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1592" y="8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319" cy="46524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885" y="0"/>
            <a:ext cx="3038319" cy="46524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B24704-0600-48A6-8402-4869B27AB4BE}" type="datetimeFigureOut">
              <a:rPr lang="en-US" smtClean="0"/>
              <a:t>10/10/2019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519" y="4473472"/>
            <a:ext cx="5607362" cy="366087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1160"/>
            <a:ext cx="3038319" cy="4652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885" y="8831160"/>
            <a:ext cx="3038319" cy="4652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FC7337-21B2-4CB7-ADEC-C09300CDF3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289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7764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2632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9273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4882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3828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0674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0107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7563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5346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4553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1635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8223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0502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3195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82013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4535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24590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43717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84483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9334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25980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2845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59051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01834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81434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77145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93778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79979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46411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78930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0260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42562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8197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22464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13415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4113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20165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81710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2560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88490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70303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08388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675526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0734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228219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4047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41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9098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042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FC7337-21B2-4CB7-ADEC-C09300CDF39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479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10/10/2019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Bookman Old Style"/>
                <a:cs typeface="Bookman Old Styl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Bookman Old Style"/>
                <a:cs typeface="Bookman Old Style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10/10/2019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Bookman Old Style"/>
                <a:cs typeface="Bookman Old Styl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10/10/2019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Bookman Old Style"/>
                <a:cs typeface="Bookman Old Styl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10/10/2019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10/10/2019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C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25246" y="195198"/>
            <a:ext cx="7893507" cy="12503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Bookman Old Style"/>
                <a:cs typeface="Bookman Old Styl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60044" y="1320419"/>
            <a:ext cx="8223910" cy="4475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tx1"/>
                </a:solidFill>
                <a:latin typeface="Bookman Old Style"/>
                <a:cs typeface="Bookman Old Style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10/10/2019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1.jpg"/><Relationship Id="rId4" Type="http://schemas.openxmlformats.org/officeDocument/2006/relationships/image" Target="../media/image15.png"/><Relationship Id="rId9" Type="http://schemas.openxmlformats.org/officeDocument/2006/relationships/image" Target="../media/image20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1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g"/><Relationship Id="rId4" Type="http://schemas.openxmlformats.org/officeDocument/2006/relationships/image" Target="../media/image2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30.jp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png"/><Relationship Id="rId5" Type="http://schemas.openxmlformats.org/officeDocument/2006/relationships/image" Target="../media/image28.jpg"/><Relationship Id="rId4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g"/><Relationship Id="rId4" Type="http://schemas.openxmlformats.org/officeDocument/2006/relationships/image" Target="../media/image3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14222" y="651636"/>
            <a:ext cx="7515859" cy="16827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5" algn="ctr">
              <a:lnSpc>
                <a:spcPct val="100000"/>
              </a:lnSpc>
            </a:pPr>
            <a:r>
              <a:rPr b="0" spc="-190" dirty="0">
                <a:latin typeface="Arial"/>
                <a:cs typeface="Arial"/>
              </a:rPr>
              <a:t>“</a:t>
            </a:r>
            <a:r>
              <a:rPr sz="5400" b="1" i="1" spc="-190" dirty="0">
                <a:latin typeface="Palatino Linotype"/>
                <a:cs typeface="Palatino Linotype"/>
              </a:rPr>
              <a:t>W</a:t>
            </a:r>
            <a:r>
              <a:rPr spc="-190" dirty="0"/>
              <a:t>hat </a:t>
            </a:r>
            <a:r>
              <a:rPr sz="5400" b="1" i="1" spc="-30" dirty="0">
                <a:latin typeface="Palatino Linotype"/>
                <a:cs typeface="Palatino Linotype"/>
              </a:rPr>
              <a:t>E</a:t>
            </a:r>
            <a:r>
              <a:rPr spc="-30" dirty="0"/>
              <a:t>very</a:t>
            </a:r>
            <a:r>
              <a:rPr spc="-420" dirty="0"/>
              <a:t> </a:t>
            </a:r>
            <a:r>
              <a:rPr sz="5400" spc="-285" dirty="0"/>
              <a:t>Stakeholder</a:t>
            </a:r>
            <a:endParaRPr sz="5400">
              <a:latin typeface="Palatino Linotype"/>
              <a:cs typeface="Palatino Linotype"/>
            </a:endParaRPr>
          </a:p>
          <a:p>
            <a:pPr algn="ctr">
              <a:lnSpc>
                <a:spcPct val="100000"/>
              </a:lnSpc>
            </a:pPr>
            <a:r>
              <a:rPr spc="-90" dirty="0"/>
              <a:t>Needs </a:t>
            </a:r>
            <a:r>
              <a:rPr sz="5400" b="1" i="1" spc="-40" dirty="0">
                <a:latin typeface="Palatino Linotype"/>
                <a:cs typeface="Palatino Linotype"/>
              </a:rPr>
              <a:t>T</a:t>
            </a:r>
            <a:r>
              <a:rPr spc="-40" dirty="0"/>
              <a:t>o </a:t>
            </a:r>
            <a:r>
              <a:rPr sz="5400" b="1" i="1" spc="-55" dirty="0">
                <a:latin typeface="Palatino Linotype"/>
                <a:cs typeface="Palatino Linotype"/>
              </a:rPr>
              <a:t>K</a:t>
            </a:r>
            <a:r>
              <a:rPr spc="-55" dirty="0"/>
              <a:t>now </a:t>
            </a:r>
            <a:r>
              <a:rPr sz="5400" b="1" i="1" spc="-200" dirty="0">
                <a:latin typeface="Palatino Linotype"/>
                <a:cs typeface="Palatino Linotype"/>
              </a:rPr>
              <a:t>A</a:t>
            </a:r>
            <a:r>
              <a:rPr spc="-200" dirty="0"/>
              <a:t>bout</a:t>
            </a:r>
            <a:r>
              <a:rPr spc="-985" dirty="0"/>
              <a:t> </a:t>
            </a:r>
            <a:r>
              <a:rPr b="1" i="1" spc="100" dirty="0">
                <a:latin typeface="Palatino Linotype"/>
                <a:cs typeface="Palatino Linotype"/>
              </a:rPr>
              <a:t>DCF</a:t>
            </a:r>
            <a:r>
              <a:rPr spc="100" dirty="0">
                <a:latin typeface="Bookman Old Style"/>
                <a:cs typeface="Bookman Old Style"/>
              </a:rPr>
              <a:t>”</a:t>
            </a:r>
            <a:endParaRPr sz="5400">
              <a:latin typeface="Bookman Old Style"/>
              <a:cs typeface="Bookman Old Style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583304" y="5486298"/>
            <a:ext cx="4169028" cy="2154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1400" spc="-65" dirty="0">
                <a:latin typeface="Bookman Old Style"/>
                <a:cs typeface="Bookman Old Style"/>
              </a:rPr>
              <a:t>Carmen Diaz-Petti</a:t>
            </a:r>
            <a:r>
              <a:rPr sz="1400" b="0" spc="-55" dirty="0">
                <a:latin typeface="Bookman Old Style"/>
                <a:cs typeface="Bookman Old Style"/>
              </a:rPr>
              <a:t>, </a:t>
            </a:r>
            <a:r>
              <a:rPr sz="1400" b="0" spc="-80" dirty="0">
                <a:latin typeface="Bookman Old Style"/>
                <a:cs typeface="Bookman Old Style"/>
              </a:rPr>
              <a:t>Assistant </a:t>
            </a:r>
            <a:r>
              <a:rPr sz="1400" b="0" spc="-75" dirty="0">
                <a:latin typeface="Bookman Old Style"/>
                <a:cs typeface="Bookman Old Style"/>
              </a:rPr>
              <a:t>Commissioner,</a:t>
            </a:r>
            <a:r>
              <a:rPr sz="1400" b="0" spc="-210" dirty="0">
                <a:latin typeface="Bookman Old Style"/>
                <a:cs typeface="Bookman Old Style"/>
              </a:rPr>
              <a:t> </a:t>
            </a:r>
            <a:r>
              <a:rPr sz="1400" b="0" spc="-40" dirty="0">
                <a:latin typeface="Bookman Old Style"/>
                <a:cs typeface="Bookman Old Style"/>
              </a:rPr>
              <a:t>DCP&amp;P</a:t>
            </a:r>
            <a:endParaRPr sz="1400" dirty="0">
              <a:latin typeface="Bookman Old Style"/>
              <a:cs typeface="Bookman Old Styl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94816" y="5486298"/>
            <a:ext cx="2653184" cy="4437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1400" spc="-25" dirty="0">
                <a:latin typeface="Bookman Old Style"/>
                <a:cs typeface="Bookman Old Style"/>
              </a:rPr>
              <a:t>Christine </a:t>
            </a:r>
            <a:r>
              <a:rPr lang="en-US" sz="1400" spc="-25" dirty="0" err="1">
                <a:latin typeface="Bookman Old Style"/>
                <a:cs typeface="Bookman Old Style"/>
              </a:rPr>
              <a:t>Norbut</a:t>
            </a:r>
            <a:r>
              <a:rPr lang="en-US" sz="1400" spc="-25" dirty="0">
                <a:latin typeface="Bookman Old Style"/>
                <a:cs typeface="Bookman Old Style"/>
              </a:rPr>
              <a:t>-Beyer</a:t>
            </a:r>
            <a:r>
              <a:rPr sz="1400" b="0" spc="-100" dirty="0">
                <a:latin typeface="Bookman Old Style"/>
                <a:cs typeface="Bookman Old Style"/>
              </a:rPr>
              <a:t>, </a:t>
            </a:r>
            <a:r>
              <a:rPr lang="en-US" sz="1400" spc="-80" dirty="0">
                <a:latin typeface="Bookman Old Style"/>
                <a:cs typeface="Bookman Old Style"/>
              </a:rPr>
              <a:t>M</a:t>
            </a:r>
            <a:r>
              <a:rPr sz="1400" b="0" spc="-80" dirty="0">
                <a:latin typeface="Bookman Old Style"/>
                <a:cs typeface="Bookman Old Style"/>
              </a:rPr>
              <a:t>.S.W.</a:t>
            </a:r>
            <a:endParaRPr sz="1400" dirty="0">
              <a:latin typeface="Bookman Old Style"/>
              <a:cs typeface="Bookman Old Style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400" b="0" spc="-70" dirty="0">
                <a:latin typeface="Bookman Old Style"/>
                <a:cs typeface="Bookman Old Style"/>
              </a:rPr>
              <a:t>Commissioner</a:t>
            </a:r>
            <a:endParaRPr sz="1400" dirty="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309871" y="2307335"/>
            <a:ext cx="2983992" cy="224637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583303" y="2579751"/>
            <a:ext cx="2438273" cy="169976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564253" y="2560701"/>
            <a:ext cx="2476500" cy="1737995"/>
          </a:xfrm>
          <a:custGeom>
            <a:avLst/>
            <a:gdLst/>
            <a:ahLst/>
            <a:cxnLst/>
            <a:rect l="l" t="t" r="r" b="b"/>
            <a:pathLst>
              <a:path w="2476500" h="1737995">
                <a:moveTo>
                  <a:pt x="0" y="1737868"/>
                </a:moveTo>
                <a:lnTo>
                  <a:pt x="2476373" y="1737868"/>
                </a:lnTo>
                <a:lnTo>
                  <a:pt x="2476373" y="0"/>
                </a:lnTo>
                <a:lnTo>
                  <a:pt x="0" y="0"/>
                </a:lnTo>
                <a:lnTo>
                  <a:pt x="0" y="1737868"/>
                </a:lnTo>
                <a:close/>
              </a:path>
            </a:pathLst>
          </a:custGeom>
          <a:ln w="381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639823" y="2508504"/>
            <a:ext cx="3669791" cy="283768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11400" y="113538"/>
            <a:ext cx="4519295" cy="14903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26390" marR="314325" algn="ctr">
              <a:lnSpc>
                <a:spcPct val="100000"/>
              </a:lnSpc>
            </a:pPr>
            <a:r>
              <a:rPr sz="3200" b="1" i="1" spc="-5" dirty="0">
                <a:latin typeface="Palatino Linotype"/>
                <a:cs typeface="Palatino Linotype"/>
              </a:rPr>
              <a:t>What if I </a:t>
            </a:r>
            <a:r>
              <a:rPr sz="3200" b="1" i="1" spc="-10" dirty="0">
                <a:latin typeface="Palatino Linotype"/>
                <a:cs typeface="Palatino Linotype"/>
              </a:rPr>
              <a:t>am not</a:t>
            </a:r>
            <a:r>
              <a:rPr sz="3200" b="1" i="1" spc="-25" dirty="0">
                <a:latin typeface="Palatino Linotype"/>
                <a:cs typeface="Palatino Linotype"/>
              </a:rPr>
              <a:t> </a:t>
            </a:r>
            <a:r>
              <a:rPr sz="3200" b="1" i="1" spc="-5" dirty="0">
                <a:latin typeface="Palatino Linotype"/>
                <a:cs typeface="Palatino Linotype"/>
              </a:rPr>
              <a:t>sure  if a </a:t>
            </a:r>
            <a:r>
              <a:rPr sz="3200" b="1" i="1" spc="-10" dirty="0">
                <a:latin typeface="Palatino Linotype"/>
                <a:cs typeface="Palatino Linotype"/>
              </a:rPr>
              <a:t>child has</a:t>
            </a:r>
            <a:r>
              <a:rPr sz="3200" b="1" i="1" spc="-25" dirty="0">
                <a:latin typeface="Palatino Linotype"/>
                <a:cs typeface="Palatino Linotype"/>
              </a:rPr>
              <a:t> </a:t>
            </a:r>
            <a:r>
              <a:rPr sz="3200" b="1" i="1" spc="-10" dirty="0">
                <a:latin typeface="Palatino Linotype"/>
                <a:cs typeface="Palatino Linotype"/>
              </a:rPr>
              <a:t>been</a:t>
            </a:r>
            <a:endParaRPr sz="3200">
              <a:latin typeface="Palatino Linotype"/>
              <a:cs typeface="Palatino Linotype"/>
            </a:endParaRPr>
          </a:p>
          <a:p>
            <a:pPr algn="ctr">
              <a:lnSpc>
                <a:spcPct val="100000"/>
              </a:lnSpc>
            </a:pPr>
            <a:r>
              <a:rPr sz="3200" b="1" i="1" spc="-10" dirty="0">
                <a:latin typeface="Palatino Linotype"/>
                <a:cs typeface="Palatino Linotype"/>
              </a:rPr>
              <a:t>abused and/or</a:t>
            </a:r>
            <a:r>
              <a:rPr sz="3200" b="1" i="1" spc="-20" dirty="0">
                <a:latin typeface="Palatino Linotype"/>
                <a:cs typeface="Palatino Linotype"/>
              </a:rPr>
              <a:t> </a:t>
            </a:r>
            <a:r>
              <a:rPr sz="3200" b="1" i="1" spc="-10" dirty="0">
                <a:latin typeface="Palatino Linotype"/>
                <a:cs typeface="Palatino Linotype"/>
              </a:rPr>
              <a:t>neglected?</a:t>
            </a:r>
            <a:endParaRPr sz="3200">
              <a:latin typeface="Palatino Linotype"/>
              <a:cs typeface="Palatino Linotype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21919" y="2318765"/>
            <a:ext cx="7654290" cy="27819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119380">
              <a:lnSpc>
                <a:spcPct val="80000"/>
              </a:lnSpc>
            </a:pPr>
            <a:r>
              <a:rPr sz="2800" b="0" spc="-190" dirty="0">
                <a:latin typeface="Bookman Old Style"/>
                <a:cs typeface="Bookman Old Style"/>
              </a:rPr>
              <a:t>Err </a:t>
            </a:r>
            <a:r>
              <a:rPr sz="2800" b="0" spc="-125" dirty="0">
                <a:latin typeface="Bookman Old Style"/>
                <a:cs typeface="Bookman Old Style"/>
              </a:rPr>
              <a:t>on </a:t>
            </a:r>
            <a:r>
              <a:rPr sz="2800" b="0" spc="-165" dirty="0">
                <a:latin typeface="Bookman Old Style"/>
                <a:cs typeface="Bookman Old Style"/>
              </a:rPr>
              <a:t>the </a:t>
            </a:r>
            <a:r>
              <a:rPr sz="2800" b="0" spc="-110" dirty="0">
                <a:latin typeface="Bookman Old Style"/>
                <a:cs typeface="Bookman Old Style"/>
              </a:rPr>
              <a:t>side </a:t>
            </a:r>
            <a:r>
              <a:rPr sz="2800" b="0" dirty="0">
                <a:latin typeface="Bookman Old Style"/>
                <a:cs typeface="Bookman Old Style"/>
              </a:rPr>
              <a:t>of </a:t>
            </a:r>
            <a:r>
              <a:rPr sz="2800" b="0" spc="-160" dirty="0">
                <a:latin typeface="Bookman Old Style"/>
                <a:cs typeface="Bookman Old Style"/>
              </a:rPr>
              <a:t>caution. </a:t>
            </a:r>
            <a:r>
              <a:rPr sz="2800" b="0" spc="-90" dirty="0">
                <a:latin typeface="Bookman Old Style"/>
                <a:cs typeface="Bookman Old Style"/>
              </a:rPr>
              <a:t>Call </a:t>
            </a:r>
            <a:r>
              <a:rPr sz="2800" b="0" spc="-165" dirty="0">
                <a:latin typeface="Bookman Old Style"/>
                <a:cs typeface="Bookman Old Style"/>
              </a:rPr>
              <a:t>the </a:t>
            </a:r>
            <a:r>
              <a:rPr sz="2800" b="0" spc="-75" dirty="0">
                <a:latin typeface="Bookman Old Style"/>
                <a:cs typeface="Bookman Old Style"/>
              </a:rPr>
              <a:t>Child</a:t>
            </a:r>
            <a:r>
              <a:rPr sz="2800" b="0" spc="-245" dirty="0">
                <a:latin typeface="Bookman Old Style"/>
                <a:cs typeface="Bookman Old Style"/>
              </a:rPr>
              <a:t> </a:t>
            </a:r>
            <a:r>
              <a:rPr sz="2800" b="0" spc="-100" dirty="0">
                <a:latin typeface="Bookman Old Style"/>
                <a:cs typeface="Bookman Old Style"/>
              </a:rPr>
              <a:t>Abuse  </a:t>
            </a:r>
            <a:r>
              <a:rPr sz="2800" b="0" spc="-70" dirty="0">
                <a:latin typeface="Bookman Old Style"/>
                <a:cs typeface="Bookman Old Style"/>
              </a:rPr>
              <a:t>Hotline </a:t>
            </a:r>
            <a:r>
              <a:rPr sz="2800" b="0" spc="-150" dirty="0">
                <a:latin typeface="Bookman Old Style"/>
                <a:cs typeface="Bookman Old Style"/>
              </a:rPr>
              <a:t>and </a:t>
            </a:r>
            <a:r>
              <a:rPr sz="2800" b="0" spc="-114" dirty="0">
                <a:latin typeface="Bookman Old Style"/>
                <a:cs typeface="Bookman Old Style"/>
              </a:rPr>
              <a:t>they </a:t>
            </a:r>
            <a:r>
              <a:rPr sz="2800" b="0" spc="20" dirty="0">
                <a:latin typeface="Bookman Old Style"/>
                <a:cs typeface="Bookman Old Style"/>
              </a:rPr>
              <a:t>will </a:t>
            </a:r>
            <a:r>
              <a:rPr sz="2800" b="0" spc="-100" dirty="0">
                <a:latin typeface="Bookman Old Style"/>
                <a:cs typeface="Bookman Old Style"/>
              </a:rPr>
              <a:t>help </a:t>
            </a:r>
            <a:r>
              <a:rPr sz="2800" b="0" spc="-120" dirty="0">
                <a:latin typeface="Bookman Old Style"/>
                <a:cs typeface="Bookman Old Style"/>
              </a:rPr>
              <a:t>determine </a:t>
            </a:r>
            <a:r>
              <a:rPr sz="2800" b="0" spc="5" dirty="0">
                <a:latin typeface="Bookman Old Style"/>
                <a:cs typeface="Bookman Old Style"/>
              </a:rPr>
              <a:t>if </a:t>
            </a:r>
            <a:r>
              <a:rPr sz="2800" b="0" spc="-170" dirty="0">
                <a:latin typeface="Bookman Old Style"/>
                <a:cs typeface="Bookman Old Style"/>
              </a:rPr>
              <a:t>the  </a:t>
            </a:r>
            <a:r>
              <a:rPr sz="2800" b="0" spc="-145" dirty="0">
                <a:latin typeface="Bookman Old Style"/>
                <a:cs typeface="Bookman Old Style"/>
              </a:rPr>
              <a:t>situation</a:t>
            </a:r>
            <a:r>
              <a:rPr sz="2800" b="0" spc="-280" dirty="0">
                <a:latin typeface="Bookman Old Style"/>
                <a:cs typeface="Bookman Old Style"/>
              </a:rPr>
              <a:t> </a:t>
            </a:r>
            <a:r>
              <a:rPr sz="2800" b="0" spc="-145" dirty="0">
                <a:latin typeface="Bookman Old Style"/>
                <a:cs typeface="Bookman Old Style"/>
              </a:rPr>
              <a:t>is</a:t>
            </a:r>
            <a:r>
              <a:rPr sz="2800" b="0" spc="-200" dirty="0">
                <a:latin typeface="Bookman Old Style"/>
                <a:cs typeface="Bookman Old Style"/>
              </a:rPr>
              <a:t> </a:t>
            </a:r>
            <a:r>
              <a:rPr sz="2800" b="0" spc="-114" dirty="0">
                <a:latin typeface="Bookman Old Style"/>
                <a:cs typeface="Bookman Old Style"/>
              </a:rPr>
              <a:t>considered</a:t>
            </a:r>
            <a:r>
              <a:rPr sz="2800" b="0" spc="-275" dirty="0">
                <a:latin typeface="Bookman Old Style"/>
                <a:cs typeface="Bookman Old Style"/>
              </a:rPr>
              <a:t> </a:t>
            </a:r>
            <a:r>
              <a:rPr sz="2800" b="0" spc="-100" dirty="0">
                <a:latin typeface="Bookman Old Style"/>
                <a:cs typeface="Bookman Old Style"/>
              </a:rPr>
              <a:t>child</a:t>
            </a:r>
            <a:r>
              <a:rPr sz="2800" b="0" spc="-215" dirty="0">
                <a:latin typeface="Bookman Old Style"/>
                <a:cs typeface="Bookman Old Style"/>
              </a:rPr>
              <a:t> </a:t>
            </a:r>
            <a:r>
              <a:rPr sz="2800" b="0" spc="-195" dirty="0">
                <a:latin typeface="Bookman Old Style"/>
                <a:cs typeface="Bookman Old Style"/>
              </a:rPr>
              <a:t>abuse</a:t>
            </a:r>
            <a:r>
              <a:rPr sz="2800" b="0" spc="-280" dirty="0">
                <a:latin typeface="Bookman Old Style"/>
                <a:cs typeface="Bookman Old Style"/>
              </a:rPr>
              <a:t> </a:t>
            </a:r>
            <a:r>
              <a:rPr sz="2800" b="0" spc="-80" dirty="0">
                <a:latin typeface="Bookman Old Style"/>
                <a:cs typeface="Bookman Old Style"/>
              </a:rPr>
              <a:t>or</a:t>
            </a:r>
            <a:r>
              <a:rPr sz="2800" b="0" spc="-200" dirty="0">
                <a:latin typeface="Bookman Old Style"/>
                <a:cs typeface="Bookman Old Style"/>
              </a:rPr>
              <a:t> </a:t>
            </a:r>
            <a:r>
              <a:rPr sz="2800" b="0" spc="-125" dirty="0">
                <a:latin typeface="Bookman Old Style"/>
                <a:cs typeface="Bookman Old Style"/>
              </a:rPr>
              <a:t>neglect.</a:t>
            </a:r>
            <a:endParaRPr sz="28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7"/>
              </a:spcBef>
            </a:pPr>
            <a:endParaRPr sz="2500">
              <a:latin typeface="Times New Roman"/>
              <a:cs typeface="Times New Roman"/>
            </a:endParaRPr>
          </a:p>
          <a:p>
            <a:pPr marL="12700" marR="5080">
              <a:lnSpc>
                <a:spcPct val="80000"/>
              </a:lnSpc>
            </a:pPr>
            <a:r>
              <a:rPr sz="2800" b="0" spc="-165" dirty="0">
                <a:latin typeface="Bookman Old Style"/>
                <a:cs typeface="Bookman Old Style"/>
              </a:rPr>
              <a:t>By </a:t>
            </a:r>
            <a:r>
              <a:rPr sz="2800" b="0" spc="-30" dirty="0">
                <a:latin typeface="Bookman Old Style"/>
                <a:cs typeface="Bookman Old Style"/>
              </a:rPr>
              <a:t>law</a:t>
            </a:r>
            <a:r>
              <a:rPr sz="2800" b="0" spc="-660" dirty="0">
                <a:latin typeface="Bookman Old Style"/>
                <a:cs typeface="Bookman Old Style"/>
              </a:rPr>
              <a:t> </a:t>
            </a:r>
            <a:r>
              <a:rPr sz="2800" b="0" spc="-190" dirty="0">
                <a:latin typeface="Bookman Old Style"/>
                <a:cs typeface="Bookman Old Style"/>
              </a:rPr>
              <a:t>(N.J.S.A.9:6-8.13), </a:t>
            </a:r>
            <a:r>
              <a:rPr sz="2800" b="0" spc="-75" dirty="0">
                <a:latin typeface="Bookman Old Style"/>
                <a:cs typeface="Bookman Old Style"/>
              </a:rPr>
              <a:t>you </a:t>
            </a:r>
            <a:r>
              <a:rPr sz="2800" b="0" spc="-155" dirty="0">
                <a:latin typeface="Bookman Old Style"/>
                <a:cs typeface="Bookman Old Style"/>
              </a:rPr>
              <a:t>are </a:t>
            </a:r>
            <a:r>
              <a:rPr sz="2800" b="0" spc="-110" dirty="0">
                <a:latin typeface="Bookman Old Style"/>
                <a:cs typeface="Bookman Old Style"/>
              </a:rPr>
              <a:t>protected </a:t>
            </a:r>
            <a:r>
              <a:rPr sz="2800" b="0" spc="-70" dirty="0">
                <a:latin typeface="Bookman Old Style"/>
                <a:cs typeface="Bookman Old Style"/>
              </a:rPr>
              <a:t>from  </a:t>
            </a:r>
            <a:r>
              <a:rPr sz="2800" b="0" spc="-30" dirty="0">
                <a:latin typeface="Bookman Old Style"/>
                <a:cs typeface="Bookman Old Style"/>
              </a:rPr>
              <a:t>civil </a:t>
            </a:r>
            <a:r>
              <a:rPr sz="2800" b="0" spc="-80" dirty="0">
                <a:latin typeface="Bookman Old Style"/>
                <a:cs typeface="Bookman Old Style"/>
              </a:rPr>
              <a:t>or </a:t>
            </a:r>
            <a:r>
              <a:rPr sz="2800" b="0" spc="-130" dirty="0">
                <a:latin typeface="Bookman Old Style"/>
                <a:cs typeface="Bookman Old Style"/>
              </a:rPr>
              <a:t>criminal </a:t>
            </a:r>
            <a:r>
              <a:rPr sz="2800" b="0" spc="-85" dirty="0">
                <a:latin typeface="Bookman Old Style"/>
                <a:cs typeface="Bookman Old Style"/>
              </a:rPr>
              <a:t>liability, </a:t>
            </a:r>
            <a:r>
              <a:rPr sz="2800" b="0" spc="-130" dirty="0">
                <a:latin typeface="Bookman Old Style"/>
                <a:cs typeface="Bookman Old Style"/>
              </a:rPr>
              <a:t>discharge </a:t>
            </a:r>
            <a:r>
              <a:rPr sz="2800" b="0" spc="-70" dirty="0">
                <a:latin typeface="Bookman Old Style"/>
                <a:cs typeface="Bookman Old Style"/>
              </a:rPr>
              <a:t>from  </a:t>
            </a:r>
            <a:r>
              <a:rPr sz="2800" b="0" spc="-110" dirty="0">
                <a:latin typeface="Bookman Old Style"/>
                <a:cs typeface="Bookman Old Style"/>
              </a:rPr>
              <a:t>employment, </a:t>
            </a:r>
            <a:r>
              <a:rPr sz="2800" b="0" spc="-155" dirty="0">
                <a:latin typeface="Bookman Old Style"/>
                <a:cs typeface="Bookman Old Style"/>
              </a:rPr>
              <a:t>and </a:t>
            </a:r>
            <a:r>
              <a:rPr sz="2800" b="0" spc="-135" dirty="0">
                <a:latin typeface="Bookman Old Style"/>
                <a:cs typeface="Bookman Old Style"/>
              </a:rPr>
              <a:t>discrimination, </a:t>
            </a:r>
            <a:r>
              <a:rPr sz="2800" b="0" spc="5" dirty="0">
                <a:latin typeface="Bookman Old Style"/>
                <a:cs typeface="Bookman Old Style"/>
              </a:rPr>
              <a:t>if </a:t>
            </a:r>
            <a:r>
              <a:rPr sz="2800" b="0" spc="-75" dirty="0">
                <a:latin typeface="Bookman Old Style"/>
                <a:cs typeface="Bookman Old Style"/>
              </a:rPr>
              <a:t>you </a:t>
            </a:r>
            <a:r>
              <a:rPr sz="2800" b="0" spc="-165" dirty="0">
                <a:latin typeface="Bookman Old Style"/>
                <a:cs typeface="Bookman Old Style"/>
              </a:rPr>
              <a:t>make </a:t>
            </a:r>
            <a:r>
              <a:rPr sz="2800" b="0" spc="-225" dirty="0">
                <a:latin typeface="Bookman Old Style"/>
                <a:cs typeface="Bookman Old Style"/>
              </a:rPr>
              <a:t>a  </a:t>
            </a:r>
            <a:r>
              <a:rPr sz="2800" b="0" spc="-105" dirty="0">
                <a:latin typeface="Bookman Old Style"/>
                <a:cs typeface="Bookman Old Style"/>
              </a:rPr>
              <a:t>report </a:t>
            </a:r>
            <a:r>
              <a:rPr sz="2800" b="1" i="1" dirty="0">
                <a:latin typeface="Palatino Linotype"/>
                <a:cs typeface="Palatino Linotype"/>
              </a:rPr>
              <a:t>in good</a:t>
            </a:r>
            <a:r>
              <a:rPr sz="2800" b="1" i="1" spc="-175" dirty="0">
                <a:latin typeface="Palatino Linotype"/>
                <a:cs typeface="Palatino Linotype"/>
              </a:rPr>
              <a:t> </a:t>
            </a:r>
            <a:r>
              <a:rPr sz="2800" b="1" i="1" spc="5" dirty="0">
                <a:latin typeface="Palatino Linotype"/>
                <a:cs typeface="Palatino Linotype"/>
              </a:rPr>
              <a:t>faith</a:t>
            </a:r>
            <a:r>
              <a:rPr sz="2800" b="1" i="1" spc="5" dirty="0">
                <a:solidFill>
                  <a:srgbClr val="000099"/>
                </a:solidFill>
                <a:latin typeface="Palatino Linotype"/>
                <a:cs typeface="Palatino Linotype"/>
              </a:rPr>
              <a:t>.</a:t>
            </a:r>
            <a:endParaRPr sz="2800">
              <a:latin typeface="Palatino Linotype"/>
              <a:cs typeface="Palatino Linotyp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0" y="6172200"/>
            <a:ext cx="9144000" cy="685800"/>
          </a:xfrm>
          <a:prstGeom prst="rect">
            <a:avLst/>
          </a:prstGeom>
        </p:spPr>
        <p:txBody>
          <a:bodyPr vert="horz" wrap="square" lIns="0" tIns="725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7"/>
              </a:spcBef>
            </a:pPr>
            <a:endParaRPr sz="1300">
              <a:latin typeface="Times New Roman"/>
              <a:cs typeface="Times New Roman"/>
            </a:endParaRPr>
          </a:p>
          <a:p>
            <a:pPr marR="537845" algn="r">
              <a:lnSpc>
                <a:spcPct val="100000"/>
              </a:lnSpc>
            </a:pPr>
            <a:r>
              <a:rPr sz="1400" spc="-15" dirty="0">
                <a:latin typeface="Arial"/>
                <a:cs typeface="Arial"/>
              </a:rPr>
              <a:t>10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81000" y="76200"/>
            <a:ext cx="1427226" cy="168440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295400" y="1905000"/>
            <a:ext cx="6705600" cy="0"/>
          </a:xfrm>
          <a:custGeom>
            <a:avLst/>
            <a:gdLst/>
            <a:ahLst/>
            <a:cxnLst/>
            <a:rect l="l" t="t" r="r" b="b"/>
            <a:pathLst>
              <a:path w="6705600">
                <a:moveTo>
                  <a:pt x="0" y="0"/>
                </a:moveTo>
                <a:lnTo>
                  <a:pt x="6705600" y="0"/>
                </a:lnTo>
              </a:path>
            </a:pathLst>
          </a:custGeom>
          <a:ln w="38100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4445" algn="ctr">
              <a:lnSpc>
                <a:spcPct val="100000"/>
              </a:lnSpc>
            </a:pPr>
            <a:r>
              <a:rPr sz="3600" b="1" i="1" spc="-10" dirty="0">
                <a:latin typeface="Palatino Linotype"/>
                <a:cs typeface="Palatino Linotype"/>
              </a:rPr>
              <a:t>Schools </a:t>
            </a:r>
            <a:r>
              <a:rPr sz="3600" b="1" i="1" spc="-5" dirty="0">
                <a:latin typeface="Palatino Linotype"/>
                <a:cs typeface="Palatino Linotype"/>
              </a:rPr>
              <a:t>Have </a:t>
            </a:r>
            <a:r>
              <a:rPr sz="3600" b="1" i="1" dirty="0">
                <a:latin typeface="Palatino Linotype"/>
                <a:cs typeface="Palatino Linotype"/>
              </a:rPr>
              <a:t>a</a:t>
            </a:r>
            <a:r>
              <a:rPr sz="3600" b="1" i="1" spc="-40" dirty="0">
                <a:latin typeface="Palatino Linotype"/>
                <a:cs typeface="Palatino Linotype"/>
              </a:rPr>
              <a:t> </a:t>
            </a:r>
            <a:r>
              <a:rPr sz="3600" b="1" i="1" dirty="0">
                <a:latin typeface="Palatino Linotype"/>
                <a:cs typeface="Palatino Linotype"/>
              </a:rPr>
              <a:t>Dual</a:t>
            </a:r>
            <a:endParaRPr sz="3600">
              <a:latin typeface="Palatino Linotype"/>
              <a:cs typeface="Palatino Linotype"/>
            </a:endParaRPr>
          </a:p>
          <a:p>
            <a:pPr marL="1270" algn="ctr">
              <a:lnSpc>
                <a:spcPct val="100000"/>
              </a:lnSpc>
            </a:pPr>
            <a:r>
              <a:rPr sz="3600" b="1" i="1" spc="-10" dirty="0">
                <a:latin typeface="Palatino Linotype"/>
                <a:cs typeface="Palatino Linotype"/>
              </a:rPr>
              <a:t>Reporting</a:t>
            </a:r>
            <a:r>
              <a:rPr sz="3600" b="1" i="1" spc="-35" dirty="0">
                <a:latin typeface="Palatino Linotype"/>
                <a:cs typeface="Palatino Linotype"/>
              </a:rPr>
              <a:t> </a:t>
            </a:r>
            <a:r>
              <a:rPr sz="3600" b="1" i="1" spc="-5" dirty="0">
                <a:latin typeface="Palatino Linotype"/>
                <a:cs typeface="Palatino Linotype"/>
              </a:rPr>
              <a:t>Requirement</a:t>
            </a:r>
            <a:endParaRPr sz="3600">
              <a:latin typeface="Palatino Linotype"/>
              <a:cs typeface="Palatino Linotype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6244" y="1852040"/>
            <a:ext cx="8070850" cy="36207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24760">
              <a:lnSpc>
                <a:spcPct val="100000"/>
              </a:lnSpc>
            </a:pPr>
            <a:r>
              <a:rPr sz="2800" b="1" spc="-5" dirty="0">
                <a:solidFill>
                  <a:srgbClr val="000099"/>
                </a:solidFill>
                <a:latin typeface="Palatino Linotype"/>
                <a:cs typeface="Palatino Linotype"/>
              </a:rPr>
              <a:t>N.J.S.A. </a:t>
            </a:r>
            <a:r>
              <a:rPr sz="2800" b="1" spc="5" dirty="0">
                <a:solidFill>
                  <a:srgbClr val="000099"/>
                </a:solidFill>
                <a:latin typeface="Palatino Linotype"/>
                <a:cs typeface="Palatino Linotype"/>
              </a:rPr>
              <a:t>18A:</a:t>
            </a:r>
            <a:r>
              <a:rPr sz="2800" b="1" spc="-90" dirty="0">
                <a:solidFill>
                  <a:srgbClr val="000099"/>
                </a:solidFill>
                <a:latin typeface="Palatino Linotype"/>
                <a:cs typeface="Palatino Linotype"/>
              </a:rPr>
              <a:t> </a:t>
            </a:r>
            <a:r>
              <a:rPr sz="2800" b="1" spc="10" dirty="0">
                <a:solidFill>
                  <a:srgbClr val="000099"/>
                </a:solidFill>
                <a:latin typeface="Palatino Linotype"/>
                <a:cs typeface="Palatino Linotype"/>
              </a:rPr>
              <a:t>36-25</a:t>
            </a:r>
            <a:endParaRPr sz="2800">
              <a:latin typeface="Palatino Linotype"/>
              <a:cs typeface="Palatino Linotype"/>
            </a:endParaRPr>
          </a:p>
          <a:p>
            <a:pPr marL="40005" marR="32384" indent="-3810" algn="ctr">
              <a:lnSpc>
                <a:spcPct val="100000"/>
              </a:lnSpc>
              <a:spcBef>
                <a:spcPts val="1420"/>
              </a:spcBef>
              <a:tabLst>
                <a:tab pos="5234940" algn="l"/>
              </a:tabLst>
            </a:pPr>
            <a:r>
              <a:rPr sz="2800" b="0" spc="75" dirty="0">
                <a:latin typeface="Bookman Old Style"/>
                <a:cs typeface="Bookman Old Style"/>
              </a:rPr>
              <a:t>All </a:t>
            </a:r>
            <a:r>
              <a:rPr sz="2800" b="0" spc="-130" dirty="0">
                <a:latin typeface="Bookman Old Style"/>
                <a:cs typeface="Bookman Old Style"/>
              </a:rPr>
              <a:t>school </a:t>
            </a:r>
            <a:r>
              <a:rPr sz="2800" b="0" spc="-140" dirty="0">
                <a:latin typeface="Bookman Old Style"/>
                <a:cs typeface="Bookman Old Style"/>
              </a:rPr>
              <a:t>districts </a:t>
            </a:r>
            <a:r>
              <a:rPr sz="2800" b="0" spc="-150" dirty="0">
                <a:latin typeface="Bookman Old Style"/>
                <a:cs typeface="Bookman Old Style"/>
              </a:rPr>
              <a:t>shall </a:t>
            </a:r>
            <a:r>
              <a:rPr sz="2800" b="0" spc="-155" dirty="0">
                <a:latin typeface="Bookman Old Style"/>
                <a:cs typeface="Bookman Old Style"/>
              </a:rPr>
              <a:t>be </a:t>
            </a:r>
            <a:r>
              <a:rPr sz="2800" b="0" spc="-100" dirty="0">
                <a:latin typeface="Bookman Old Style"/>
                <a:cs typeface="Bookman Old Style"/>
              </a:rPr>
              <a:t>required to </a:t>
            </a:r>
            <a:r>
              <a:rPr sz="2800" b="0" spc="-165" dirty="0">
                <a:latin typeface="Bookman Old Style"/>
                <a:cs typeface="Bookman Old Style"/>
              </a:rPr>
              <a:t>establish  </a:t>
            </a:r>
            <a:r>
              <a:rPr sz="2800" b="0" spc="-95" dirty="0">
                <a:latin typeface="Bookman Old Style"/>
                <a:cs typeface="Bookman Old Style"/>
              </a:rPr>
              <a:t>policies</a:t>
            </a:r>
            <a:r>
              <a:rPr sz="2800" b="0" spc="-240" dirty="0">
                <a:latin typeface="Bookman Old Style"/>
                <a:cs typeface="Bookman Old Style"/>
              </a:rPr>
              <a:t> </a:t>
            </a:r>
            <a:r>
              <a:rPr sz="2800" b="0" spc="-95" dirty="0">
                <a:latin typeface="Bookman Old Style"/>
                <a:cs typeface="Bookman Old Style"/>
              </a:rPr>
              <a:t>designed</a:t>
            </a:r>
            <a:r>
              <a:rPr sz="2800" b="0" spc="-200" dirty="0">
                <a:latin typeface="Bookman Old Style"/>
                <a:cs typeface="Bookman Old Style"/>
              </a:rPr>
              <a:t> </a:t>
            </a:r>
            <a:r>
              <a:rPr sz="2800" b="0" spc="-105" dirty="0">
                <a:latin typeface="Bookman Old Style"/>
                <a:cs typeface="Bookman Old Style"/>
              </a:rPr>
              <a:t>to</a:t>
            </a:r>
            <a:r>
              <a:rPr sz="2800" b="0" spc="-185" dirty="0">
                <a:latin typeface="Bookman Old Style"/>
                <a:cs typeface="Bookman Old Style"/>
              </a:rPr>
              <a:t> </a:t>
            </a:r>
            <a:r>
              <a:rPr sz="2800" b="0" spc="-40" dirty="0">
                <a:latin typeface="Bookman Old Style"/>
                <a:cs typeface="Bookman Old Style"/>
              </a:rPr>
              <a:t>provide</a:t>
            </a:r>
            <a:r>
              <a:rPr sz="2800" b="0" spc="-195" dirty="0">
                <a:latin typeface="Bookman Old Style"/>
                <a:cs typeface="Bookman Old Style"/>
              </a:rPr>
              <a:t> </a:t>
            </a:r>
            <a:r>
              <a:rPr sz="2800" b="0" spc="-40" dirty="0">
                <a:latin typeface="Bookman Old Style"/>
                <a:cs typeface="Bookman Old Style"/>
              </a:rPr>
              <a:t>for</a:t>
            </a:r>
            <a:r>
              <a:rPr sz="2800" b="0" spc="-220" dirty="0">
                <a:latin typeface="Bookman Old Style"/>
                <a:cs typeface="Bookman Old Style"/>
              </a:rPr>
              <a:t> </a:t>
            </a:r>
            <a:r>
              <a:rPr sz="2800" b="0" spc="-165" dirty="0">
                <a:latin typeface="Bookman Old Style"/>
                <a:cs typeface="Bookman Old Style"/>
              </a:rPr>
              <a:t>the</a:t>
            </a:r>
            <a:r>
              <a:rPr sz="2800" b="0" spc="-195" dirty="0">
                <a:latin typeface="Bookman Old Style"/>
                <a:cs typeface="Bookman Old Style"/>
              </a:rPr>
              <a:t> </a:t>
            </a:r>
            <a:r>
              <a:rPr sz="2800" b="0" spc="-90" dirty="0">
                <a:latin typeface="Bookman Old Style"/>
                <a:cs typeface="Bookman Old Style"/>
              </a:rPr>
              <a:t>early</a:t>
            </a:r>
            <a:r>
              <a:rPr sz="2800" b="0" spc="-229" dirty="0">
                <a:latin typeface="Bookman Old Style"/>
                <a:cs typeface="Bookman Old Style"/>
              </a:rPr>
              <a:t> </a:t>
            </a:r>
            <a:r>
              <a:rPr sz="2800" b="0" spc="-120" dirty="0">
                <a:latin typeface="Bookman Old Style"/>
                <a:cs typeface="Bookman Old Style"/>
              </a:rPr>
              <a:t>detection  </a:t>
            </a:r>
            <a:r>
              <a:rPr sz="2800" b="0" dirty="0">
                <a:latin typeface="Bookman Old Style"/>
                <a:cs typeface="Bookman Old Style"/>
              </a:rPr>
              <a:t>of </a:t>
            </a:r>
            <a:r>
              <a:rPr sz="2800" b="0" spc="-130" dirty="0">
                <a:latin typeface="Bookman Old Style"/>
                <a:cs typeface="Bookman Old Style"/>
              </a:rPr>
              <a:t>missing </a:t>
            </a:r>
            <a:r>
              <a:rPr sz="2800" b="0" spc="-150" dirty="0">
                <a:latin typeface="Bookman Old Style"/>
                <a:cs typeface="Bookman Old Style"/>
              </a:rPr>
              <a:t>and</a:t>
            </a:r>
            <a:r>
              <a:rPr sz="2800" b="0" spc="-465" dirty="0">
                <a:latin typeface="Bookman Old Style"/>
                <a:cs typeface="Bookman Old Style"/>
              </a:rPr>
              <a:t> </a:t>
            </a:r>
            <a:r>
              <a:rPr sz="2800" b="0" spc="-170" dirty="0">
                <a:latin typeface="Bookman Old Style"/>
                <a:cs typeface="Bookman Old Style"/>
              </a:rPr>
              <a:t>abused</a:t>
            </a:r>
            <a:r>
              <a:rPr sz="2800" b="0" spc="-235" dirty="0">
                <a:latin typeface="Bookman Old Style"/>
                <a:cs typeface="Bookman Old Style"/>
              </a:rPr>
              <a:t> </a:t>
            </a:r>
            <a:r>
              <a:rPr sz="2800" b="0" spc="-135" dirty="0">
                <a:latin typeface="Bookman Old Style"/>
                <a:cs typeface="Bookman Old Style"/>
              </a:rPr>
              <a:t>children.	</a:t>
            </a:r>
            <a:r>
              <a:rPr sz="2800" b="0" spc="-145" dirty="0">
                <a:latin typeface="Bookman Old Style"/>
                <a:cs typeface="Bookman Old Style"/>
              </a:rPr>
              <a:t>These</a:t>
            </a:r>
            <a:endParaRPr sz="2800">
              <a:latin typeface="Bookman Old Style"/>
              <a:cs typeface="Bookman Old Style"/>
            </a:endParaRPr>
          </a:p>
          <a:p>
            <a:pPr marL="12700" marR="5080" algn="ctr">
              <a:lnSpc>
                <a:spcPct val="100000"/>
              </a:lnSpc>
            </a:pPr>
            <a:r>
              <a:rPr sz="2800" b="0" spc="-105" dirty="0">
                <a:latin typeface="Bookman Old Style"/>
                <a:cs typeface="Bookman Old Style"/>
              </a:rPr>
              <a:t>policies </a:t>
            </a:r>
            <a:r>
              <a:rPr sz="2800" b="0" spc="-150" dirty="0">
                <a:latin typeface="Bookman Old Style"/>
                <a:cs typeface="Bookman Old Style"/>
              </a:rPr>
              <a:t>shall </a:t>
            </a:r>
            <a:r>
              <a:rPr sz="2800" b="0" spc="-120" dirty="0">
                <a:latin typeface="Bookman Old Style"/>
                <a:cs typeface="Bookman Old Style"/>
              </a:rPr>
              <a:t>include </a:t>
            </a:r>
            <a:r>
              <a:rPr sz="2800" b="0" spc="-95" dirty="0">
                <a:latin typeface="Bookman Old Style"/>
                <a:cs typeface="Bookman Old Style"/>
              </a:rPr>
              <a:t>provisions </a:t>
            </a:r>
            <a:r>
              <a:rPr sz="2800" b="0" spc="-40" dirty="0">
                <a:latin typeface="Bookman Old Style"/>
                <a:cs typeface="Bookman Old Style"/>
              </a:rPr>
              <a:t>for</a:t>
            </a:r>
            <a:r>
              <a:rPr sz="2800" b="0" spc="-640" dirty="0">
                <a:latin typeface="Bookman Old Style"/>
                <a:cs typeface="Bookman Old Style"/>
              </a:rPr>
              <a:t> </a:t>
            </a:r>
            <a:r>
              <a:rPr sz="2800" b="0" spc="-170" dirty="0">
                <a:latin typeface="Bookman Old Style"/>
                <a:cs typeface="Bookman Old Style"/>
              </a:rPr>
              <a:t>the </a:t>
            </a:r>
            <a:r>
              <a:rPr sz="2800" b="0" spc="-110" dirty="0">
                <a:latin typeface="Bookman Old Style"/>
                <a:cs typeface="Bookman Old Style"/>
              </a:rPr>
              <a:t>notification  </a:t>
            </a:r>
            <a:r>
              <a:rPr sz="2800" b="0" dirty="0">
                <a:latin typeface="Bookman Old Style"/>
                <a:cs typeface="Bookman Old Style"/>
              </a:rPr>
              <a:t>of </a:t>
            </a:r>
            <a:r>
              <a:rPr sz="2800" b="0" spc="-165" dirty="0">
                <a:latin typeface="Bookman Old Style"/>
                <a:cs typeface="Bookman Old Style"/>
              </a:rPr>
              <a:t>the </a:t>
            </a:r>
            <a:r>
              <a:rPr sz="2800" b="1" dirty="0">
                <a:latin typeface="Palatino Linotype"/>
                <a:cs typeface="Palatino Linotype"/>
              </a:rPr>
              <a:t>appropriate </a:t>
            </a:r>
            <a:r>
              <a:rPr sz="2800" b="1" spc="5" dirty="0">
                <a:latin typeface="Palatino Linotype"/>
                <a:cs typeface="Palatino Linotype"/>
              </a:rPr>
              <a:t>law </a:t>
            </a:r>
            <a:r>
              <a:rPr sz="2800" b="1" dirty="0">
                <a:latin typeface="Palatino Linotype"/>
                <a:cs typeface="Palatino Linotype"/>
              </a:rPr>
              <a:t>enforcement and child  </a:t>
            </a:r>
            <a:r>
              <a:rPr sz="2800" b="1" spc="5" dirty="0">
                <a:latin typeface="Palatino Linotype"/>
                <a:cs typeface="Palatino Linotype"/>
              </a:rPr>
              <a:t>welfare </a:t>
            </a:r>
            <a:r>
              <a:rPr sz="2800" b="1" dirty="0">
                <a:latin typeface="Palatino Linotype"/>
                <a:cs typeface="Palatino Linotype"/>
              </a:rPr>
              <a:t>authorities </a:t>
            </a:r>
            <a:r>
              <a:rPr sz="2800" b="0" spc="-95" dirty="0">
                <a:latin typeface="Bookman Old Style"/>
                <a:cs typeface="Bookman Old Style"/>
              </a:rPr>
              <a:t>when </a:t>
            </a:r>
            <a:r>
              <a:rPr sz="2800" b="0" spc="-220" dirty="0">
                <a:latin typeface="Bookman Old Style"/>
                <a:cs typeface="Bookman Old Style"/>
              </a:rPr>
              <a:t>a </a:t>
            </a:r>
            <a:r>
              <a:rPr sz="2800" b="0" spc="-114" dirty="0">
                <a:latin typeface="Bookman Old Style"/>
                <a:cs typeface="Bookman Old Style"/>
              </a:rPr>
              <a:t>potential </a:t>
            </a:r>
            <a:r>
              <a:rPr sz="2800" b="0" spc="-130" dirty="0">
                <a:latin typeface="Bookman Old Style"/>
                <a:cs typeface="Bookman Old Style"/>
              </a:rPr>
              <a:t>missing </a:t>
            </a:r>
            <a:r>
              <a:rPr sz="2800" b="0" spc="-80" dirty="0">
                <a:latin typeface="Bookman Old Style"/>
                <a:cs typeface="Bookman Old Style"/>
              </a:rPr>
              <a:t>or  </a:t>
            </a:r>
            <a:r>
              <a:rPr sz="2800" b="0" spc="-170" dirty="0">
                <a:latin typeface="Bookman Old Style"/>
                <a:cs typeface="Bookman Old Style"/>
              </a:rPr>
              <a:t>abused </a:t>
            </a:r>
            <a:r>
              <a:rPr sz="2800" b="0" spc="-100" dirty="0">
                <a:latin typeface="Bookman Old Style"/>
                <a:cs typeface="Bookman Old Style"/>
              </a:rPr>
              <a:t>child </a:t>
            </a:r>
            <a:r>
              <a:rPr sz="2800" b="0" spc="-145" dirty="0">
                <a:latin typeface="Bookman Old Style"/>
                <a:cs typeface="Bookman Old Style"/>
              </a:rPr>
              <a:t>situation is</a:t>
            </a:r>
            <a:r>
              <a:rPr sz="2800" b="0" spc="-555" dirty="0">
                <a:latin typeface="Bookman Old Style"/>
                <a:cs typeface="Bookman Old Style"/>
              </a:rPr>
              <a:t> </a:t>
            </a:r>
            <a:r>
              <a:rPr sz="2800" b="0" spc="-130" dirty="0">
                <a:latin typeface="Bookman Old Style"/>
                <a:cs typeface="Bookman Old Style"/>
              </a:rPr>
              <a:t>detected.</a:t>
            </a:r>
            <a:endParaRPr sz="2800">
              <a:latin typeface="Bookman Old Style"/>
              <a:cs typeface="Bookman Old Styl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0" y="6172200"/>
            <a:ext cx="9144000" cy="685800"/>
          </a:xfrm>
          <a:prstGeom prst="rect">
            <a:avLst/>
          </a:prstGeom>
        </p:spPr>
        <p:txBody>
          <a:bodyPr vert="horz" wrap="square" lIns="0" tIns="725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7"/>
              </a:spcBef>
            </a:pPr>
            <a:endParaRPr sz="1300">
              <a:latin typeface="Times New Roman"/>
              <a:cs typeface="Times New Roman"/>
            </a:endParaRPr>
          </a:p>
          <a:p>
            <a:pPr marR="549910" algn="r">
              <a:lnSpc>
                <a:spcPct val="100000"/>
              </a:lnSpc>
            </a:pPr>
            <a:r>
              <a:rPr sz="1400" spc="-110" dirty="0">
                <a:latin typeface="Arial"/>
                <a:cs typeface="Arial"/>
              </a:rPr>
              <a:t>11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295400" y="1524000"/>
            <a:ext cx="6705600" cy="0"/>
          </a:xfrm>
          <a:custGeom>
            <a:avLst/>
            <a:gdLst/>
            <a:ahLst/>
            <a:cxnLst/>
            <a:rect l="l" t="t" r="r" b="b"/>
            <a:pathLst>
              <a:path w="6705600">
                <a:moveTo>
                  <a:pt x="0" y="0"/>
                </a:moveTo>
                <a:lnTo>
                  <a:pt x="6705600" y="0"/>
                </a:lnTo>
              </a:path>
            </a:pathLst>
          </a:custGeom>
          <a:ln w="38100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72541" rIns="0" bIns="0" rtlCol="0">
            <a:spAutoFit/>
          </a:bodyPr>
          <a:lstStyle/>
          <a:p>
            <a:pPr marL="783590">
              <a:lnSpc>
                <a:spcPct val="100000"/>
              </a:lnSpc>
            </a:pPr>
            <a:r>
              <a:rPr b="1" i="1" spc="-5" dirty="0">
                <a:latin typeface="Palatino Linotype"/>
                <a:cs typeface="Palatino Linotype"/>
              </a:rPr>
              <a:t>Who can make a</a:t>
            </a:r>
            <a:r>
              <a:rPr b="1" i="1" spc="-40" dirty="0">
                <a:latin typeface="Palatino Linotype"/>
                <a:cs typeface="Palatino Linotype"/>
              </a:rPr>
              <a:t> </a:t>
            </a:r>
            <a:r>
              <a:rPr b="1" i="1" spc="-10" dirty="0">
                <a:latin typeface="Palatino Linotype"/>
                <a:cs typeface="Palatino Linotype"/>
              </a:rPr>
              <a:t>referral?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221741" rIns="0" bIns="0" rtlCol="0">
            <a:spAutoFit/>
          </a:bodyPr>
          <a:lstStyle/>
          <a:p>
            <a:pPr marL="1542415" indent="-462915">
              <a:lnSpc>
                <a:spcPct val="100000"/>
              </a:lnSpc>
              <a:buSzPct val="87500"/>
              <a:buFont typeface="Wingdings"/>
              <a:buChar char=""/>
              <a:tabLst>
                <a:tab pos="1543685" algn="l"/>
              </a:tabLst>
            </a:pPr>
            <a:r>
              <a:rPr spc="-145" dirty="0"/>
              <a:t>The</a:t>
            </a:r>
            <a:r>
              <a:rPr spc="-285" dirty="0"/>
              <a:t> </a:t>
            </a:r>
            <a:r>
              <a:rPr spc="-95" dirty="0"/>
              <a:t>child/victim</a:t>
            </a:r>
          </a:p>
          <a:p>
            <a:pPr marL="1603375" indent="-523875">
              <a:lnSpc>
                <a:spcPct val="100000"/>
              </a:lnSpc>
              <a:buFont typeface="Wingdings"/>
              <a:buChar char=""/>
              <a:tabLst>
                <a:tab pos="1604645" algn="l"/>
              </a:tabLst>
            </a:pPr>
            <a:r>
              <a:rPr spc="-200" dirty="0"/>
              <a:t>Parents, </a:t>
            </a:r>
            <a:r>
              <a:rPr spc="-135" dirty="0"/>
              <a:t>relatives,</a:t>
            </a:r>
            <a:r>
              <a:rPr spc="-215" dirty="0"/>
              <a:t> </a:t>
            </a:r>
            <a:r>
              <a:rPr spc="-125" dirty="0"/>
              <a:t>friends</a:t>
            </a:r>
          </a:p>
          <a:p>
            <a:pPr marL="1603375" indent="-523875">
              <a:lnSpc>
                <a:spcPct val="100000"/>
              </a:lnSpc>
              <a:buFont typeface="Wingdings"/>
              <a:buChar char=""/>
              <a:tabLst>
                <a:tab pos="1604645" algn="l"/>
              </a:tabLst>
            </a:pPr>
            <a:r>
              <a:rPr spc="-125" dirty="0"/>
              <a:t>Facility</a:t>
            </a:r>
            <a:r>
              <a:rPr spc="-295" dirty="0"/>
              <a:t> </a:t>
            </a:r>
            <a:r>
              <a:rPr spc="-140" dirty="0"/>
              <a:t>staff</a:t>
            </a:r>
          </a:p>
          <a:p>
            <a:pPr marL="1603375" indent="-523875">
              <a:lnSpc>
                <a:spcPct val="100000"/>
              </a:lnSpc>
              <a:buFont typeface="Wingdings"/>
              <a:buChar char=""/>
              <a:tabLst>
                <a:tab pos="1604645" algn="l"/>
              </a:tabLst>
            </a:pPr>
            <a:r>
              <a:rPr spc="-180" dirty="0"/>
              <a:t>School</a:t>
            </a:r>
            <a:r>
              <a:rPr spc="-250" dirty="0"/>
              <a:t> </a:t>
            </a:r>
            <a:r>
              <a:rPr spc="-160" dirty="0"/>
              <a:t>personnel</a:t>
            </a:r>
          </a:p>
          <a:p>
            <a:pPr marL="1603375" indent="-523875">
              <a:lnSpc>
                <a:spcPct val="100000"/>
              </a:lnSpc>
              <a:buFont typeface="Wingdings"/>
              <a:buChar char=""/>
              <a:tabLst>
                <a:tab pos="1604645" algn="l"/>
              </a:tabLst>
            </a:pPr>
            <a:r>
              <a:rPr spc="-130" dirty="0"/>
              <a:t>Hospitals</a:t>
            </a:r>
          </a:p>
          <a:p>
            <a:pPr marL="1603375" indent="-523875">
              <a:lnSpc>
                <a:spcPct val="100000"/>
              </a:lnSpc>
              <a:buFont typeface="Wingdings"/>
              <a:buChar char=""/>
              <a:tabLst>
                <a:tab pos="1604645" algn="l"/>
              </a:tabLst>
            </a:pPr>
            <a:r>
              <a:rPr spc="-20" dirty="0"/>
              <a:t>Law</a:t>
            </a:r>
            <a:r>
              <a:rPr spc="-275" dirty="0"/>
              <a:t> </a:t>
            </a:r>
            <a:r>
              <a:rPr spc="-180" dirty="0"/>
              <a:t>Enforcement</a:t>
            </a:r>
          </a:p>
          <a:p>
            <a:pPr marL="1603375" indent="-523875">
              <a:lnSpc>
                <a:spcPct val="100000"/>
              </a:lnSpc>
              <a:buFont typeface="Wingdings"/>
              <a:buChar char=""/>
              <a:tabLst>
                <a:tab pos="1604645" algn="l"/>
              </a:tabLst>
            </a:pPr>
            <a:r>
              <a:rPr spc="-120" dirty="0"/>
              <a:t>Anonymous</a:t>
            </a:r>
            <a:r>
              <a:rPr spc="-190" dirty="0"/>
              <a:t> </a:t>
            </a:r>
            <a:r>
              <a:rPr spc="-160" dirty="0"/>
              <a:t>referents</a:t>
            </a:r>
          </a:p>
        </p:txBody>
      </p:sp>
      <p:sp>
        <p:nvSpPr>
          <p:cNvPr id="4" name="object 4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219200" y="1219200"/>
            <a:ext cx="6705600" cy="0"/>
          </a:xfrm>
          <a:custGeom>
            <a:avLst/>
            <a:gdLst/>
            <a:ahLst/>
            <a:cxnLst/>
            <a:rect l="l" t="t" r="r" b="b"/>
            <a:pathLst>
              <a:path w="6705600">
                <a:moveTo>
                  <a:pt x="0" y="0"/>
                </a:moveTo>
                <a:lnTo>
                  <a:pt x="6705600" y="0"/>
                </a:lnTo>
              </a:path>
            </a:pathLst>
          </a:custGeom>
          <a:ln w="38100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172200" y="3886200"/>
            <a:ext cx="2743200" cy="1905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153150" y="3867150"/>
            <a:ext cx="2781300" cy="1943100"/>
          </a:xfrm>
          <a:custGeom>
            <a:avLst/>
            <a:gdLst/>
            <a:ahLst/>
            <a:cxnLst/>
            <a:rect l="l" t="t" r="r" b="b"/>
            <a:pathLst>
              <a:path w="2781300" h="1943100">
                <a:moveTo>
                  <a:pt x="0" y="1943100"/>
                </a:moveTo>
                <a:lnTo>
                  <a:pt x="2781300" y="1943100"/>
                </a:lnTo>
                <a:lnTo>
                  <a:pt x="2781300" y="0"/>
                </a:lnTo>
                <a:lnTo>
                  <a:pt x="0" y="0"/>
                </a:lnTo>
                <a:lnTo>
                  <a:pt x="0" y="194310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2079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3200" b="1" i="1" spc="-10" dirty="0">
                <a:latin typeface="Palatino Linotype"/>
                <a:cs typeface="Palatino Linotype"/>
              </a:rPr>
              <a:t>Reasonable </a:t>
            </a:r>
            <a:r>
              <a:rPr sz="3200" b="1" i="1" spc="-5" dirty="0">
                <a:latin typeface="Palatino Linotype"/>
                <a:cs typeface="Palatino Linotype"/>
              </a:rPr>
              <a:t>cause </a:t>
            </a:r>
            <a:r>
              <a:rPr sz="3200" b="1" i="1" spc="-10" dirty="0">
                <a:latin typeface="Palatino Linotype"/>
                <a:cs typeface="Palatino Linotype"/>
              </a:rPr>
              <a:t>to believe </a:t>
            </a:r>
            <a:r>
              <a:rPr sz="3200" b="1" i="1" spc="-5" dirty="0">
                <a:latin typeface="Palatino Linotype"/>
                <a:cs typeface="Palatino Linotype"/>
              </a:rPr>
              <a:t>there is </a:t>
            </a:r>
            <a:r>
              <a:rPr sz="3200" b="1" i="1" spc="-10" dirty="0">
                <a:latin typeface="Palatino Linotype"/>
                <a:cs typeface="Palatino Linotype"/>
              </a:rPr>
              <a:t>risk</a:t>
            </a:r>
            <a:r>
              <a:rPr sz="3200" b="1" i="1" spc="150" dirty="0">
                <a:latin typeface="Palatino Linotype"/>
                <a:cs typeface="Palatino Linotype"/>
              </a:rPr>
              <a:t> </a:t>
            </a:r>
            <a:r>
              <a:rPr sz="3200" b="1" i="1" spc="-10" dirty="0">
                <a:latin typeface="Palatino Linotype"/>
                <a:cs typeface="Palatino Linotype"/>
              </a:rPr>
              <a:t>to</a:t>
            </a:r>
            <a:endParaRPr sz="3200">
              <a:latin typeface="Palatino Linotype"/>
              <a:cs typeface="Palatino Linotype"/>
            </a:endParaRPr>
          </a:p>
          <a:p>
            <a:pPr algn="ctr">
              <a:lnSpc>
                <a:spcPct val="100000"/>
              </a:lnSpc>
            </a:pPr>
            <a:r>
              <a:rPr sz="3200" b="1" i="1" spc="-5" dirty="0">
                <a:latin typeface="Palatino Linotype"/>
                <a:cs typeface="Palatino Linotype"/>
              </a:rPr>
              <a:t>a </a:t>
            </a:r>
            <a:r>
              <a:rPr sz="3200" b="1" i="1" spc="-10" dirty="0">
                <a:latin typeface="Palatino Linotype"/>
                <a:cs typeface="Palatino Linotype"/>
              </a:rPr>
              <a:t>child </a:t>
            </a:r>
            <a:r>
              <a:rPr sz="3200" b="1" i="1" spc="-5" dirty="0">
                <a:latin typeface="Palatino Linotype"/>
                <a:cs typeface="Palatino Linotype"/>
              </a:rPr>
              <a:t>is enough </a:t>
            </a:r>
            <a:r>
              <a:rPr sz="3200" b="1" i="1" spc="-10" dirty="0">
                <a:latin typeface="Palatino Linotype"/>
                <a:cs typeface="Palatino Linotype"/>
              </a:rPr>
              <a:t>to report</a:t>
            </a:r>
            <a:endParaRPr sz="3200">
              <a:latin typeface="Palatino Linotype"/>
              <a:cs typeface="Palatino Linotype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630934"/>
            <a:ext cx="7887334" cy="37172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18795">
              <a:lnSpc>
                <a:spcPct val="100000"/>
              </a:lnSpc>
              <a:tabLst>
                <a:tab pos="3978910" algn="l"/>
              </a:tabLst>
            </a:pPr>
            <a:r>
              <a:rPr sz="2600" b="1" i="1" spc="-5" dirty="0">
                <a:solidFill>
                  <a:srgbClr val="000099"/>
                </a:solidFill>
                <a:latin typeface="Palatino Linotype"/>
                <a:cs typeface="Palatino Linotype"/>
              </a:rPr>
              <a:t>You </a:t>
            </a:r>
            <a:r>
              <a:rPr sz="2600" b="1" i="1" spc="-10" dirty="0">
                <a:solidFill>
                  <a:srgbClr val="000099"/>
                </a:solidFill>
                <a:latin typeface="Palatino Linotype"/>
                <a:cs typeface="Palatino Linotype"/>
              </a:rPr>
              <a:t>do not</a:t>
            </a:r>
            <a:r>
              <a:rPr sz="2600" b="1" i="1" spc="80" dirty="0">
                <a:solidFill>
                  <a:srgbClr val="000099"/>
                </a:solidFill>
                <a:latin typeface="Palatino Linotype"/>
                <a:cs typeface="Palatino Linotype"/>
              </a:rPr>
              <a:t> </a:t>
            </a:r>
            <a:r>
              <a:rPr sz="2600" b="1" i="1" spc="-10" dirty="0">
                <a:solidFill>
                  <a:srgbClr val="000099"/>
                </a:solidFill>
                <a:latin typeface="Palatino Linotype"/>
                <a:cs typeface="Palatino Linotype"/>
              </a:rPr>
              <a:t>need</a:t>
            </a:r>
            <a:r>
              <a:rPr sz="2600" b="1" i="1" spc="25" dirty="0">
                <a:solidFill>
                  <a:srgbClr val="000099"/>
                </a:solidFill>
                <a:latin typeface="Palatino Linotype"/>
                <a:cs typeface="Palatino Linotype"/>
              </a:rPr>
              <a:t> </a:t>
            </a:r>
            <a:r>
              <a:rPr sz="2600" b="1" i="1" spc="-10" dirty="0">
                <a:solidFill>
                  <a:srgbClr val="000099"/>
                </a:solidFill>
                <a:latin typeface="Palatino Linotype"/>
                <a:cs typeface="Palatino Linotype"/>
              </a:rPr>
              <a:t>proof.	</a:t>
            </a:r>
            <a:r>
              <a:rPr sz="2600" b="1" i="1" spc="-5" dirty="0">
                <a:solidFill>
                  <a:srgbClr val="000099"/>
                </a:solidFill>
                <a:latin typeface="Palatino Linotype"/>
                <a:cs typeface="Palatino Linotype"/>
              </a:rPr>
              <a:t>Let </a:t>
            </a:r>
            <a:r>
              <a:rPr sz="2600" b="1" i="1" spc="-10" dirty="0">
                <a:solidFill>
                  <a:srgbClr val="000099"/>
                </a:solidFill>
                <a:latin typeface="Palatino Linotype"/>
                <a:cs typeface="Palatino Linotype"/>
              </a:rPr>
              <a:t>DCP&amp;P</a:t>
            </a:r>
            <a:r>
              <a:rPr sz="2600" b="1" i="1" spc="-20" dirty="0">
                <a:solidFill>
                  <a:srgbClr val="000099"/>
                </a:solidFill>
                <a:latin typeface="Palatino Linotype"/>
                <a:cs typeface="Palatino Linotype"/>
              </a:rPr>
              <a:t> </a:t>
            </a:r>
            <a:r>
              <a:rPr sz="2600" b="1" i="1" spc="-10" dirty="0">
                <a:solidFill>
                  <a:srgbClr val="000099"/>
                </a:solidFill>
                <a:latin typeface="Palatino Linotype"/>
                <a:cs typeface="Palatino Linotype"/>
              </a:rPr>
              <a:t>Investigate.</a:t>
            </a:r>
            <a:endParaRPr sz="2600">
              <a:latin typeface="Palatino Linotype"/>
              <a:cs typeface="Palatino Linotype"/>
            </a:endParaRPr>
          </a:p>
          <a:p>
            <a:pPr marL="12700">
              <a:lnSpc>
                <a:spcPct val="100000"/>
              </a:lnSpc>
              <a:spcBef>
                <a:spcPts val="2290"/>
              </a:spcBef>
            </a:pPr>
            <a:r>
              <a:rPr sz="2400" b="1" u="heavy" spc="-5" dirty="0">
                <a:solidFill>
                  <a:srgbClr val="FF9900"/>
                </a:solidFill>
                <a:latin typeface="Palatino Linotype"/>
                <a:cs typeface="Palatino Linotype"/>
              </a:rPr>
              <a:t>Report</a:t>
            </a:r>
            <a:endParaRPr sz="2400">
              <a:latin typeface="Palatino Linotype"/>
              <a:cs typeface="Palatino Linotype"/>
            </a:endParaRPr>
          </a:p>
          <a:p>
            <a:pPr marL="756285" indent="-286385">
              <a:lnSpc>
                <a:spcPct val="100000"/>
              </a:lnSpc>
              <a:spcBef>
                <a:spcPts val="254"/>
              </a:spcBef>
              <a:buFont typeface="Arial"/>
              <a:buChar char="•"/>
              <a:tabLst>
                <a:tab pos="756920" algn="l"/>
              </a:tabLst>
            </a:pPr>
            <a:r>
              <a:rPr sz="2000" b="0" spc="-90" dirty="0">
                <a:latin typeface="Bookman Old Style"/>
                <a:cs typeface="Bookman Old Style"/>
              </a:rPr>
              <a:t>When </a:t>
            </a:r>
            <a:r>
              <a:rPr sz="2000" b="0" spc="-60" dirty="0">
                <a:latin typeface="Bookman Old Style"/>
                <a:cs typeface="Bookman Old Style"/>
              </a:rPr>
              <a:t>you </a:t>
            </a:r>
            <a:r>
              <a:rPr sz="2000" b="0" spc="-125" dirty="0">
                <a:latin typeface="Bookman Old Style"/>
                <a:cs typeface="Bookman Old Style"/>
              </a:rPr>
              <a:t>see </a:t>
            </a:r>
            <a:r>
              <a:rPr sz="2000" b="0" spc="-120" dirty="0">
                <a:latin typeface="Bookman Old Style"/>
                <a:cs typeface="Bookman Old Style"/>
              </a:rPr>
              <a:t>signs </a:t>
            </a:r>
            <a:r>
              <a:rPr sz="2000" b="0" spc="-15" dirty="0">
                <a:latin typeface="Bookman Old Style"/>
                <a:cs typeface="Bookman Old Style"/>
              </a:rPr>
              <a:t>of</a:t>
            </a:r>
            <a:r>
              <a:rPr sz="2000" b="0" spc="-215" dirty="0">
                <a:latin typeface="Bookman Old Style"/>
                <a:cs typeface="Bookman Old Style"/>
              </a:rPr>
              <a:t> </a:t>
            </a:r>
            <a:r>
              <a:rPr sz="2000" b="0" spc="-105" dirty="0">
                <a:latin typeface="Bookman Old Style"/>
                <a:cs typeface="Bookman Old Style"/>
              </a:rPr>
              <a:t>abuse/neglect</a:t>
            </a:r>
            <a:endParaRPr sz="2000">
              <a:latin typeface="Bookman Old Style"/>
              <a:cs typeface="Bookman Old Style"/>
            </a:endParaRPr>
          </a:p>
          <a:p>
            <a:pPr marL="756285" indent="-286385">
              <a:lnSpc>
                <a:spcPct val="100000"/>
              </a:lnSpc>
              <a:spcBef>
                <a:spcPts val="240"/>
              </a:spcBef>
              <a:buFont typeface="Arial"/>
              <a:buChar char="•"/>
              <a:tabLst>
                <a:tab pos="756920" algn="l"/>
              </a:tabLst>
            </a:pPr>
            <a:r>
              <a:rPr sz="2000" b="0" spc="-90" dirty="0">
                <a:latin typeface="Bookman Old Style"/>
                <a:cs typeface="Bookman Old Style"/>
              </a:rPr>
              <a:t>When </a:t>
            </a:r>
            <a:r>
              <a:rPr sz="2000" b="0" spc="-165" dirty="0">
                <a:latin typeface="Bookman Old Style"/>
                <a:cs typeface="Bookman Old Style"/>
              </a:rPr>
              <a:t>a </a:t>
            </a:r>
            <a:r>
              <a:rPr sz="2000" b="0" spc="-80" dirty="0">
                <a:latin typeface="Bookman Old Style"/>
                <a:cs typeface="Bookman Old Style"/>
              </a:rPr>
              <a:t>child </a:t>
            </a:r>
            <a:r>
              <a:rPr sz="2000" b="0" spc="-95" dirty="0">
                <a:latin typeface="Bookman Old Style"/>
                <a:cs typeface="Bookman Old Style"/>
              </a:rPr>
              <a:t>tells </a:t>
            </a:r>
            <a:r>
              <a:rPr sz="2000" b="0" spc="-65" dirty="0">
                <a:latin typeface="Bookman Old Style"/>
                <a:cs typeface="Bookman Old Style"/>
              </a:rPr>
              <a:t>you </a:t>
            </a:r>
            <a:r>
              <a:rPr sz="2000" b="0" spc="-130" dirty="0">
                <a:latin typeface="Bookman Old Style"/>
                <a:cs typeface="Bookman Old Style"/>
              </a:rPr>
              <a:t>about the</a:t>
            </a:r>
            <a:r>
              <a:rPr sz="2000" b="0" spc="-140" dirty="0">
                <a:latin typeface="Bookman Old Style"/>
                <a:cs typeface="Bookman Old Style"/>
              </a:rPr>
              <a:t> </a:t>
            </a:r>
            <a:r>
              <a:rPr sz="2000" b="0" spc="-110" dirty="0">
                <a:latin typeface="Bookman Old Style"/>
                <a:cs typeface="Bookman Old Style"/>
              </a:rPr>
              <a:t>abuse/neglect</a:t>
            </a:r>
            <a:endParaRPr sz="2000">
              <a:latin typeface="Bookman Old Style"/>
              <a:cs typeface="Bookman Old Style"/>
            </a:endParaRPr>
          </a:p>
          <a:p>
            <a:pPr marL="756285" indent="-286385">
              <a:lnSpc>
                <a:spcPct val="100000"/>
              </a:lnSpc>
              <a:spcBef>
                <a:spcPts val="240"/>
              </a:spcBef>
              <a:buFont typeface="Arial"/>
              <a:buChar char="•"/>
              <a:tabLst>
                <a:tab pos="756920" algn="l"/>
              </a:tabLst>
            </a:pPr>
            <a:r>
              <a:rPr sz="2000" b="0" spc="-90" dirty="0">
                <a:latin typeface="Bookman Old Style"/>
                <a:cs typeface="Bookman Old Style"/>
              </a:rPr>
              <a:t>When </a:t>
            </a:r>
            <a:r>
              <a:rPr sz="2000" b="0" spc="-60" dirty="0">
                <a:latin typeface="Bookman Old Style"/>
                <a:cs typeface="Bookman Old Style"/>
              </a:rPr>
              <a:t>you </a:t>
            </a:r>
            <a:r>
              <a:rPr sz="2000" b="0" spc="-100" dirty="0">
                <a:latin typeface="Bookman Old Style"/>
                <a:cs typeface="Bookman Old Style"/>
              </a:rPr>
              <a:t>witness</a:t>
            </a:r>
            <a:r>
              <a:rPr sz="2000" b="0" spc="-235" dirty="0">
                <a:latin typeface="Bookman Old Style"/>
                <a:cs typeface="Bookman Old Style"/>
              </a:rPr>
              <a:t> </a:t>
            </a:r>
            <a:r>
              <a:rPr sz="2000" b="0" spc="-105" dirty="0">
                <a:latin typeface="Bookman Old Style"/>
                <a:cs typeface="Bookman Old Style"/>
              </a:rPr>
              <a:t>abuse/neglect</a:t>
            </a:r>
            <a:endParaRPr sz="2000">
              <a:latin typeface="Bookman Old Style"/>
              <a:cs typeface="Bookman Old Style"/>
            </a:endParaRPr>
          </a:p>
          <a:p>
            <a:pPr marL="756285" indent="-286385">
              <a:lnSpc>
                <a:spcPct val="100000"/>
              </a:lnSpc>
              <a:spcBef>
                <a:spcPts val="240"/>
              </a:spcBef>
              <a:buFont typeface="Arial"/>
              <a:buChar char="•"/>
              <a:tabLst>
                <a:tab pos="756920" algn="l"/>
              </a:tabLst>
            </a:pPr>
            <a:r>
              <a:rPr sz="2000" b="0" spc="-90" dirty="0">
                <a:latin typeface="Bookman Old Style"/>
                <a:cs typeface="Bookman Old Style"/>
              </a:rPr>
              <a:t>When </a:t>
            </a:r>
            <a:r>
              <a:rPr sz="2000" b="0" spc="-165" dirty="0">
                <a:latin typeface="Bookman Old Style"/>
                <a:cs typeface="Bookman Old Style"/>
              </a:rPr>
              <a:t>a </a:t>
            </a:r>
            <a:r>
              <a:rPr sz="2000" b="0" spc="-114" dirty="0">
                <a:latin typeface="Bookman Old Style"/>
                <a:cs typeface="Bookman Old Style"/>
              </a:rPr>
              <a:t>parent </a:t>
            </a:r>
            <a:r>
              <a:rPr sz="2000" b="0" spc="-65" dirty="0">
                <a:latin typeface="Bookman Old Style"/>
                <a:cs typeface="Bookman Old Style"/>
              </a:rPr>
              <a:t>or </a:t>
            </a:r>
            <a:r>
              <a:rPr sz="2000" b="0" spc="-105" dirty="0">
                <a:latin typeface="Bookman Old Style"/>
                <a:cs typeface="Bookman Old Style"/>
              </a:rPr>
              <a:t>other </a:t>
            </a:r>
            <a:r>
              <a:rPr sz="2000" b="0" spc="-55" dirty="0">
                <a:latin typeface="Bookman Old Style"/>
                <a:cs typeface="Bookman Old Style"/>
              </a:rPr>
              <a:t>individual </a:t>
            </a:r>
            <a:r>
              <a:rPr sz="2000" b="0" spc="-95" dirty="0">
                <a:latin typeface="Bookman Old Style"/>
                <a:cs typeface="Bookman Old Style"/>
              </a:rPr>
              <a:t>tells</a:t>
            </a:r>
            <a:r>
              <a:rPr sz="2000" b="0" spc="-265" dirty="0">
                <a:latin typeface="Bookman Old Style"/>
                <a:cs typeface="Bookman Old Style"/>
              </a:rPr>
              <a:t> </a:t>
            </a:r>
            <a:r>
              <a:rPr sz="2000" b="0" spc="-65" dirty="0">
                <a:latin typeface="Bookman Old Style"/>
                <a:cs typeface="Bookman Old Style"/>
              </a:rPr>
              <a:t>you</a:t>
            </a:r>
            <a:endParaRPr sz="20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53"/>
              </a:spcBef>
              <a:buFont typeface="Arial"/>
              <a:buChar char="•"/>
            </a:pPr>
            <a:endParaRPr sz="17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0" u="heavy" spc="-505" dirty="0">
                <a:solidFill>
                  <a:srgbClr val="FF9900"/>
                </a:solidFill>
                <a:latin typeface="Times New Roman"/>
                <a:cs typeface="Times New Roman"/>
              </a:rPr>
              <a:t> </a:t>
            </a:r>
            <a:r>
              <a:rPr sz="2000" b="1" u="heavy" spc="-10" dirty="0">
                <a:solidFill>
                  <a:srgbClr val="FF9900"/>
                </a:solidFill>
                <a:latin typeface="Palatino Linotype"/>
                <a:cs typeface="Palatino Linotype"/>
              </a:rPr>
              <a:t>Don’t </a:t>
            </a:r>
            <a:r>
              <a:rPr sz="2000" b="1" u="heavy" dirty="0">
                <a:solidFill>
                  <a:srgbClr val="FF9900"/>
                </a:solidFill>
                <a:latin typeface="Palatino Linotype"/>
                <a:cs typeface="Palatino Linotype"/>
              </a:rPr>
              <a:t>Delay </a:t>
            </a:r>
            <a:r>
              <a:rPr sz="2000" b="1" u="heavy" spc="-5" dirty="0">
                <a:solidFill>
                  <a:srgbClr val="FF9900"/>
                </a:solidFill>
                <a:latin typeface="Palatino Linotype"/>
                <a:cs typeface="Palatino Linotype"/>
              </a:rPr>
              <a:t>to</a:t>
            </a:r>
            <a:r>
              <a:rPr sz="2000" b="1" u="heavy" spc="-70" dirty="0">
                <a:solidFill>
                  <a:srgbClr val="FF9900"/>
                </a:solidFill>
                <a:latin typeface="Palatino Linotype"/>
                <a:cs typeface="Palatino Linotype"/>
              </a:rPr>
              <a:t> </a:t>
            </a:r>
            <a:r>
              <a:rPr sz="2000" b="1" u="heavy" dirty="0">
                <a:solidFill>
                  <a:srgbClr val="FF9900"/>
                </a:solidFill>
                <a:latin typeface="Palatino Linotype"/>
                <a:cs typeface="Palatino Linotype"/>
              </a:rPr>
              <a:t>Report</a:t>
            </a:r>
            <a:endParaRPr sz="2000">
              <a:latin typeface="Palatino Linotype"/>
              <a:cs typeface="Palatino Linotype"/>
            </a:endParaRPr>
          </a:p>
          <a:p>
            <a:pPr marL="756285" indent="-286385">
              <a:lnSpc>
                <a:spcPct val="100000"/>
              </a:lnSpc>
              <a:spcBef>
                <a:spcPts val="480"/>
              </a:spcBef>
              <a:buFont typeface="Arial"/>
              <a:buChar char="•"/>
              <a:tabLst>
                <a:tab pos="756920" algn="l"/>
              </a:tabLst>
            </a:pPr>
            <a:r>
              <a:rPr sz="2000" b="0" spc="185" dirty="0">
                <a:latin typeface="Bookman Old Style"/>
                <a:cs typeface="Bookman Old Style"/>
              </a:rPr>
              <a:t>A</a:t>
            </a:r>
            <a:r>
              <a:rPr sz="2000" b="0" spc="-375" dirty="0">
                <a:latin typeface="Bookman Old Style"/>
                <a:cs typeface="Bookman Old Style"/>
              </a:rPr>
              <a:t> </a:t>
            </a:r>
            <a:r>
              <a:rPr sz="2000" b="0" spc="-55" dirty="0">
                <a:latin typeface="Bookman Old Style"/>
                <a:cs typeface="Bookman Old Style"/>
              </a:rPr>
              <a:t>delay </a:t>
            </a:r>
            <a:r>
              <a:rPr sz="2000" b="0" spc="-85" dirty="0">
                <a:latin typeface="Bookman Old Style"/>
                <a:cs typeface="Bookman Old Style"/>
              </a:rPr>
              <a:t>could </a:t>
            </a:r>
            <a:r>
              <a:rPr sz="2000" b="0" spc="-35" dirty="0">
                <a:latin typeface="Bookman Old Style"/>
                <a:cs typeface="Bookman Old Style"/>
              </a:rPr>
              <a:t>allow </a:t>
            </a:r>
            <a:r>
              <a:rPr sz="2000" b="0" spc="-100" dirty="0">
                <a:latin typeface="Bookman Old Style"/>
                <a:cs typeface="Bookman Old Style"/>
              </a:rPr>
              <a:t>further </a:t>
            </a:r>
            <a:r>
              <a:rPr sz="2000" b="0" spc="-140" dirty="0">
                <a:latin typeface="Bookman Old Style"/>
                <a:cs typeface="Bookman Old Style"/>
              </a:rPr>
              <a:t>harm </a:t>
            </a:r>
            <a:r>
              <a:rPr sz="2000" b="0" spc="-80" dirty="0">
                <a:latin typeface="Bookman Old Style"/>
                <a:cs typeface="Bookman Old Style"/>
              </a:rPr>
              <a:t>to </a:t>
            </a:r>
            <a:r>
              <a:rPr sz="2000" b="0" spc="-125" dirty="0">
                <a:latin typeface="Bookman Old Style"/>
                <a:cs typeface="Bookman Old Style"/>
              </a:rPr>
              <a:t>occur</a:t>
            </a:r>
            <a:endParaRPr sz="2000">
              <a:latin typeface="Bookman Old Style"/>
              <a:cs typeface="Bookman Old Style"/>
            </a:endParaRPr>
          </a:p>
          <a:p>
            <a:pPr marL="756285" indent="-286385">
              <a:lnSpc>
                <a:spcPct val="100000"/>
              </a:lnSpc>
              <a:spcBef>
                <a:spcPts val="480"/>
              </a:spcBef>
              <a:buFont typeface="Arial"/>
              <a:buChar char="•"/>
              <a:tabLst>
                <a:tab pos="756920" algn="l"/>
              </a:tabLst>
            </a:pPr>
            <a:r>
              <a:rPr sz="2000" b="0" spc="185" dirty="0">
                <a:latin typeface="Bookman Old Style"/>
                <a:cs typeface="Bookman Old Style"/>
              </a:rPr>
              <a:t>A</a:t>
            </a:r>
            <a:r>
              <a:rPr sz="2000" b="0" spc="-254" dirty="0">
                <a:latin typeface="Bookman Old Style"/>
                <a:cs typeface="Bookman Old Style"/>
              </a:rPr>
              <a:t> </a:t>
            </a:r>
            <a:r>
              <a:rPr sz="2000" b="0" spc="-55" dirty="0">
                <a:latin typeface="Bookman Old Style"/>
                <a:cs typeface="Bookman Old Style"/>
              </a:rPr>
              <a:t>delay </a:t>
            </a:r>
            <a:r>
              <a:rPr sz="2000" b="0" spc="-85" dirty="0">
                <a:latin typeface="Bookman Old Style"/>
                <a:cs typeface="Bookman Old Style"/>
              </a:rPr>
              <a:t>could </a:t>
            </a:r>
            <a:r>
              <a:rPr sz="2000" b="0" spc="-155" dirty="0">
                <a:latin typeface="Bookman Old Style"/>
                <a:cs typeface="Bookman Old Style"/>
              </a:rPr>
              <a:t>cause </a:t>
            </a:r>
            <a:r>
              <a:rPr sz="2000" b="0" spc="-130" dirty="0">
                <a:latin typeface="Bookman Old Style"/>
                <a:cs typeface="Bookman Old Style"/>
              </a:rPr>
              <a:t>the </a:t>
            </a:r>
            <a:r>
              <a:rPr sz="2000" b="0" spc="-80" dirty="0">
                <a:latin typeface="Bookman Old Style"/>
                <a:cs typeface="Bookman Old Style"/>
              </a:rPr>
              <a:t>child to </a:t>
            </a:r>
            <a:r>
              <a:rPr sz="2000" b="0" spc="-120" dirty="0">
                <a:latin typeface="Bookman Old Style"/>
                <a:cs typeface="Bookman Old Style"/>
              </a:rPr>
              <a:t>be </a:t>
            </a:r>
            <a:r>
              <a:rPr sz="2000" b="0" spc="-135" dirty="0">
                <a:latin typeface="Bookman Old Style"/>
                <a:cs typeface="Bookman Old Style"/>
              </a:rPr>
              <a:t>seen </a:t>
            </a:r>
            <a:r>
              <a:rPr sz="2000" b="0" spc="-95" dirty="0">
                <a:latin typeface="Bookman Old Style"/>
                <a:cs typeface="Bookman Old Style"/>
              </a:rPr>
              <a:t>in </a:t>
            </a:r>
            <a:r>
              <a:rPr sz="2000" b="0" spc="-165" dirty="0">
                <a:latin typeface="Bookman Old Style"/>
                <a:cs typeface="Bookman Old Style"/>
              </a:rPr>
              <a:t>a </a:t>
            </a:r>
            <a:r>
              <a:rPr sz="2000" b="0" spc="-125" dirty="0">
                <a:latin typeface="Bookman Old Style"/>
                <a:cs typeface="Bookman Old Style"/>
              </a:rPr>
              <a:t>less </a:t>
            </a:r>
            <a:r>
              <a:rPr sz="2000" b="0" spc="-114" dirty="0">
                <a:latin typeface="Bookman Old Style"/>
                <a:cs typeface="Bookman Old Style"/>
              </a:rPr>
              <a:t>neutral </a:t>
            </a:r>
            <a:r>
              <a:rPr sz="2000" b="0" spc="-100" dirty="0">
                <a:latin typeface="Bookman Old Style"/>
                <a:cs typeface="Bookman Old Style"/>
              </a:rPr>
              <a:t>setting</a:t>
            </a:r>
            <a:endParaRPr sz="2000">
              <a:latin typeface="Bookman Old Style"/>
              <a:cs typeface="Bookman Old Styl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0" y="6172200"/>
            <a:ext cx="9144000" cy="685800"/>
          </a:xfrm>
          <a:prstGeom prst="rect">
            <a:avLst/>
          </a:prstGeom>
        </p:spPr>
        <p:txBody>
          <a:bodyPr vert="horz" wrap="square" lIns="0" tIns="725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7"/>
              </a:spcBef>
            </a:pPr>
            <a:endParaRPr sz="1300">
              <a:latin typeface="Times New Roman"/>
              <a:cs typeface="Times New Roman"/>
            </a:endParaRPr>
          </a:p>
          <a:p>
            <a:pPr marR="537845" algn="r">
              <a:lnSpc>
                <a:spcPct val="100000"/>
              </a:lnSpc>
            </a:pPr>
            <a:r>
              <a:rPr sz="1400" spc="-15" dirty="0">
                <a:latin typeface="Arial"/>
                <a:cs typeface="Arial"/>
              </a:rPr>
              <a:t>13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066800" y="1428750"/>
            <a:ext cx="6705600" cy="38100"/>
          </a:xfrm>
          <a:custGeom>
            <a:avLst/>
            <a:gdLst/>
            <a:ahLst/>
            <a:cxnLst/>
            <a:rect l="l" t="t" r="r" b="b"/>
            <a:pathLst>
              <a:path w="6705600" h="38100">
                <a:moveTo>
                  <a:pt x="0" y="38100"/>
                </a:moveTo>
                <a:lnTo>
                  <a:pt x="6705600" y="38100"/>
                </a:lnTo>
                <a:lnTo>
                  <a:pt x="6705600" y="0"/>
                </a:lnTo>
                <a:lnTo>
                  <a:pt x="0" y="0"/>
                </a:lnTo>
                <a:lnTo>
                  <a:pt x="0" y="3810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66800" y="1398650"/>
            <a:ext cx="6705600" cy="38100"/>
          </a:xfrm>
          <a:custGeom>
            <a:avLst/>
            <a:gdLst/>
            <a:ahLst/>
            <a:cxnLst/>
            <a:rect l="l" t="t" r="r" b="b"/>
            <a:pathLst>
              <a:path w="6705600" h="38100">
                <a:moveTo>
                  <a:pt x="0" y="38100"/>
                </a:moveTo>
                <a:lnTo>
                  <a:pt x="6705600" y="38100"/>
                </a:lnTo>
                <a:lnTo>
                  <a:pt x="6705600" y="0"/>
                </a:lnTo>
                <a:lnTo>
                  <a:pt x="0" y="0"/>
                </a:lnTo>
                <a:lnTo>
                  <a:pt x="0" y="3810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72541" rIns="0" bIns="0" rtlCol="0">
            <a:spAutoFit/>
          </a:bodyPr>
          <a:lstStyle/>
          <a:p>
            <a:pPr marL="1405890">
              <a:lnSpc>
                <a:spcPct val="100000"/>
              </a:lnSpc>
            </a:pPr>
            <a:r>
              <a:rPr b="1" i="1" spc="-5" dirty="0">
                <a:latin typeface="Palatino Linotype"/>
                <a:cs typeface="Palatino Linotype"/>
              </a:rPr>
              <a:t>The </a:t>
            </a:r>
            <a:r>
              <a:rPr b="1" i="1" spc="-10" dirty="0">
                <a:latin typeface="Palatino Linotype"/>
                <a:cs typeface="Palatino Linotype"/>
              </a:rPr>
              <a:t>Referral</a:t>
            </a:r>
            <a:r>
              <a:rPr b="1" i="1" spc="-25" dirty="0">
                <a:latin typeface="Palatino Linotype"/>
                <a:cs typeface="Palatino Linotype"/>
              </a:rPr>
              <a:t> </a:t>
            </a:r>
            <a:r>
              <a:rPr b="1" i="1" spc="-10" dirty="0">
                <a:latin typeface="Palatino Linotype"/>
                <a:cs typeface="Palatino Linotype"/>
              </a:rPr>
              <a:t>Process</a:t>
            </a:r>
          </a:p>
        </p:txBody>
      </p:sp>
      <p:sp>
        <p:nvSpPr>
          <p:cNvPr id="3" name="object 3"/>
          <p:cNvSpPr/>
          <p:nvPr/>
        </p:nvSpPr>
        <p:spPr>
          <a:xfrm>
            <a:off x="853439" y="1578863"/>
            <a:ext cx="240791" cy="24993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53439" y="2645664"/>
            <a:ext cx="240791" cy="24993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53439" y="4139184"/>
            <a:ext cx="240791" cy="24993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185468" y="1467992"/>
            <a:ext cx="7321550" cy="42945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0" spc="-125" dirty="0">
                <a:latin typeface="Bookman Old Style"/>
                <a:cs typeface="Bookman Old Style"/>
              </a:rPr>
              <a:t>Calls</a:t>
            </a:r>
            <a:r>
              <a:rPr sz="2800" b="0" spc="-220" dirty="0">
                <a:latin typeface="Bookman Old Style"/>
                <a:cs typeface="Bookman Old Style"/>
              </a:rPr>
              <a:t> </a:t>
            </a:r>
            <a:r>
              <a:rPr sz="2800" b="0" spc="-130" dirty="0">
                <a:latin typeface="Bookman Old Style"/>
                <a:cs typeface="Bookman Old Style"/>
              </a:rPr>
              <a:t>come</a:t>
            </a:r>
            <a:r>
              <a:rPr sz="2800" b="0" spc="-240" dirty="0">
                <a:latin typeface="Bookman Old Style"/>
                <a:cs typeface="Bookman Old Style"/>
              </a:rPr>
              <a:t> </a:t>
            </a:r>
            <a:r>
              <a:rPr sz="2800" b="0" spc="-110" dirty="0">
                <a:latin typeface="Bookman Old Style"/>
                <a:cs typeface="Bookman Old Style"/>
              </a:rPr>
              <a:t>into</a:t>
            </a:r>
            <a:r>
              <a:rPr sz="2800" b="0" spc="-225" dirty="0">
                <a:latin typeface="Bookman Old Style"/>
                <a:cs typeface="Bookman Old Style"/>
              </a:rPr>
              <a:t> </a:t>
            </a:r>
            <a:r>
              <a:rPr sz="2800" b="0" spc="-165" dirty="0">
                <a:latin typeface="Bookman Old Style"/>
                <a:cs typeface="Bookman Old Style"/>
              </a:rPr>
              <a:t>the</a:t>
            </a:r>
            <a:r>
              <a:rPr sz="2800" b="0" spc="-204" dirty="0">
                <a:latin typeface="Bookman Old Style"/>
                <a:cs typeface="Bookman Old Style"/>
              </a:rPr>
              <a:t> </a:t>
            </a:r>
            <a:r>
              <a:rPr sz="2800" b="0" spc="-114" dirty="0">
                <a:latin typeface="Bookman Old Style"/>
                <a:cs typeface="Bookman Old Style"/>
              </a:rPr>
              <a:t>hotline</a:t>
            </a:r>
            <a:r>
              <a:rPr sz="2800" b="0" spc="-250" dirty="0">
                <a:latin typeface="Bookman Old Style"/>
                <a:cs typeface="Bookman Old Style"/>
              </a:rPr>
              <a:t> </a:t>
            </a:r>
            <a:r>
              <a:rPr sz="2800" b="0" spc="-150" dirty="0">
                <a:latin typeface="Bookman Old Style"/>
                <a:cs typeface="Bookman Old Style"/>
              </a:rPr>
              <a:t>and</a:t>
            </a:r>
            <a:r>
              <a:rPr sz="2800" b="0" spc="-210" dirty="0">
                <a:latin typeface="Bookman Old Style"/>
                <a:cs typeface="Bookman Old Style"/>
              </a:rPr>
              <a:t> </a:t>
            </a:r>
            <a:r>
              <a:rPr sz="2800" b="0" spc="-155" dirty="0">
                <a:latin typeface="Bookman Old Style"/>
                <a:cs typeface="Bookman Old Style"/>
              </a:rPr>
              <a:t>are</a:t>
            </a:r>
            <a:r>
              <a:rPr sz="2800" b="0" spc="-229" dirty="0">
                <a:latin typeface="Bookman Old Style"/>
                <a:cs typeface="Bookman Old Style"/>
              </a:rPr>
              <a:t> </a:t>
            </a:r>
            <a:r>
              <a:rPr sz="2800" b="0" spc="-114" dirty="0">
                <a:latin typeface="Bookman Old Style"/>
                <a:cs typeface="Bookman Old Style"/>
              </a:rPr>
              <a:t>answered</a:t>
            </a:r>
            <a:endParaRPr sz="2800">
              <a:latin typeface="Bookman Old Style"/>
              <a:cs typeface="Bookman Old Style"/>
            </a:endParaRPr>
          </a:p>
          <a:p>
            <a:pPr marL="12700">
              <a:lnSpc>
                <a:spcPct val="100000"/>
              </a:lnSpc>
            </a:pPr>
            <a:r>
              <a:rPr sz="2800" b="0" spc="-75" dirty="0">
                <a:latin typeface="Bookman Old Style"/>
                <a:cs typeface="Bookman Old Style"/>
              </a:rPr>
              <a:t>by</a:t>
            </a:r>
            <a:r>
              <a:rPr sz="2800" b="0" spc="-254" dirty="0">
                <a:latin typeface="Bookman Old Style"/>
                <a:cs typeface="Bookman Old Style"/>
              </a:rPr>
              <a:t> </a:t>
            </a:r>
            <a:r>
              <a:rPr sz="2800" b="0" spc="-175" dirty="0">
                <a:latin typeface="Bookman Old Style"/>
                <a:cs typeface="Bookman Old Style"/>
              </a:rPr>
              <a:t>screeners</a:t>
            </a:r>
            <a:endParaRPr sz="2800">
              <a:latin typeface="Bookman Old Style"/>
              <a:cs typeface="Bookman Old Style"/>
            </a:endParaRPr>
          </a:p>
          <a:p>
            <a:pPr marL="12700" marR="41275">
              <a:lnSpc>
                <a:spcPct val="100000"/>
              </a:lnSpc>
              <a:spcBef>
                <a:spcPts val="1680"/>
              </a:spcBef>
            </a:pPr>
            <a:r>
              <a:rPr sz="2800" b="0" spc="-110" dirty="0">
                <a:latin typeface="Bookman Old Style"/>
                <a:cs typeface="Bookman Old Style"/>
              </a:rPr>
              <a:t>Information </a:t>
            </a:r>
            <a:r>
              <a:rPr sz="2800" b="0" spc="-145" dirty="0">
                <a:latin typeface="Bookman Old Style"/>
                <a:cs typeface="Bookman Old Style"/>
              </a:rPr>
              <a:t>is </a:t>
            </a:r>
            <a:r>
              <a:rPr sz="2800" b="0" spc="-180" dirty="0">
                <a:latin typeface="Bookman Old Style"/>
                <a:cs typeface="Bookman Old Style"/>
              </a:rPr>
              <a:t>taken </a:t>
            </a:r>
            <a:r>
              <a:rPr sz="2800" b="0" spc="-75" dirty="0">
                <a:latin typeface="Bookman Old Style"/>
                <a:cs typeface="Bookman Old Style"/>
              </a:rPr>
              <a:t>by </a:t>
            </a:r>
            <a:r>
              <a:rPr sz="2800" b="0" spc="-165" dirty="0">
                <a:latin typeface="Bookman Old Style"/>
                <a:cs typeface="Bookman Old Style"/>
              </a:rPr>
              <a:t>the screener </a:t>
            </a:r>
            <a:r>
              <a:rPr sz="2800" b="0" spc="-155" dirty="0">
                <a:latin typeface="Bookman Old Style"/>
                <a:cs typeface="Bookman Old Style"/>
              </a:rPr>
              <a:t>and </a:t>
            </a:r>
            <a:r>
              <a:rPr sz="2800" b="0" spc="-225" dirty="0">
                <a:latin typeface="Bookman Old Style"/>
                <a:cs typeface="Bookman Old Style"/>
              </a:rPr>
              <a:t>a  </a:t>
            </a:r>
            <a:r>
              <a:rPr sz="2800" b="0" spc="-125" dirty="0">
                <a:latin typeface="Bookman Old Style"/>
                <a:cs typeface="Bookman Old Style"/>
              </a:rPr>
              <a:t>determination</a:t>
            </a:r>
            <a:r>
              <a:rPr sz="2800" b="0" spc="-254" dirty="0">
                <a:latin typeface="Bookman Old Style"/>
                <a:cs typeface="Bookman Old Style"/>
              </a:rPr>
              <a:t> </a:t>
            </a:r>
            <a:r>
              <a:rPr sz="2800" b="0" spc="-145" dirty="0">
                <a:latin typeface="Bookman Old Style"/>
                <a:cs typeface="Bookman Old Style"/>
              </a:rPr>
              <a:t>is</a:t>
            </a:r>
            <a:r>
              <a:rPr sz="2800" b="0" spc="-225" dirty="0">
                <a:latin typeface="Bookman Old Style"/>
                <a:cs typeface="Bookman Old Style"/>
              </a:rPr>
              <a:t> </a:t>
            </a:r>
            <a:r>
              <a:rPr sz="2800" b="0" spc="-130" dirty="0">
                <a:latin typeface="Bookman Old Style"/>
                <a:cs typeface="Bookman Old Style"/>
              </a:rPr>
              <a:t>made</a:t>
            </a:r>
            <a:r>
              <a:rPr sz="2800" b="0" spc="-215" dirty="0">
                <a:latin typeface="Bookman Old Style"/>
                <a:cs typeface="Bookman Old Style"/>
              </a:rPr>
              <a:t> </a:t>
            </a:r>
            <a:r>
              <a:rPr sz="2800" b="0" spc="-85" dirty="0">
                <a:latin typeface="Bookman Old Style"/>
                <a:cs typeface="Bookman Old Style"/>
              </a:rPr>
              <a:t>regarding</a:t>
            </a:r>
            <a:r>
              <a:rPr sz="2800" b="0" spc="-235" dirty="0">
                <a:latin typeface="Bookman Old Style"/>
                <a:cs typeface="Bookman Old Style"/>
              </a:rPr>
              <a:t> </a:t>
            </a:r>
            <a:r>
              <a:rPr sz="2800" b="0" spc="-105" dirty="0">
                <a:latin typeface="Bookman Old Style"/>
                <a:cs typeface="Bookman Old Style"/>
              </a:rPr>
              <a:t>what</a:t>
            </a:r>
            <a:r>
              <a:rPr sz="2800" b="0" spc="-235" dirty="0">
                <a:latin typeface="Bookman Old Style"/>
                <a:cs typeface="Bookman Old Style"/>
              </a:rPr>
              <a:t> </a:t>
            </a:r>
            <a:r>
              <a:rPr sz="2800" b="0" spc="-75" dirty="0">
                <a:latin typeface="Bookman Old Style"/>
                <a:cs typeface="Bookman Old Style"/>
              </a:rPr>
              <a:t>type</a:t>
            </a:r>
            <a:r>
              <a:rPr sz="2800" b="0" spc="-200" dirty="0">
                <a:latin typeface="Bookman Old Style"/>
                <a:cs typeface="Bookman Old Style"/>
              </a:rPr>
              <a:t> </a:t>
            </a:r>
            <a:r>
              <a:rPr sz="2800" b="0" dirty="0">
                <a:latin typeface="Bookman Old Style"/>
                <a:cs typeface="Bookman Old Style"/>
              </a:rPr>
              <a:t>of  </a:t>
            </a:r>
            <a:r>
              <a:rPr sz="2800" b="0" spc="-105" dirty="0">
                <a:latin typeface="Bookman Old Style"/>
                <a:cs typeface="Bookman Old Style"/>
              </a:rPr>
              <a:t>report </a:t>
            </a:r>
            <a:r>
              <a:rPr sz="2800" b="0" spc="-145" dirty="0">
                <a:latin typeface="Bookman Old Style"/>
                <a:cs typeface="Bookman Old Style"/>
              </a:rPr>
              <a:t>is </a:t>
            </a:r>
            <a:r>
              <a:rPr sz="2800" b="0" spc="-100" dirty="0">
                <a:latin typeface="Bookman Old Style"/>
                <a:cs typeface="Bookman Old Style"/>
              </a:rPr>
              <a:t>to </a:t>
            </a:r>
            <a:r>
              <a:rPr sz="2800" b="0" spc="-155" dirty="0">
                <a:latin typeface="Bookman Old Style"/>
                <a:cs typeface="Bookman Old Style"/>
              </a:rPr>
              <a:t>be</a:t>
            </a:r>
            <a:r>
              <a:rPr sz="2800" b="0" spc="-500" dirty="0">
                <a:latin typeface="Bookman Old Style"/>
                <a:cs typeface="Bookman Old Style"/>
              </a:rPr>
              <a:t> </a:t>
            </a:r>
            <a:r>
              <a:rPr sz="2800" b="0" spc="-120" dirty="0">
                <a:latin typeface="Bookman Old Style"/>
                <a:cs typeface="Bookman Old Style"/>
              </a:rPr>
              <a:t>generated</a:t>
            </a:r>
            <a:endParaRPr sz="2800">
              <a:latin typeface="Bookman Old Style"/>
              <a:cs typeface="Bookman Old Style"/>
            </a:endParaRPr>
          </a:p>
          <a:p>
            <a:pPr marL="12700" marR="5080">
              <a:lnSpc>
                <a:spcPct val="100000"/>
              </a:lnSpc>
              <a:spcBef>
                <a:spcPts val="1680"/>
              </a:spcBef>
            </a:pPr>
            <a:r>
              <a:rPr sz="2800" b="0" spc="75" dirty="0">
                <a:latin typeface="Bookman Old Style"/>
                <a:cs typeface="Bookman Old Style"/>
              </a:rPr>
              <a:t>All </a:t>
            </a:r>
            <a:r>
              <a:rPr sz="2800" b="0" spc="-125" dirty="0">
                <a:latin typeface="Bookman Old Style"/>
                <a:cs typeface="Bookman Old Style"/>
              </a:rPr>
              <a:t>referrals </a:t>
            </a:r>
            <a:r>
              <a:rPr sz="2800" b="0" spc="-155" dirty="0">
                <a:latin typeface="Bookman Old Style"/>
                <a:cs typeface="Bookman Old Style"/>
              </a:rPr>
              <a:t>are </a:t>
            </a:r>
            <a:r>
              <a:rPr sz="2800" b="0" spc="-135" dirty="0">
                <a:latin typeface="Bookman Old Style"/>
                <a:cs typeface="Bookman Old Style"/>
              </a:rPr>
              <a:t>documented: </a:t>
            </a:r>
            <a:r>
              <a:rPr sz="2800" b="0" spc="-160" dirty="0">
                <a:latin typeface="Bookman Old Style"/>
                <a:cs typeface="Bookman Old Style"/>
              </a:rPr>
              <a:t>matter </a:t>
            </a:r>
            <a:r>
              <a:rPr sz="2800" b="0" spc="-145" dirty="0">
                <a:latin typeface="Bookman Old Style"/>
                <a:cs typeface="Bookman Old Style"/>
              </a:rPr>
              <a:t>is </a:t>
            </a:r>
            <a:r>
              <a:rPr sz="2800" b="0" spc="-125" dirty="0">
                <a:latin typeface="Bookman Old Style"/>
                <a:cs typeface="Bookman Old Style"/>
              </a:rPr>
              <a:t>either  </a:t>
            </a:r>
            <a:r>
              <a:rPr sz="2800" b="0" spc="-185" dirty="0">
                <a:latin typeface="Bookman Old Style"/>
                <a:cs typeface="Bookman Old Style"/>
              </a:rPr>
              <a:t>sent</a:t>
            </a:r>
            <a:r>
              <a:rPr sz="2800" b="0" spc="-235" dirty="0">
                <a:latin typeface="Bookman Old Style"/>
                <a:cs typeface="Bookman Old Style"/>
              </a:rPr>
              <a:t> </a:t>
            </a:r>
            <a:r>
              <a:rPr sz="2800" b="0" spc="-100" dirty="0">
                <a:latin typeface="Bookman Old Style"/>
                <a:cs typeface="Bookman Old Style"/>
              </a:rPr>
              <a:t>to</a:t>
            </a:r>
            <a:r>
              <a:rPr sz="2800" b="0" spc="-195" dirty="0">
                <a:latin typeface="Bookman Old Style"/>
                <a:cs typeface="Bookman Old Style"/>
              </a:rPr>
              <a:t> </a:t>
            </a:r>
            <a:r>
              <a:rPr sz="2800" b="0" spc="-225" dirty="0">
                <a:latin typeface="Bookman Old Style"/>
                <a:cs typeface="Bookman Old Style"/>
              </a:rPr>
              <a:t>a</a:t>
            </a:r>
            <a:r>
              <a:rPr sz="2800" b="0" spc="-220" dirty="0">
                <a:latin typeface="Bookman Old Style"/>
                <a:cs typeface="Bookman Old Style"/>
              </a:rPr>
              <a:t> </a:t>
            </a:r>
            <a:r>
              <a:rPr sz="2800" b="0" spc="-30" dirty="0">
                <a:latin typeface="Bookman Old Style"/>
                <a:cs typeface="Bookman Old Style"/>
              </a:rPr>
              <a:t>field</a:t>
            </a:r>
            <a:r>
              <a:rPr sz="2800" b="0" spc="-210" dirty="0">
                <a:latin typeface="Bookman Old Style"/>
                <a:cs typeface="Bookman Old Style"/>
              </a:rPr>
              <a:t> </a:t>
            </a:r>
            <a:r>
              <a:rPr sz="2800" b="0" spc="-50" dirty="0">
                <a:latin typeface="Bookman Old Style"/>
                <a:cs typeface="Bookman Old Style"/>
              </a:rPr>
              <a:t>office</a:t>
            </a:r>
            <a:r>
              <a:rPr sz="2800" b="0" spc="-229" dirty="0">
                <a:latin typeface="Bookman Old Style"/>
                <a:cs typeface="Bookman Old Style"/>
              </a:rPr>
              <a:t> </a:t>
            </a:r>
            <a:r>
              <a:rPr sz="2800" b="0" spc="-40" dirty="0">
                <a:latin typeface="Bookman Old Style"/>
                <a:cs typeface="Bookman Old Style"/>
              </a:rPr>
              <a:t>for</a:t>
            </a:r>
            <a:r>
              <a:rPr sz="2800" b="0" spc="-195" dirty="0">
                <a:latin typeface="Bookman Old Style"/>
                <a:cs typeface="Bookman Old Style"/>
              </a:rPr>
              <a:t> </a:t>
            </a:r>
            <a:r>
              <a:rPr sz="2800" b="0" spc="-155" dirty="0">
                <a:latin typeface="Bookman Old Style"/>
                <a:cs typeface="Bookman Old Style"/>
              </a:rPr>
              <a:t>response,</a:t>
            </a:r>
            <a:r>
              <a:rPr sz="2800" b="0" spc="-260" dirty="0">
                <a:latin typeface="Bookman Old Style"/>
                <a:cs typeface="Bookman Old Style"/>
              </a:rPr>
              <a:t> </a:t>
            </a:r>
            <a:r>
              <a:rPr sz="2800" b="0" spc="-114" dirty="0">
                <a:latin typeface="Bookman Old Style"/>
                <a:cs typeface="Bookman Old Style"/>
              </a:rPr>
              <a:t>routed</a:t>
            </a:r>
            <a:r>
              <a:rPr sz="2800" b="0" spc="-245" dirty="0">
                <a:latin typeface="Bookman Old Style"/>
                <a:cs typeface="Bookman Old Style"/>
              </a:rPr>
              <a:t> </a:t>
            </a:r>
            <a:r>
              <a:rPr sz="2800" b="0" spc="-100" dirty="0">
                <a:latin typeface="Bookman Old Style"/>
                <a:cs typeface="Bookman Old Style"/>
              </a:rPr>
              <a:t>to</a:t>
            </a:r>
            <a:r>
              <a:rPr sz="2800" b="0" spc="-195" dirty="0">
                <a:latin typeface="Bookman Old Style"/>
                <a:cs typeface="Bookman Old Style"/>
              </a:rPr>
              <a:t> </a:t>
            </a:r>
            <a:r>
              <a:rPr sz="2800" b="0" spc="-175" dirty="0">
                <a:latin typeface="Bookman Old Style"/>
                <a:cs typeface="Bookman Old Style"/>
              </a:rPr>
              <a:t>the  </a:t>
            </a:r>
            <a:r>
              <a:rPr sz="2800" b="0" spc="-114" dirty="0">
                <a:latin typeface="Bookman Old Style"/>
                <a:cs typeface="Bookman Old Style"/>
              </a:rPr>
              <a:t>appropriate </a:t>
            </a:r>
            <a:r>
              <a:rPr sz="2800" b="0" spc="-130" dirty="0">
                <a:latin typeface="Bookman Old Style"/>
                <a:cs typeface="Bookman Old Style"/>
              </a:rPr>
              <a:t>agency, </a:t>
            </a:r>
            <a:r>
              <a:rPr sz="2800" b="0" spc="-80" dirty="0">
                <a:latin typeface="Bookman Old Style"/>
                <a:cs typeface="Bookman Old Style"/>
              </a:rPr>
              <a:t>or </a:t>
            </a:r>
            <a:r>
              <a:rPr sz="2800" b="0" spc="-130" dirty="0">
                <a:latin typeface="Bookman Old Style"/>
                <a:cs typeface="Bookman Old Style"/>
              </a:rPr>
              <a:t>documented </a:t>
            </a:r>
            <a:r>
              <a:rPr sz="2800" b="0" spc="-120" dirty="0">
                <a:latin typeface="Bookman Old Style"/>
                <a:cs typeface="Bookman Old Style"/>
              </a:rPr>
              <a:t>in </a:t>
            </a:r>
            <a:r>
              <a:rPr sz="2800" b="0" spc="-170" dirty="0">
                <a:latin typeface="Bookman Old Style"/>
                <a:cs typeface="Bookman Old Style"/>
              </a:rPr>
              <a:t>the  </a:t>
            </a:r>
            <a:r>
              <a:rPr sz="2800" b="0" spc="-125" dirty="0">
                <a:latin typeface="Bookman Old Style"/>
                <a:cs typeface="Bookman Old Style"/>
              </a:rPr>
              <a:t>DCF</a:t>
            </a:r>
            <a:r>
              <a:rPr sz="2800" b="0" spc="-285" dirty="0">
                <a:latin typeface="Bookman Old Style"/>
                <a:cs typeface="Bookman Old Style"/>
              </a:rPr>
              <a:t> </a:t>
            </a:r>
            <a:r>
              <a:rPr sz="2800" b="0" spc="-155" dirty="0">
                <a:latin typeface="Bookman Old Style"/>
                <a:cs typeface="Bookman Old Style"/>
              </a:rPr>
              <a:t>system</a:t>
            </a:r>
            <a:endParaRPr sz="2800">
              <a:latin typeface="Bookman Old Style"/>
              <a:cs typeface="Bookman Old Style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143000" y="1219200"/>
            <a:ext cx="6705600" cy="0"/>
          </a:xfrm>
          <a:custGeom>
            <a:avLst/>
            <a:gdLst/>
            <a:ahLst/>
            <a:cxnLst/>
            <a:rect l="l" t="t" r="r" b="b"/>
            <a:pathLst>
              <a:path w="6705600">
                <a:moveTo>
                  <a:pt x="0" y="0"/>
                </a:moveTo>
                <a:lnTo>
                  <a:pt x="6705600" y="0"/>
                </a:lnTo>
              </a:path>
            </a:pathLst>
          </a:custGeom>
          <a:ln w="38100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1718" y="535813"/>
            <a:ext cx="7960995" cy="5772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600" b="1" i="1" spc="-10" dirty="0">
                <a:latin typeface="Palatino Linotype"/>
                <a:cs typeface="Palatino Linotype"/>
              </a:rPr>
              <a:t>What you </a:t>
            </a:r>
            <a:r>
              <a:rPr sz="3600" b="1" i="1" spc="-5" dirty="0">
                <a:latin typeface="Palatino Linotype"/>
                <a:cs typeface="Palatino Linotype"/>
              </a:rPr>
              <a:t>should </a:t>
            </a:r>
            <a:r>
              <a:rPr sz="3600" b="1" i="1" spc="-15" dirty="0">
                <a:latin typeface="Palatino Linotype"/>
                <a:cs typeface="Palatino Linotype"/>
              </a:rPr>
              <a:t>know </a:t>
            </a:r>
            <a:r>
              <a:rPr sz="3600" b="1" i="1" dirty="0">
                <a:latin typeface="Palatino Linotype"/>
                <a:cs typeface="Palatino Linotype"/>
              </a:rPr>
              <a:t>when</a:t>
            </a:r>
            <a:r>
              <a:rPr sz="3600" b="1" i="1" spc="50" dirty="0">
                <a:latin typeface="Palatino Linotype"/>
                <a:cs typeface="Palatino Linotype"/>
              </a:rPr>
              <a:t> </a:t>
            </a:r>
            <a:r>
              <a:rPr sz="3600" b="1" i="1" spc="-5" dirty="0">
                <a:latin typeface="Palatino Linotype"/>
                <a:cs typeface="Palatino Linotype"/>
              </a:rPr>
              <a:t>calling…</a:t>
            </a:r>
            <a:endParaRPr sz="3600">
              <a:latin typeface="Palatino Linotype"/>
              <a:cs typeface="Palatino Linotype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6244" y="1625472"/>
            <a:ext cx="7916545" cy="38042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6870" indent="-344170">
              <a:lnSpc>
                <a:spcPct val="100000"/>
              </a:lnSpc>
              <a:buFont typeface="Bookman Old Style"/>
              <a:buChar char="◆"/>
              <a:tabLst>
                <a:tab pos="357505" algn="l"/>
              </a:tabLst>
            </a:pPr>
            <a:r>
              <a:rPr sz="2400" b="0" spc="-110" dirty="0">
                <a:latin typeface="Bookman Old Style"/>
                <a:cs typeface="Bookman Old Style"/>
              </a:rPr>
              <a:t>Calls </a:t>
            </a:r>
            <a:r>
              <a:rPr sz="2400" b="0" spc="-135" dirty="0">
                <a:latin typeface="Bookman Old Style"/>
                <a:cs typeface="Bookman Old Style"/>
              </a:rPr>
              <a:t>are </a:t>
            </a:r>
            <a:r>
              <a:rPr sz="2400" b="0" spc="-85" dirty="0">
                <a:latin typeface="Bookman Old Style"/>
                <a:cs typeface="Bookman Old Style"/>
              </a:rPr>
              <a:t>recorded </a:t>
            </a:r>
            <a:r>
              <a:rPr sz="2400" b="0" spc="-40" dirty="0">
                <a:latin typeface="Bookman Old Style"/>
                <a:cs typeface="Bookman Old Style"/>
              </a:rPr>
              <a:t>for </a:t>
            </a:r>
            <a:r>
              <a:rPr sz="2400" b="0" spc="-80" dirty="0">
                <a:latin typeface="Bookman Old Style"/>
                <a:cs typeface="Bookman Old Style"/>
              </a:rPr>
              <a:t>Quality </a:t>
            </a:r>
            <a:r>
              <a:rPr sz="2400" b="0" spc="-140" dirty="0">
                <a:latin typeface="Bookman Old Style"/>
                <a:cs typeface="Bookman Old Style"/>
              </a:rPr>
              <a:t>Assurance</a:t>
            </a:r>
            <a:r>
              <a:rPr sz="2400" b="0" spc="-495" dirty="0">
                <a:latin typeface="Bookman Old Style"/>
                <a:cs typeface="Bookman Old Style"/>
              </a:rPr>
              <a:t> </a:t>
            </a:r>
            <a:r>
              <a:rPr sz="2400" b="0" spc="-140" dirty="0">
                <a:latin typeface="Bookman Old Style"/>
                <a:cs typeface="Bookman Old Style"/>
              </a:rPr>
              <a:t>purposes.</a:t>
            </a:r>
            <a:endParaRPr sz="24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Font typeface="Bookman Old Style"/>
              <a:buChar char="◆"/>
            </a:pPr>
            <a:endParaRPr sz="2050">
              <a:latin typeface="Times New Roman"/>
              <a:cs typeface="Times New Roman"/>
            </a:endParaRPr>
          </a:p>
          <a:p>
            <a:pPr marL="356870" indent="-344170">
              <a:lnSpc>
                <a:spcPct val="100000"/>
              </a:lnSpc>
              <a:buFont typeface="Bookman Old Style"/>
              <a:buChar char="◆"/>
              <a:tabLst>
                <a:tab pos="357505" algn="l"/>
              </a:tabLst>
            </a:pPr>
            <a:r>
              <a:rPr sz="2400" b="0" spc="-185" dirty="0">
                <a:latin typeface="Bookman Old Style"/>
                <a:cs typeface="Bookman Old Style"/>
              </a:rPr>
              <a:t>SCR </a:t>
            </a:r>
            <a:r>
              <a:rPr sz="2400" b="0" spc="-130" dirty="0">
                <a:latin typeface="Bookman Old Style"/>
                <a:cs typeface="Bookman Old Style"/>
              </a:rPr>
              <a:t>is </a:t>
            </a:r>
            <a:r>
              <a:rPr sz="2400" b="0" spc="-95" dirty="0">
                <a:latin typeface="Bookman Old Style"/>
                <a:cs typeface="Bookman Old Style"/>
              </a:rPr>
              <a:t>staffed </a:t>
            </a:r>
            <a:r>
              <a:rPr sz="2400" b="0" spc="-290" dirty="0">
                <a:latin typeface="Bookman Old Style"/>
                <a:cs typeface="Bookman Old Style"/>
              </a:rPr>
              <a:t>24 </a:t>
            </a:r>
            <a:r>
              <a:rPr sz="2400" b="0" spc="-150" dirty="0">
                <a:latin typeface="Bookman Old Style"/>
                <a:cs typeface="Bookman Old Style"/>
              </a:rPr>
              <a:t>hours </a:t>
            </a:r>
            <a:r>
              <a:rPr sz="2400" b="0" spc="-195" dirty="0">
                <a:latin typeface="Bookman Old Style"/>
                <a:cs typeface="Bookman Old Style"/>
              </a:rPr>
              <a:t>a </a:t>
            </a:r>
            <a:r>
              <a:rPr sz="2400" b="0" spc="-90" dirty="0">
                <a:latin typeface="Bookman Old Style"/>
                <a:cs typeface="Bookman Old Style"/>
              </a:rPr>
              <a:t>day, </a:t>
            </a:r>
            <a:r>
              <a:rPr sz="2400" b="0" spc="-290" dirty="0">
                <a:latin typeface="Bookman Old Style"/>
                <a:cs typeface="Bookman Old Style"/>
              </a:rPr>
              <a:t>365 </a:t>
            </a:r>
            <a:r>
              <a:rPr sz="2400" b="0" spc="-105" dirty="0">
                <a:latin typeface="Bookman Old Style"/>
                <a:cs typeface="Bookman Old Style"/>
              </a:rPr>
              <a:t>days </a:t>
            </a:r>
            <a:r>
              <a:rPr sz="2400" b="0" spc="-195" dirty="0">
                <a:latin typeface="Bookman Old Style"/>
                <a:cs typeface="Bookman Old Style"/>
              </a:rPr>
              <a:t>a </a:t>
            </a:r>
            <a:r>
              <a:rPr sz="2400" b="0" spc="-90" dirty="0">
                <a:latin typeface="Bookman Old Style"/>
                <a:cs typeface="Bookman Old Style"/>
              </a:rPr>
              <a:t>year</a:t>
            </a:r>
            <a:r>
              <a:rPr sz="2400" b="0" spc="-140" dirty="0">
                <a:latin typeface="Bookman Old Style"/>
                <a:cs typeface="Bookman Old Style"/>
              </a:rPr>
              <a:t> </a:t>
            </a:r>
            <a:r>
              <a:rPr sz="2400" b="0" spc="-55" dirty="0">
                <a:latin typeface="Bookman Old Style"/>
                <a:cs typeface="Bookman Old Style"/>
              </a:rPr>
              <a:t>with</a:t>
            </a:r>
            <a:endParaRPr sz="2400">
              <a:latin typeface="Bookman Old Style"/>
              <a:cs typeface="Bookman Old Style"/>
            </a:endParaRPr>
          </a:p>
          <a:p>
            <a:pPr marL="356870">
              <a:lnSpc>
                <a:spcPct val="100000"/>
              </a:lnSpc>
            </a:pPr>
            <a:r>
              <a:rPr sz="2400" b="0" spc="-95" dirty="0">
                <a:latin typeface="Bookman Old Style"/>
                <a:cs typeface="Bookman Old Style"/>
              </a:rPr>
              <a:t>specially </a:t>
            </a:r>
            <a:r>
              <a:rPr sz="2400" b="0" spc="-110" dirty="0">
                <a:latin typeface="Bookman Old Style"/>
                <a:cs typeface="Bookman Old Style"/>
              </a:rPr>
              <a:t>trained </a:t>
            </a:r>
            <a:r>
              <a:rPr sz="2400" b="0" spc="-155" dirty="0">
                <a:latin typeface="Bookman Old Style"/>
                <a:cs typeface="Bookman Old Style"/>
              </a:rPr>
              <a:t>screeners </a:t>
            </a:r>
            <a:r>
              <a:rPr sz="2400" b="0" spc="-140" dirty="0">
                <a:latin typeface="Bookman Old Style"/>
                <a:cs typeface="Bookman Old Style"/>
              </a:rPr>
              <a:t>and</a:t>
            </a:r>
            <a:r>
              <a:rPr sz="2400" b="0" spc="-245" dirty="0">
                <a:latin typeface="Bookman Old Style"/>
                <a:cs typeface="Bookman Old Style"/>
              </a:rPr>
              <a:t> </a:t>
            </a:r>
            <a:r>
              <a:rPr sz="2400" b="0" spc="-120" dirty="0">
                <a:latin typeface="Bookman Old Style"/>
                <a:cs typeface="Bookman Old Style"/>
              </a:rPr>
              <a:t>supervisors.</a:t>
            </a:r>
            <a:endParaRPr sz="24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46"/>
              </a:spcBef>
            </a:pPr>
            <a:endParaRPr sz="2050">
              <a:latin typeface="Times New Roman"/>
              <a:cs typeface="Times New Roman"/>
            </a:endParaRPr>
          </a:p>
          <a:p>
            <a:pPr marL="356870" indent="-344170">
              <a:lnSpc>
                <a:spcPct val="100000"/>
              </a:lnSpc>
              <a:buChar char="◆"/>
              <a:tabLst>
                <a:tab pos="357505" algn="l"/>
              </a:tabLst>
            </a:pPr>
            <a:r>
              <a:rPr sz="2400" b="0" spc="-120" dirty="0">
                <a:latin typeface="Bookman Old Style"/>
                <a:cs typeface="Bookman Old Style"/>
              </a:rPr>
              <a:t>This</a:t>
            </a:r>
            <a:r>
              <a:rPr sz="2400" b="0" spc="-155" dirty="0">
                <a:latin typeface="Bookman Old Style"/>
                <a:cs typeface="Bookman Old Style"/>
              </a:rPr>
              <a:t> </a:t>
            </a:r>
            <a:r>
              <a:rPr sz="2400" b="0" spc="-125" dirty="0">
                <a:latin typeface="Bookman Old Style"/>
                <a:cs typeface="Bookman Old Style"/>
              </a:rPr>
              <a:t>is</a:t>
            </a:r>
            <a:r>
              <a:rPr sz="2400" b="0" spc="-160" dirty="0">
                <a:latin typeface="Bookman Old Style"/>
                <a:cs typeface="Bookman Old Style"/>
              </a:rPr>
              <a:t> </a:t>
            </a:r>
            <a:r>
              <a:rPr sz="2400" b="0" spc="-140" dirty="0">
                <a:latin typeface="Bookman Old Style"/>
                <a:cs typeface="Bookman Old Style"/>
              </a:rPr>
              <a:t>the</a:t>
            </a:r>
            <a:r>
              <a:rPr sz="2400" b="0" spc="-170" dirty="0">
                <a:latin typeface="Bookman Old Style"/>
                <a:cs typeface="Bookman Old Style"/>
              </a:rPr>
              <a:t> </a:t>
            </a:r>
            <a:r>
              <a:rPr sz="2400" b="0" spc="-50" dirty="0">
                <a:latin typeface="Bookman Old Style"/>
                <a:cs typeface="Bookman Old Style"/>
              </a:rPr>
              <a:t>only</a:t>
            </a:r>
            <a:r>
              <a:rPr sz="2400" b="0" spc="-195" dirty="0">
                <a:latin typeface="Bookman Old Style"/>
                <a:cs typeface="Bookman Old Style"/>
              </a:rPr>
              <a:t> </a:t>
            </a:r>
            <a:r>
              <a:rPr sz="2400" b="0" spc="-30" dirty="0">
                <a:latin typeface="Bookman Old Style"/>
                <a:cs typeface="Bookman Old Style"/>
              </a:rPr>
              <a:t>“point</a:t>
            </a:r>
            <a:r>
              <a:rPr sz="2400" b="0" spc="-170" dirty="0">
                <a:latin typeface="Bookman Old Style"/>
                <a:cs typeface="Bookman Old Style"/>
              </a:rPr>
              <a:t> </a:t>
            </a:r>
            <a:r>
              <a:rPr sz="2400" b="0" dirty="0">
                <a:latin typeface="Bookman Old Style"/>
                <a:cs typeface="Bookman Old Style"/>
              </a:rPr>
              <a:t>of</a:t>
            </a:r>
            <a:r>
              <a:rPr sz="2400" b="0" spc="-175" dirty="0">
                <a:latin typeface="Bookman Old Style"/>
                <a:cs typeface="Bookman Old Style"/>
              </a:rPr>
              <a:t> </a:t>
            </a:r>
            <a:r>
              <a:rPr sz="2400" b="0" spc="-40" dirty="0">
                <a:latin typeface="Bookman Old Style"/>
                <a:cs typeface="Bookman Old Style"/>
              </a:rPr>
              <a:t>entry”</a:t>
            </a:r>
            <a:r>
              <a:rPr sz="2400" b="0" spc="-170" dirty="0">
                <a:latin typeface="Bookman Old Style"/>
                <a:cs typeface="Bookman Old Style"/>
              </a:rPr>
              <a:t> </a:t>
            </a:r>
            <a:r>
              <a:rPr sz="2400" b="0" spc="-40" dirty="0">
                <a:latin typeface="Bookman Old Style"/>
                <a:cs typeface="Bookman Old Style"/>
              </a:rPr>
              <a:t>for</a:t>
            </a:r>
            <a:r>
              <a:rPr sz="2400" b="0" spc="-185" dirty="0">
                <a:latin typeface="Bookman Old Style"/>
                <a:cs typeface="Bookman Old Style"/>
              </a:rPr>
              <a:t> </a:t>
            </a:r>
            <a:r>
              <a:rPr sz="2400" b="0" spc="-105" dirty="0">
                <a:latin typeface="Bookman Old Style"/>
                <a:cs typeface="Bookman Old Style"/>
              </a:rPr>
              <a:t>reports</a:t>
            </a:r>
            <a:r>
              <a:rPr sz="2400" b="0" spc="-204" dirty="0">
                <a:latin typeface="Bookman Old Style"/>
                <a:cs typeface="Bookman Old Style"/>
              </a:rPr>
              <a:t> </a:t>
            </a:r>
            <a:r>
              <a:rPr sz="2400" b="0" dirty="0">
                <a:latin typeface="Bookman Old Style"/>
                <a:cs typeface="Bookman Old Style"/>
              </a:rPr>
              <a:t>of</a:t>
            </a:r>
            <a:r>
              <a:rPr sz="2400" b="0" spc="-175" dirty="0">
                <a:latin typeface="Bookman Old Style"/>
                <a:cs typeface="Bookman Old Style"/>
              </a:rPr>
              <a:t> </a:t>
            </a:r>
            <a:r>
              <a:rPr sz="2400" b="0" spc="-145" dirty="0">
                <a:latin typeface="Bookman Old Style"/>
                <a:cs typeface="Bookman Old Style"/>
              </a:rPr>
              <a:t>suspected</a:t>
            </a:r>
            <a:endParaRPr sz="2400">
              <a:latin typeface="Bookman Old Style"/>
              <a:cs typeface="Bookman Old Style"/>
            </a:endParaRPr>
          </a:p>
          <a:p>
            <a:pPr marL="356870">
              <a:lnSpc>
                <a:spcPct val="100000"/>
              </a:lnSpc>
            </a:pPr>
            <a:r>
              <a:rPr sz="2400" b="0" spc="-185" dirty="0">
                <a:latin typeface="Bookman Old Style"/>
                <a:cs typeface="Bookman Old Style"/>
              </a:rPr>
              <a:t>abuse </a:t>
            </a:r>
            <a:r>
              <a:rPr sz="2400" b="0" spc="-135" dirty="0">
                <a:latin typeface="Bookman Old Style"/>
                <a:cs typeface="Bookman Old Style"/>
              </a:rPr>
              <a:t>and</a:t>
            </a:r>
            <a:r>
              <a:rPr sz="2400" b="0" spc="-175" dirty="0">
                <a:latin typeface="Bookman Old Style"/>
                <a:cs typeface="Bookman Old Style"/>
              </a:rPr>
              <a:t> </a:t>
            </a:r>
            <a:r>
              <a:rPr sz="2400" b="0" spc="-110" dirty="0">
                <a:latin typeface="Bookman Old Style"/>
                <a:cs typeface="Bookman Old Style"/>
              </a:rPr>
              <a:t>neglect.</a:t>
            </a:r>
            <a:endParaRPr sz="24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050">
              <a:latin typeface="Times New Roman"/>
              <a:cs typeface="Times New Roman"/>
            </a:endParaRPr>
          </a:p>
          <a:p>
            <a:pPr marL="356870" indent="-344170">
              <a:lnSpc>
                <a:spcPct val="100000"/>
              </a:lnSpc>
              <a:buFont typeface="Bookman Old Style"/>
              <a:buChar char="◆"/>
              <a:tabLst>
                <a:tab pos="357505" algn="l"/>
              </a:tabLst>
            </a:pPr>
            <a:r>
              <a:rPr sz="2400" b="0" spc="-165" dirty="0">
                <a:latin typeface="Bookman Old Style"/>
                <a:cs typeface="Bookman Old Style"/>
              </a:rPr>
              <a:t>Screeners </a:t>
            </a:r>
            <a:r>
              <a:rPr sz="2400" b="0" spc="5" dirty="0">
                <a:latin typeface="Bookman Old Style"/>
                <a:cs typeface="Bookman Old Style"/>
              </a:rPr>
              <a:t>follow </a:t>
            </a:r>
            <a:r>
              <a:rPr sz="2400" b="0" spc="-195" dirty="0">
                <a:latin typeface="Bookman Old Style"/>
                <a:cs typeface="Bookman Old Style"/>
              </a:rPr>
              <a:t>a </a:t>
            </a:r>
            <a:r>
              <a:rPr sz="2400" b="0" spc="-140" dirty="0">
                <a:latin typeface="Bookman Old Style"/>
                <a:cs typeface="Bookman Old Style"/>
              </a:rPr>
              <a:t>standard</a:t>
            </a:r>
            <a:r>
              <a:rPr sz="2400" b="0" spc="-345" dirty="0">
                <a:latin typeface="Bookman Old Style"/>
                <a:cs typeface="Bookman Old Style"/>
              </a:rPr>
              <a:t> </a:t>
            </a:r>
            <a:r>
              <a:rPr sz="2400" b="0" spc="-85" dirty="0">
                <a:latin typeface="Bookman Old Style"/>
                <a:cs typeface="Bookman Old Style"/>
              </a:rPr>
              <a:t>protocol.</a:t>
            </a:r>
            <a:endParaRPr sz="24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44"/>
              </a:spcBef>
              <a:buFont typeface="Bookman Old Style"/>
              <a:buChar char="◆"/>
            </a:pPr>
            <a:endParaRPr sz="2050">
              <a:latin typeface="Times New Roman"/>
              <a:cs typeface="Times New Roman"/>
            </a:endParaRPr>
          </a:p>
          <a:p>
            <a:pPr marL="356870" indent="-344170">
              <a:lnSpc>
                <a:spcPct val="100000"/>
              </a:lnSpc>
              <a:buChar char="◆"/>
              <a:tabLst>
                <a:tab pos="357505" algn="l"/>
              </a:tabLst>
            </a:pPr>
            <a:r>
              <a:rPr sz="2400" b="0" spc="-114" dirty="0">
                <a:latin typeface="Bookman Old Style"/>
                <a:cs typeface="Bookman Old Style"/>
              </a:rPr>
              <a:t>Use </a:t>
            </a:r>
            <a:r>
              <a:rPr sz="2400" b="0" spc="-5" dirty="0">
                <a:latin typeface="Bookman Old Style"/>
                <a:cs typeface="Bookman Old Style"/>
              </a:rPr>
              <a:t>of </a:t>
            </a:r>
            <a:r>
              <a:rPr sz="2400" b="0" spc="-140" dirty="0">
                <a:latin typeface="Bookman Old Style"/>
                <a:cs typeface="Bookman Old Style"/>
              </a:rPr>
              <a:t>the </a:t>
            </a:r>
            <a:r>
              <a:rPr sz="2400" b="0" spc="-90" dirty="0">
                <a:latin typeface="Bookman Old Style"/>
                <a:cs typeface="Bookman Old Style"/>
              </a:rPr>
              <a:t>“allegation-based</a:t>
            </a:r>
            <a:r>
              <a:rPr sz="2400" b="0" spc="-425" dirty="0">
                <a:latin typeface="Bookman Old Style"/>
                <a:cs typeface="Bookman Old Style"/>
              </a:rPr>
              <a:t> </a:t>
            </a:r>
            <a:r>
              <a:rPr sz="2400" b="0" spc="-95" dirty="0">
                <a:latin typeface="Bookman Old Style"/>
                <a:cs typeface="Bookman Old Style"/>
              </a:rPr>
              <a:t>system.”</a:t>
            </a:r>
            <a:endParaRPr sz="2400">
              <a:latin typeface="Bookman Old Style"/>
              <a:cs typeface="Bookman Old Style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43000" y="1338325"/>
            <a:ext cx="6705600" cy="0"/>
          </a:xfrm>
          <a:custGeom>
            <a:avLst/>
            <a:gdLst/>
            <a:ahLst/>
            <a:cxnLst/>
            <a:rect l="l" t="t" r="r" b="b"/>
            <a:pathLst>
              <a:path w="6705600">
                <a:moveTo>
                  <a:pt x="0" y="0"/>
                </a:moveTo>
                <a:lnTo>
                  <a:pt x="6705600" y="0"/>
                </a:lnTo>
              </a:path>
            </a:pathLst>
          </a:custGeom>
          <a:ln w="38100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2079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3200" b="1" i="1" spc="-15" dirty="0">
                <a:latin typeface="Palatino Linotype"/>
                <a:cs typeface="Palatino Linotype"/>
              </a:rPr>
              <a:t>Child </a:t>
            </a:r>
            <a:r>
              <a:rPr sz="3200" b="1" i="1" spc="-10" dirty="0">
                <a:latin typeface="Palatino Linotype"/>
                <a:cs typeface="Palatino Linotype"/>
              </a:rPr>
              <a:t>Abuse/Neglect Referrals &amp;</a:t>
            </a:r>
            <a:r>
              <a:rPr sz="3200" b="1" i="1" spc="170" dirty="0">
                <a:latin typeface="Palatino Linotype"/>
                <a:cs typeface="Palatino Linotype"/>
              </a:rPr>
              <a:t> </a:t>
            </a:r>
            <a:r>
              <a:rPr sz="3200" b="1" i="1" spc="-10" dirty="0">
                <a:latin typeface="Palatino Linotype"/>
                <a:cs typeface="Palatino Linotype"/>
              </a:rPr>
              <a:t>Allegation</a:t>
            </a:r>
            <a:endParaRPr sz="3200">
              <a:latin typeface="Palatino Linotype"/>
              <a:cs typeface="Palatino Linotype"/>
            </a:endParaRPr>
          </a:p>
          <a:p>
            <a:pPr marL="2540" algn="ctr">
              <a:lnSpc>
                <a:spcPct val="100000"/>
              </a:lnSpc>
            </a:pPr>
            <a:r>
              <a:rPr sz="3200" b="1" i="1" spc="-5" dirty="0">
                <a:latin typeface="Palatino Linotype"/>
                <a:cs typeface="Palatino Linotype"/>
              </a:rPr>
              <a:t>Based</a:t>
            </a:r>
            <a:r>
              <a:rPr sz="3200" b="1" i="1" spc="-70" dirty="0">
                <a:latin typeface="Palatino Linotype"/>
                <a:cs typeface="Palatino Linotype"/>
              </a:rPr>
              <a:t> </a:t>
            </a:r>
            <a:r>
              <a:rPr sz="3200" b="1" i="1" spc="-10" dirty="0">
                <a:latin typeface="Palatino Linotype"/>
                <a:cs typeface="Palatino Linotype"/>
              </a:rPr>
              <a:t>System</a:t>
            </a:r>
            <a:endParaRPr sz="3200">
              <a:latin typeface="Palatino Linotype"/>
              <a:cs typeface="Palatino Linotype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93444" y="1848992"/>
            <a:ext cx="6927850" cy="3105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6870" marR="334010" indent="-344170">
              <a:lnSpc>
                <a:spcPct val="100000"/>
              </a:lnSpc>
              <a:buFont typeface="Wingdings"/>
              <a:buChar char=""/>
              <a:tabLst>
                <a:tab pos="357505" algn="l"/>
              </a:tabLst>
            </a:pPr>
            <a:r>
              <a:rPr sz="2800" b="0" spc="-180" dirty="0">
                <a:latin typeface="Bookman Old Style"/>
                <a:cs typeface="Bookman Old Style"/>
              </a:rPr>
              <a:t>System </a:t>
            </a:r>
            <a:r>
              <a:rPr sz="2800" b="0" dirty="0">
                <a:latin typeface="Bookman Old Style"/>
                <a:cs typeface="Bookman Old Style"/>
              </a:rPr>
              <a:t>of </a:t>
            </a:r>
            <a:r>
              <a:rPr sz="2800" b="0" spc="-330" dirty="0">
                <a:latin typeface="Bookman Old Style"/>
                <a:cs typeface="Bookman Old Style"/>
              </a:rPr>
              <a:t>32 </a:t>
            </a:r>
            <a:r>
              <a:rPr sz="2800" b="0" spc="-130" dirty="0">
                <a:latin typeface="Bookman Old Style"/>
                <a:cs typeface="Bookman Old Style"/>
              </a:rPr>
              <a:t>categories </a:t>
            </a:r>
            <a:r>
              <a:rPr sz="2800" b="0" spc="-45" dirty="0">
                <a:latin typeface="Bookman Old Style"/>
                <a:cs typeface="Bookman Old Style"/>
              </a:rPr>
              <a:t>developed </a:t>
            </a:r>
            <a:r>
              <a:rPr sz="2800" b="0" spc="-185" dirty="0">
                <a:latin typeface="Bookman Old Style"/>
                <a:cs typeface="Bookman Old Style"/>
              </a:rPr>
              <a:t>that  </a:t>
            </a:r>
            <a:r>
              <a:rPr sz="2800" b="0" spc="-105" dirty="0">
                <a:latin typeface="Bookman Old Style"/>
                <a:cs typeface="Bookman Old Style"/>
              </a:rPr>
              <a:t>defines </a:t>
            </a:r>
            <a:r>
              <a:rPr sz="2800" b="0" spc="-114" dirty="0">
                <a:latin typeface="Bookman Old Style"/>
                <a:cs typeface="Bookman Old Style"/>
              </a:rPr>
              <a:t>allegations </a:t>
            </a:r>
            <a:r>
              <a:rPr sz="2800" b="0" dirty="0">
                <a:latin typeface="Bookman Old Style"/>
                <a:cs typeface="Bookman Old Style"/>
              </a:rPr>
              <a:t>of</a:t>
            </a:r>
            <a:r>
              <a:rPr sz="2800" b="0" spc="-560" dirty="0">
                <a:latin typeface="Bookman Old Style"/>
                <a:cs typeface="Bookman Old Style"/>
              </a:rPr>
              <a:t> </a:t>
            </a:r>
            <a:r>
              <a:rPr sz="2800" b="0" spc="-200" dirty="0">
                <a:latin typeface="Bookman Old Style"/>
                <a:cs typeface="Bookman Old Style"/>
              </a:rPr>
              <a:t>abuse </a:t>
            </a:r>
            <a:r>
              <a:rPr sz="2800" b="0" spc="-155" dirty="0">
                <a:latin typeface="Bookman Old Style"/>
                <a:cs typeface="Bookman Old Style"/>
              </a:rPr>
              <a:t>and </a:t>
            </a:r>
            <a:r>
              <a:rPr sz="2800" b="0" spc="-120" dirty="0">
                <a:latin typeface="Bookman Old Style"/>
                <a:cs typeface="Bookman Old Style"/>
              </a:rPr>
              <a:t>neglect</a:t>
            </a:r>
            <a:endParaRPr sz="2800">
              <a:latin typeface="Bookman Old Style"/>
              <a:cs typeface="Bookman Old Style"/>
            </a:endParaRPr>
          </a:p>
          <a:p>
            <a:pPr marL="356870" indent="-344170">
              <a:lnSpc>
                <a:spcPct val="100000"/>
              </a:lnSpc>
              <a:spcBef>
                <a:spcPts val="1920"/>
              </a:spcBef>
              <a:buFont typeface="Wingdings"/>
              <a:buChar char=""/>
              <a:tabLst>
                <a:tab pos="357505" algn="l"/>
              </a:tabLst>
            </a:pPr>
            <a:r>
              <a:rPr sz="2800" b="0" spc="-140" dirty="0">
                <a:latin typeface="Bookman Old Style"/>
                <a:cs typeface="Bookman Old Style"/>
              </a:rPr>
              <a:t>Determines </a:t>
            </a:r>
            <a:r>
              <a:rPr sz="2800" b="0" spc="-165" dirty="0">
                <a:latin typeface="Bookman Old Style"/>
                <a:cs typeface="Bookman Old Style"/>
              </a:rPr>
              <a:t>the </a:t>
            </a:r>
            <a:r>
              <a:rPr sz="2800" b="0" spc="-125" dirty="0">
                <a:latin typeface="Bookman Old Style"/>
                <a:cs typeface="Bookman Old Style"/>
              </a:rPr>
              <a:t>criteria </a:t>
            </a:r>
            <a:r>
              <a:rPr sz="2800" b="0" spc="-210" dirty="0">
                <a:latin typeface="Bookman Old Style"/>
                <a:cs typeface="Bookman Old Style"/>
              </a:rPr>
              <a:t>SCR </a:t>
            </a:r>
            <a:r>
              <a:rPr sz="2800" b="0" spc="-100" dirty="0">
                <a:latin typeface="Bookman Old Style"/>
                <a:cs typeface="Bookman Old Style"/>
              </a:rPr>
              <a:t>utilizes</a:t>
            </a:r>
            <a:r>
              <a:rPr sz="2800" b="0" spc="-509" dirty="0">
                <a:latin typeface="Bookman Old Style"/>
                <a:cs typeface="Bookman Old Style"/>
              </a:rPr>
              <a:t> </a:t>
            </a:r>
            <a:r>
              <a:rPr sz="2800" b="0" spc="-40" dirty="0">
                <a:latin typeface="Bookman Old Style"/>
                <a:cs typeface="Bookman Old Style"/>
              </a:rPr>
              <a:t>for</a:t>
            </a:r>
            <a:endParaRPr sz="2800">
              <a:latin typeface="Bookman Old Style"/>
              <a:cs typeface="Bookman Old Style"/>
            </a:endParaRPr>
          </a:p>
          <a:p>
            <a:pPr marL="356870">
              <a:lnSpc>
                <a:spcPct val="100000"/>
              </a:lnSpc>
            </a:pPr>
            <a:r>
              <a:rPr sz="2800" b="0" spc="-135" dirty="0">
                <a:latin typeface="Bookman Old Style"/>
                <a:cs typeface="Bookman Old Style"/>
              </a:rPr>
              <a:t>accepting </a:t>
            </a:r>
            <a:r>
              <a:rPr sz="2800" b="0" spc="-220" dirty="0">
                <a:latin typeface="Bookman Old Style"/>
                <a:cs typeface="Bookman Old Style"/>
              </a:rPr>
              <a:t>a </a:t>
            </a:r>
            <a:r>
              <a:rPr sz="2800" b="0" spc="-105" dirty="0">
                <a:latin typeface="Bookman Old Style"/>
                <a:cs typeface="Bookman Old Style"/>
              </a:rPr>
              <a:t>report </a:t>
            </a:r>
            <a:r>
              <a:rPr sz="2800" b="0" dirty="0">
                <a:latin typeface="Bookman Old Style"/>
                <a:cs typeface="Bookman Old Style"/>
              </a:rPr>
              <a:t>of </a:t>
            </a:r>
            <a:r>
              <a:rPr sz="2800" b="0" spc="-105" dirty="0">
                <a:latin typeface="Bookman Old Style"/>
                <a:cs typeface="Bookman Old Style"/>
              </a:rPr>
              <a:t>child</a:t>
            </a:r>
            <a:r>
              <a:rPr sz="2800" b="0" spc="-545" dirty="0">
                <a:latin typeface="Bookman Old Style"/>
                <a:cs typeface="Bookman Old Style"/>
              </a:rPr>
              <a:t> </a:t>
            </a:r>
            <a:r>
              <a:rPr sz="2800" b="0" spc="-140" dirty="0">
                <a:latin typeface="Bookman Old Style"/>
                <a:cs typeface="Bookman Old Style"/>
              </a:rPr>
              <a:t>abuse/neglect</a:t>
            </a:r>
            <a:endParaRPr sz="2800">
              <a:latin typeface="Bookman Old Style"/>
              <a:cs typeface="Bookman Old Style"/>
            </a:endParaRPr>
          </a:p>
          <a:p>
            <a:pPr marL="356870" indent="-344170">
              <a:lnSpc>
                <a:spcPct val="100000"/>
              </a:lnSpc>
              <a:spcBef>
                <a:spcPts val="2160"/>
              </a:spcBef>
              <a:buFont typeface="Wingdings"/>
              <a:buChar char=""/>
              <a:tabLst>
                <a:tab pos="357505" algn="l"/>
              </a:tabLst>
            </a:pPr>
            <a:r>
              <a:rPr sz="2800" b="0" spc="-140" dirty="0">
                <a:latin typeface="Bookman Old Style"/>
                <a:cs typeface="Bookman Old Style"/>
              </a:rPr>
              <a:t>Directs </a:t>
            </a:r>
            <a:r>
              <a:rPr sz="2800" b="0" spc="-165" dirty="0">
                <a:latin typeface="Bookman Old Style"/>
                <a:cs typeface="Bookman Old Style"/>
              </a:rPr>
              <a:t>the </a:t>
            </a:r>
            <a:r>
              <a:rPr sz="2800" b="0" spc="-100" dirty="0">
                <a:latin typeface="Bookman Old Style"/>
                <a:cs typeface="Bookman Old Style"/>
              </a:rPr>
              <a:t>child </a:t>
            </a:r>
            <a:r>
              <a:rPr sz="2800" b="0" spc="-195" dirty="0">
                <a:latin typeface="Bookman Old Style"/>
                <a:cs typeface="Bookman Old Style"/>
              </a:rPr>
              <a:t>abuse </a:t>
            </a:r>
            <a:r>
              <a:rPr sz="2800" b="0" spc="-100" dirty="0">
                <a:latin typeface="Bookman Old Style"/>
                <a:cs typeface="Bookman Old Style"/>
              </a:rPr>
              <a:t>investigation</a:t>
            </a:r>
            <a:r>
              <a:rPr sz="2800" b="0" spc="-665" dirty="0">
                <a:latin typeface="Bookman Old Style"/>
                <a:cs typeface="Bookman Old Style"/>
              </a:rPr>
              <a:t> </a:t>
            </a:r>
            <a:r>
              <a:rPr sz="2800" b="0" spc="-100" dirty="0">
                <a:latin typeface="Bookman Old Style"/>
                <a:cs typeface="Bookman Old Style"/>
              </a:rPr>
              <a:t>to </a:t>
            </a:r>
            <a:r>
              <a:rPr sz="2800" b="0" spc="-160" dirty="0">
                <a:latin typeface="Bookman Old Style"/>
                <a:cs typeface="Bookman Old Style"/>
              </a:rPr>
              <a:t>be</a:t>
            </a:r>
            <a:endParaRPr sz="2800">
              <a:latin typeface="Bookman Old Style"/>
              <a:cs typeface="Bookman Old Style"/>
            </a:endParaRPr>
          </a:p>
          <a:p>
            <a:pPr marL="356870">
              <a:lnSpc>
                <a:spcPct val="100000"/>
              </a:lnSpc>
            </a:pPr>
            <a:r>
              <a:rPr sz="2800" b="0" spc="-135" dirty="0">
                <a:latin typeface="Bookman Old Style"/>
                <a:cs typeface="Bookman Old Style"/>
              </a:rPr>
              <a:t>conducted</a:t>
            </a:r>
            <a:r>
              <a:rPr sz="2800" b="0" spc="-275" dirty="0">
                <a:latin typeface="Bookman Old Style"/>
                <a:cs typeface="Bookman Old Style"/>
              </a:rPr>
              <a:t> </a:t>
            </a:r>
            <a:r>
              <a:rPr sz="2800" b="0" spc="-75" dirty="0">
                <a:latin typeface="Bookman Old Style"/>
                <a:cs typeface="Bookman Old Style"/>
              </a:rPr>
              <a:t>by</a:t>
            </a:r>
            <a:r>
              <a:rPr sz="2800" b="0" spc="-204" dirty="0">
                <a:latin typeface="Bookman Old Style"/>
                <a:cs typeface="Bookman Old Style"/>
              </a:rPr>
              <a:t> </a:t>
            </a:r>
            <a:r>
              <a:rPr sz="2800" b="0" spc="-100" dirty="0">
                <a:latin typeface="Bookman Old Style"/>
                <a:cs typeface="Bookman Old Style"/>
              </a:rPr>
              <a:t>local</a:t>
            </a:r>
            <a:r>
              <a:rPr sz="2800" b="0" spc="-260" dirty="0">
                <a:latin typeface="Bookman Old Style"/>
                <a:cs typeface="Bookman Old Style"/>
              </a:rPr>
              <a:t> </a:t>
            </a:r>
            <a:r>
              <a:rPr sz="2800" b="0" spc="-50" dirty="0">
                <a:latin typeface="Bookman Old Style"/>
                <a:cs typeface="Bookman Old Style"/>
              </a:rPr>
              <a:t>office</a:t>
            </a:r>
            <a:r>
              <a:rPr sz="2800" b="0" spc="-235" dirty="0">
                <a:latin typeface="Bookman Old Style"/>
                <a:cs typeface="Bookman Old Style"/>
              </a:rPr>
              <a:t> </a:t>
            </a:r>
            <a:r>
              <a:rPr sz="2800" b="0" spc="-155" dirty="0">
                <a:latin typeface="Bookman Old Style"/>
                <a:cs typeface="Bookman Old Style"/>
              </a:rPr>
              <a:t>and</a:t>
            </a:r>
            <a:r>
              <a:rPr sz="2800" b="0" spc="-220" dirty="0">
                <a:latin typeface="Bookman Old Style"/>
                <a:cs typeface="Bookman Old Style"/>
              </a:rPr>
              <a:t> </a:t>
            </a:r>
            <a:r>
              <a:rPr sz="2800" b="0" spc="55" dirty="0">
                <a:latin typeface="Bookman Old Style"/>
                <a:cs typeface="Bookman Old Style"/>
              </a:rPr>
              <a:t>IAIU</a:t>
            </a:r>
            <a:r>
              <a:rPr sz="2800" b="0" spc="-204" dirty="0">
                <a:latin typeface="Bookman Old Style"/>
                <a:cs typeface="Bookman Old Style"/>
              </a:rPr>
              <a:t> </a:t>
            </a:r>
            <a:r>
              <a:rPr sz="2800" b="0" spc="-110" dirty="0">
                <a:latin typeface="Bookman Old Style"/>
                <a:cs typeface="Bookman Old Style"/>
              </a:rPr>
              <a:t>staff</a:t>
            </a:r>
            <a:endParaRPr sz="2800">
              <a:latin typeface="Bookman Old Style"/>
              <a:cs typeface="Bookman Old Style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219200" y="1371600"/>
            <a:ext cx="6705600" cy="0"/>
          </a:xfrm>
          <a:custGeom>
            <a:avLst/>
            <a:gdLst/>
            <a:ahLst/>
            <a:cxnLst/>
            <a:rect l="l" t="t" r="r" b="b"/>
            <a:pathLst>
              <a:path w="6705600">
                <a:moveTo>
                  <a:pt x="0" y="0"/>
                </a:moveTo>
                <a:lnTo>
                  <a:pt x="6705600" y="0"/>
                </a:lnTo>
              </a:path>
            </a:pathLst>
          </a:custGeom>
          <a:ln w="38100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05054" rIns="0" bIns="0" rtlCol="0">
            <a:spAutoFit/>
          </a:bodyPr>
          <a:lstStyle/>
          <a:p>
            <a:pPr marL="823594">
              <a:lnSpc>
                <a:spcPct val="100000"/>
              </a:lnSpc>
            </a:pPr>
            <a:r>
              <a:rPr sz="4000" b="1" i="1" spc="5" dirty="0">
                <a:latin typeface="Palatino Linotype"/>
                <a:cs typeface="Palatino Linotype"/>
              </a:rPr>
              <a:t>Defining </a:t>
            </a:r>
            <a:r>
              <a:rPr sz="4000" b="1" i="1" dirty="0">
                <a:latin typeface="Palatino Linotype"/>
                <a:cs typeface="Palatino Linotype"/>
              </a:rPr>
              <a:t>Abuse and</a:t>
            </a:r>
            <a:r>
              <a:rPr sz="4000" b="1" i="1" spc="-145" dirty="0">
                <a:latin typeface="Palatino Linotype"/>
                <a:cs typeface="Palatino Linotype"/>
              </a:rPr>
              <a:t> </a:t>
            </a:r>
            <a:r>
              <a:rPr sz="4000" b="1" i="1" dirty="0">
                <a:latin typeface="Palatino Linotype"/>
                <a:cs typeface="Palatino Linotype"/>
              </a:rPr>
              <a:t>Neglect</a:t>
            </a:r>
            <a:endParaRPr sz="4000">
              <a:latin typeface="Palatino Linotype"/>
              <a:cs typeface="Palatino Linotype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237616" rIns="0" bIns="0" rtlCol="0">
            <a:spAutoFit/>
          </a:bodyPr>
          <a:lstStyle/>
          <a:p>
            <a:pPr marL="9525" marR="5080" indent="-1270" algn="ctr">
              <a:lnSpc>
                <a:spcPct val="100000"/>
              </a:lnSpc>
            </a:pPr>
            <a:r>
              <a:rPr spc="-145" dirty="0"/>
              <a:t>The </a:t>
            </a:r>
            <a:r>
              <a:rPr spc="-150" dirty="0"/>
              <a:t>physical </a:t>
            </a:r>
            <a:r>
              <a:rPr spc="-100" dirty="0"/>
              <a:t>or </a:t>
            </a:r>
            <a:r>
              <a:rPr spc="-185" dirty="0"/>
              <a:t>mental </a:t>
            </a:r>
            <a:r>
              <a:rPr spc="-160" dirty="0"/>
              <a:t>injury, </a:t>
            </a:r>
            <a:r>
              <a:rPr spc="-190" dirty="0"/>
              <a:t>sexual </a:t>
            </a:r>
            <a:r>
              <a:rPr spc="-240" dirty="0"/>
              <a:t>abuse,  </a:t>
            </a:r>
            <a:r>
              <a:rPr spc="-100" dirty="0"/>
              <a:t>or </a:t>
            </a:r>
            <a:r>
              <a:rPr spc="-105" dirty="0"/>
              <a:t>negligent </a:t>
            </a:r>
            <a:r>
              <a:rPr spc="-190" dirty="0"/>
              <a:t>treatment </a:t>
            </a:r>
            <a:r>
              <a:rPr spc="-5" dirty="0"/>
              <a:t>of </a:t>
            </a:r>
            <a:r>
              <a:rPr spc="-260" dirty="0"/>
              <a:t>a </a:t>
            </a:r>
            <a:r>
              <a:rPr spc="-125" dirty="0"/>
              <a:t>child </a:t>
            </a:r>
            <a:r>
              <a:rPr spc="-90" dirty="0"/>
              <a:t>by</a:t>
            </a:r>
            <a:r>
              <a:rPr spc="-615" dirty="0"/>
              <a:t> </a:t>
            </a:r>
            <a:r>
              <a:rPr spc="-260" dirty="0"/>
              <a:t>a </a:t>
            </a:r>
            <a:r>
              <a:rPr spc="-165" dirty="0"/>
              <a:t>person  </a:t>
            </a:r>
            <a:r>
              <a:rPr spc="-155" dirty="0">
                <a:latin typeface="Bookman Old Style"/>
                <a:cs typeface="Bookman Old Style"/>
              </a:rPr>
              <a:t>responsible </a:t>
            </a:r>
            <a:r>
              <a:rPr spc="-55" dirty="0">
                <a:latin typeface="Bookman Old Style"/>
                <a:cs typeface="Bookman Old Style"/>
              </a:rPr>
              <a:t>for </a:t>
            </a:r>
            <a:r>
              <a:rPr spc="-200" dirty="0">
                <a:latin typeface="Bookman Old Style"/>
                <a:cs typeface="Bookman Old Style"/>
              </a:rPr>
              <a:t>the </a:t>
            </a:r>
            <a:r>
              <a:rPr spc="-105" dirty="0">
                <a:latin typeface="Bookman Old Style"/>
                <a:cs typeface="Bookman Old Style"/>
              </a:rPr>
              <a:t>child’s </a:t>
            </a:r>
            <a:r>
              <a:rPr spc="-90" dirty="0">
                <a:latin typeface="Bookman Old Style"/>
                <a:cs typeface="Bookman Old Style"/>
              </a:rPr>
              <a:t>welfare. </a:t>
            </a:r>
            <a:r>
              <a:rPr spc="-160" dirty="0">
                <a:latin typeface="Bookman Old Style"/>
                <a:cs typeface="Bookman Old Style"/>
              </a:rPr>
              <a:t>This  </a:t>
            </a:r>
            <a:r>
              <a:rPr spc="-235" dirty="0"/>
              <a:t>means </a:t>
            </a:r>
            <a:r>
              <a:rPr spc="-200" dirty="0"/>
              <a:t>the </a:t>
            </a:r>
            <a:r>
              <a:rPr spc="-165" dirty="0"/>
              <a:t>omission, </a:t>
            </a:r>
            <a:r>
              <a:rPr spc="-180" dirty="0"/>
              <a:t>commission, </a:t>
            </a:r>
            <a:r>
              <a:rPr spc="-100" dirty="0"/>
              <a:t>or </a:t>
            </a:r>
            <a:r>
              <a:rPr spc="-195" dirty="0"/>
              <a:t>both, </a:t>
            </a:r>
            <a:r>
              <a:rPr spc="-5" dirty="0"/>
              <a:t>of  </a:t>
            </a:r>
            <a:r>
              <a:rPr spc="-254" dirty="0"/>
              <a:t>an </a:t>
            </a:r>
            <a:r>
              <a:rPr spc="-229" dirty="0"/>
              <a:t>act </a:t>
            </a:r>
            <a:r>
              <a:rPr spc="-125" dirty="0"/>
              <a:t>which </a:t>
            </a:r>
            <a:r>
              <a:rPr spc="-40" dirty="0"/>
              <a:t>allow </a:t>
            </a:r>
            <a:r>
              <a:rPr spc="-200" dirty="0"/>
              <a:t>the </a:t>
            </a:r>
            <a:r>
              <a:rPr spc="-125" dirty="0"/>
              <a:t>child </a:t>
            </a:r>
            <a:r>
              <a:rPr spc="-120" dirty="0"/>
              <a:t>to </a:t>
            </a:r>
            <a:r>
              <a:rPr spc="-175" dirty="0"/>
              <a:t>be </a:t>
            </a:r>
            <a:r>
              <a:rPr spc="-130" dirty="0"/>
              <a:t>placed</a:t>
            </a:r>
            <a:r>
              <a:rPr spc="-650" dirty="0"/>
              <a:t> </a:t>
            </a:r>
            <a:r>
              <a:rPr spc="-215" dirty="0"/>
              <a:t>at</a:t>
            </a:r>
          </a:p>
        </p:txBody>
      </p:sp>
      <p:sp>
        <p:nvSpPr>
          <p:cNvPr id="4" name="object 4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219200" y="1295400"/>
            <a:ext cx="6705600" cy="0"/>
          </a:xfrm>
          <a:custGeom>
            <a:avLst/>
            <a:gdLst/>
            <a:ahLst/>
            <a:cxnLst/>
            <a:rect l="l" t="t" r="r" b="b"/>
            <a:pathLst>
              <a:path w="6705600">
                <a:moveTo>
                  <a:pt x="0" y="0"/>
                </a:moveTo>
                <a:lnTo>
                  <a:pt x="6705600" y="0"/>
                </a:lnTo>
              </a:path>
            </a:pathLst>
          </a:custGeom>
          <a:ln w="38100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22376" y="4501896"/>
            <a:ext cx="2212848" cy="16062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962400" y="3962400"/>
            <a:ext cx="4495800" cy="134137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72541" rIns="0" bIns="0" rtlCol="0">
            <a:spAutoFit/>
          </a:bodyPr>
          <a:lstStyle/>
          <a:p>
            <a:pPr marL="1265555">
              <a:lnSpc>
                <a:spcPct val="100000"/>
              </a:lnSpc>
            </a:pPr>
            <a:r>
              <a:rPr b="1" i="1" spc="-10" dirty="0">
                <a:latin typeface="Palatino Linotype"/>
                <a:cs typeface="Palatino Linotype"/>
              </a:rPr>
              <a:t>Corporal</a:t>
            </a:r>
            <a:r>
              <a:rPr b="1" i="1" spc="-20" dirty="0">
                <a:latin typeface="Palatino Linotype"/>
                <a:cs typeface="Palatino Linotype"/>
              </a:rPr>
              <a:t> </a:t>
            </a:r>
            <a:r>
              <a:rPr b="1" i="1" spc="-10" dirty="0">
                <a:latin typeface="Palatino Linotype"/>
                <a:cs typeface="Palatino Linotype"/>
              </a:rPr>
              <a:t>Punishment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88644" y="1655261"/>
            <a:ext cx="8035290" cy="4159250"/>
          </a:xfrm>
          <a:prstGeom prst="rect">
            <a:avLst/>
          </a:prstGeom>
        </p:spPr>
        <p:txBody>
          <a:bodyPr vert="horz" wrap="square" lIns="0" tIns="41275" rIns="0" bIns="0" rtlCol="0">
            <a:spAutoFit/>
          </a:bodyPr>
          <a:lstStyle/>
          <a:p>
            <a:pPr marL="12700" marR="5080">
              <a:lnSpc>
                <a:spcPts val="2690"/>
              </a:lnSpc>
              <a:spcBef>
                <a:spcPts val="325"/>
              </a:spcBef>
            </a:pPr>
            <a:r>
              <a:rPr sz="2400" b="0" spc="-110" dirty="0">
                <a:latin typeface="Bookman Old Style"/>
                <a:cs typeface="Bookman Old Style"/>
              </a:rPr>
              <a:t>Findings </a:t>
            </a:r>
            <a:r>
              <a:rPr sz="2400" b="0" dirty="0">
                <a:latin typeface="Bookman Old Style"/>
                <a:cs typeface="Bookman Old Style"/>
              </a:rPr>
              <a:t>of </a:t>
            </a:r>
            <a:r>
              <a:rPr sz="2800" b="1" i="1" spc="5" dirty="0">
                <a:latin typeface="Palatino Linotype"/>
                <a:cs typeface="Palatino Linotype"/>
              </a:rPr>
              <a:t>excessive </a:t>
            </a:r>
            <a:r>
              <a:rPr sz="2800" b="1" i="1" spc="-5" dirty="0">
                <a:latin typeface="Palatino Linotype"/>
                <a:cs typeface="Palatino Linotype"/>
              </a:rPr>
              <a:t>corporal </a:t>
            </a:r>
            <a:r>
              <a:rPr sz="2800" b="1" i="1" dirty="0">
                <a:latin typeface="Palatino Linotype"/>
                <a:cs typeface="Palatino Linotype"/>
              </a:rPr>
              <a:t>punishment </a:t>
            </a:r>
            <a:r>
              <a:rPr sz="2400" b="0" spc="10" dirty="0">
                <a:latin typeface="Bookman Old Style"/>
                <a:cs typeface="Bookman Old Style"/>
              </a:rPr>
              <a:t>will </a:t>
            </a:r>
            <a:r>
              <a:rPr sz="2400" b="0" spc="-140" dirty="0">
                <a:latin typeface="Bookman Old Style"/>
                <a:cs typeface="Bookman Old Style"/>
              </a:rPr>
              <a:t>be  </a:t>
            </a:r>
            <a:r>
              <a:rPr sz="2400" b="0" spc="-114" dirty="0">
                <a:latin typeface="Bookman Old Style"/>
                <a:cs typeface="Bookman Old Style"/>
              </a:rPr>
              <a:t>made </a:t>
            </a:r>
            <a:r>
              <a:rPr sz="2400" b="0" spc="-75" dirty="0">
                <a:latin typeface="Bookman Old Style"/>
                <a:cs typeface="Bookman Old Style"/>
              </a:rPr>
              <a:t>where </a:t>
            </a:r>
            <a:r>
              <a:rPr sz="2400" b="0" spc="-195" dirty="0">
                <a:latin typeface="Bookman Old Style"/>
                <a:cs typeface="Bookman Old Style"/>
              </a:rPr>
              <a:t>a </a:t>
            </a:r>
            <a:r>
              <a:rPr sz="2400" b="0" spc="-130" dirty="0">
                <a:latin typeface="Bookman Old Style"/>
                <a:cs typeface="Bookman Old Style"/>
              </a:rPr>
              <a:t>parent </a:t>
            </a:r>
            <a:r>
              <a:rPr sz="2400" b="0" spc="-195" dirty="0">
                <a:latin typeface="Bookman Old Style"/>
                <a:cs typeface="Bookman Old Style"/>
              </a:rPr>
              <a:t>uses </a:t>
            </a:r>
            <a:r>
              <a:rPr sz="2400" b="0" spc="-114" dirty="0">
                <a:latin typeface="Bookman Old Style"/>
                <a:cs typeface="Bookman Old Style"/>
              </a:rPr>
              <a:t>physical </a:t>
            </a:r>
            <a:r>
              <a:rPr sz="2400" b="0" spc="-85" dirty="0">
                <a:latin typeface="Bookman Old Style"/>
                <a:cs typeface="Bookman Old Style"/>
              </a:rPr>
              <a:t>force </a:t>
            </a:r>
            <a:r>
              <a:rPr sz="2400" b="0" spc="-135" dirty="0">
                <a:latin typeface="Bookman Old Style"/>
                <a:cs typeface="Bookman Old Style"/>
              </a:rPr>
              <a:t>against </a:t>
            </a:r>
            <a:r>
              <a:rPr sz="2400" b="0" spc="-155" dirty="0">
                <a:latin typeface="Bookman Old Style"/>
                <a:cs typeface="Bookman Old Style"/>
              </a:rPr>
              <a:t>his </a:t>
            </a:r>
            <a:r>
              <a:rPr sz="2400" b="0" spc="-70" dirty="0">
                <a:latin typeface="Bookman Old Style"/>
                <a:cs typeface="Bookman Old Style"/>
              </a:rPr>
              <a:t>or</a:t>
            </a:r>
            <a:r>
              <a:rPr sz="2400" b="0" spc="-405" dirty="0">
                <a:latin typeface="Bookman Old Style"/>
                <a:cs typeface="Bookman Old Style"/>
              </a:rPr>
              <a:t> </a:t>
            </a:r>
            <a:r>
              <a:rPr sz="2400" b="0" spc="-140" dirty="0">
                <a:latin typeface="Bookman Old Style"/>
                <a:cs typeface="Bookman Old Style"/>
              </a:rPr>
              <a:t>her</a:t>
            </a:r>
            <a:endParaRPr sz="2400">
              <a:latin typeface="Bookman Old Style"/>
              <a:cs typeface="Bookman Old Style"/>
            </a:endParaRPr>
          </a:p>
          <a:p>
            <a:pPr marL="12700">
              <a:lnSpc>
                <a:spcPts val="2390"/>
              </a:lnSpc>
            </a:pPr>
            <a:r>
              <a:rPr sz="2400" b="0" spc="-95" dirty="0">
                <a:latin typeface="Bookman Old Style"/>
                <a:cs typeface="Bookman Old Style"/>
              </a:rPr>
              <a:t>child </a:t>
            </a:r>
            <a:r>
              <a:rPr sz="2400" b="0" spc="-40" dirty="0">
                <a:latin typeface="Bookman Old Style"/>
                <a:cs typeface="Bookman Old Style"/>
              </a:rPr>
              <a:t>for </a:t>
            </a:r>
            <a:r>
              <a:rPr sz="2400" b="0" spc="-95" dirty="0">
                <a:latin typeface="Bookman Old Style"/>
                <a:cs typeface="Bookman Old Style"/>
              </a:rPr>
              <a:t>discipline </a:t>
            </a:r>
            <a:r>
              <a:rPr sz="2400" b="0" spc="-70" dirty="0">
                <a:latin typeface="Bookman Old Style"/>
                <a:cs typeface="Bookman Old Style"/>
              </a:rPr>
              <a:t>or </a:t>
            </a:r>
            <a:r>
              <a:rPr sz="2400" b="0" spc="-110" dirty="0">
                <a:latin typeface="Bookman Old Style"/>
                <a:cs typeface="Bookman Old Style"/>
              </a:rPr>
              <a:t>other </a:t>
            </a:r>
            <a:r>
              <a:rPr sz="2400" b="0" spc="-160" dirty="0">
                <a:latin typeface="Bookman Old Style"/>
                <a:cs typeface="Bookman Old Style"/>
              </a:rPr>
              <a:t>reasons </a:t>
            </a:r>
            <a:r>
              <a:rPr sz="2400" b="0" spc="-105" dirty="0">
                <a:latin typeface="Bookman Old Style"/>
                <a:cs typeface="Bookman Old Style"/>
              </a:rPr>
              <a:t>in </a:t>
            </a:r>
            <a:r>
              <a:rPr sz="2400" b="0" spc="-190" dirty="0">
                <a:latin typeface="Bookman Old Style"/>
                <a:cs typeface="Bookman Old Style"/>
              </a:rPr>
              <a:t>an </a:t>
            </a:r>
            <a:r>
              <a:rPr sz="2400" b="1" i="1" spc="-10" dirty="0">
                <a:latin typeface="Palatino Linotype"/>
                <a:cs typeface="Palatino Linotype"/>
              </a:rPr>
              <a:t>excessive</a:t>
            </a:r>
            <a:r>
              <a:rPr sz="2400" b="1" i="1" spc="-320" dirty="0">
                <a:latin typeface="Palatino Linotype"/>
                <a:cs typeface="Palatino Linotype"/>
              </a:rPr>
              <a:t> </a:t>
            </a:r>
            <a:r>
              <a:rPr sz="2400" b="1" i="1" spc="-20" dirty="0">
                <a:latin typeface="Palatino Linotype"/>
                <a:cs typeface="Palatino Linotype"/>
              </a:rPr>
              <a:t>fashion</a:t>
            </a:r>
            <a:r>
              <a:rPr sz="2400" b="0" spc="-20" dirty="0">
                <a:latin typeface="Bookman Old Style"/>
                <a:cs typeface="Bookman Old Style"/>
              </a:rPr>
              <a:t>.</a:t>
            </a:r>
            <a:endParaRPr sz="2400">
              <a:latin typeface="Bookman Old Style"/>
              <a:cs typeface="Bookman Old Style"/>
            </a:endParaRPr>
          </a:p>
          <a:p>
            <a:pPr marL="12700" marR="83185">
              <a:lnSpc>
                <a:spcPct val="90000"/>
              </a:lnSpc>
              <a:spcBef>
                <a:spcPts val="145"/>
              </a:spcBef>
            </a:pPr>
            <a:r>
              <a:rPr sz="2400" b="0" spc="-130" dirty="0">
                <a:latin typeface="Bookman Old Style"/>
                <a:cs typeface="Bookman Old Style"/>
              </a:rPr>
              <a:t>Incidences </a:t>
            </a:r>
            <a:r>
              <a:rPr sz="2400" b="0" dirty="0">
                <a:latin typeface="Bookman Old Style"/>
                <a:cs typeface="Bookman Old Style"/>
              </a:rPr>
              <a:t>of </a:t>
            </a:r>
            <a:r>
              <a:rPr sz="2400" b="0" spc="-110" dirty="0">
                <a:latin typeface="Bookman Old Style"/>
                <a:cs typeface="Bookman Old Style"/>
              </a:rPr>
              <a:t>excessive </a:t>
            </a:r>
            <a:r>
              <a:rPr sz="2400" b="0" spc="-95" dirty="0">
                <a:latin typeface="Bookman Old Style"/>
                <a:cs typeface="Bookman Old Style"/>
              </a:rPr>
              <a:t>corporal </a:t>
            </a:r>
            <a:r>
              <a:rPr sz="2400" b="0" spc="-150" dirty="0">
                <a:latin typeface="Bookman Old Style"/>
                <a:cs typeface="Bookman Old Style"/>
              </a:rPr>
              <a:t>punishment </a:t>
            </a:r>
            <a:r>
              <a:rPr sz="2400" b="0" spc="-165" dirty="0">
                <a:latin typeface="Bookman Old Style"/>
                <a:cs typeface="Bookman Old Style"/>
              </a:rPr>
              <a:t>that </a:t>
            </a:r>
            <a:r>
              <a:rPr sz="2400" b="0" spc="-150" dirty="0">
                <a:latin typeface="Bookman Old Style"/>
                <a:cs typeface="Bookman Old Style"/>
              </a:rPr>
              <a:t>make</a:t>
            </a:r>
            <a:r>
              <a:rPr sz="2400" b="0" spc="-375" dirty="0">
                <a:latin typeface="Bookman Old Style"/>
                <a:cs typeface="Bookman Old Style"/>
              </a:rPr>
              <a:t> </a:t>
            </a:r>
            <a:r>
              <a:rPr sz="2400" b="0" spc="-145" dirty="0">
                <a:latin typeface="Bookman Old Style"/>
                <a:cs typeface="Bookman Old Style"/>
              </a:rPr>
              <a:t>the  </a:t>
            </a:r>
            <a:r>
              <a:rPr sz="2400" b="0" spc="-95" dirty="0">
                <a:latin typeface="Bookman Old Style"/>
                <a:cs typeface="Bookman Old Style"/>
              </a:rPr>
              <a:t>child </a:t>
            </a:r>
            <a:r>
              <a:rPr sz="2400" b="0" spc="-50" dirty="0">
                <a:latin typeface="Bookman Old Style"/>
                <a:cs typeface="Bookman Old Style"/>
              </a:rPr>
              <a:t>likely </a:t>
            </a:r>
            <a:r>
              <a:rPr sz="2400" b="0" spc="-80" dirty="0">
                <a:latin typeface="Bookman Old Style"/>
                <a:cs typeface="Bookman Old Style"/>
              </a:rPr>
              <a:t>to </a:t>
            </a:r>
            <a:r>
              <a:rPr sz="2400" b="0" spc="-135" dirty="0">
                <a:latin typeface="Bookman Old Style"/>
                <a:cs typeface="Bookman Old Style"/>
              </a:rPr>
              <a:t>be </a:t>
            </a:r>
            <a:r>
              <a:rPr sz="2400" b="0" spc="-85" dirty="0">
                <a:latin typeface="Bookman Old Style"/>
                <a:cs typeface="Bookman Old Style"/>
              </a:rPr>
              <a:t>found </a:t>
            </a:r>
            <a:r>
              <a:rPr sz="2400" b="0" spc="-80" dirty="0">
                <a:latin typeface="Bookman Old Style"/>
                <a:cs typeface="Bookman Old Style"/>
              </a:rPr>
              <a:t>to </a:t>
            </a:r>
            <a:r>
              <a:rPr sz="2400" b="0" spc="-135" dirty="0">
                <a:latin typeface="Bookman Old Style"/>
                <a:cs typeface="Bookman Old Style"/>
              </a:rPr>
              <a:t>be </a:t>
            </a:r>
            <a:r>
              <a:rPr sz="2400" b="0" spc="-190" dirty="0">
                <a:latin typeface="Bookman Old Style"/>
                <a:cs typeface="Bookman Old Style"/>
              </a:rPr>
              <a:t>an </a:t>
            </a:r>
            <a:r>
              <a:rPr sz="2400" b="0" spc="-160" dirty="0">
                <a:latin typeface="Bookman Old Style"/>
                <a:cs typeface="Bookman Old Style"/>
              </a:rPr>
              <a:t>abused </a:t>
            </a:r>
            <a:r>
              <a:rPr sz="2400" b="0" spc="-70" dirty="0">
                <a:latin typeface="Bookman Old Style"/>
                <a:cs typeface="Bookman Old Style"/>
              </a:rPr>
              <a:t>or </a:t>
            </a:r>
            <a:r>
              <a:rPr sz="2400" b="0" spc="-90" dirty="0">
                <a:latin typeface="Bookman Old Style"/>
                <a:cs typeface="Bookman Old Style"/>
              </a:rPr>
              <a:t>neglected </a:t>
            </a:r>
            <a:r>
              <a:rPr sz="2400" b="0" spc="-95" dirty="0">
                <a:latin typeface="Bookman Old Style"/>
                <a:cs typeface="Bookman Old Style"/>
              </a:rPr>
              <a:t>child  </a:t>
            </a:r>
            <a:r>
              <a:rPr sz="2400" b="0" spc="-75" dirty="0">
                <a:latin typeface="Bookman Old Style"/>
                <a:cs typeface="Bookman Old Style"/>
              </a:rPr>
              <a:t>within </a:t>
            </a:r>
            <a:r>
              <a:rPr sz="2400" b="0" spc="-140" dirty="0">
                <a:latin typeface="Bookman Old Style"/>
                <a:cs typeface="Bookman Old Style"/>
              </a:rPr>
              <a:t>the </a:t>
            </a:r>
            <a:r>
              <a:rPr sz="2400" b="0" spc="-120" dirty="0">
                <a:latin typeface="Bookman Old Style"/>
                <a:cs typeface="Bookman Old Style"/>
              </a:rPr>
              <a:t>meaning </a:t>
            </a:r>
            <a:r>
              <a:rPr sz="2400" b="0" dirty="0">
                <a:latin typeface="Bookman Old Style"/>
                <a:cs typeface="Bookman Old Style"/>
              </a:rPr>
              <a:t>of </a:t>
            </a:r>
            <a:r>
              <a:rPr sz="2400" b="0" spc="-155" dirty="0">
                <a:latin typeface="Bookman Old Style"/>
                <a:cs typeface="Bookman Old Style"/>
              </a:rPr>
              <a:t>N.J.S.A. </a:t>
            </a:r>
            <a:r>
              <a:rPr sz="2400" b="0" spc="-130" dirty="0">
                <a:latin typeface="Bookman Old Style"/>
                <a:cs typeface="Bookman Old Style"/>
              </a:rPr>
              <a:t>9:6-8.21(c)(4)(b) </a:t>
            </a:r>
            <a:r>
              <a:rPr sz="2400" b="0" spc="-110" dirty="0">
                <a:latin typeface="Bookman Old Style"/>
                <a:cs typeface="Bookman Old Style"/>
              </a:rPr>
              <a:t>include  </a:t>
            </a:r>
            <a:r>
              <a:rPr sz="2400" b="0" spc="-145" dirty="0">
                <a:latin typeface="Bookman Old Style"/>
                <a:cs typeface="Bookman Old Style"/>
              </a:rPr>
              <a:t>those </a:t>
            </a:r>
            <a:r>
              <a:rPr sz="2400" b="0" spc="-105" dirty="0">
                <a:latin typeface="Bookman Old Style"/>
                <a:cs typeface="Bookman Old Style"/>
              </a:rPr>
              <a:t>in</a:t>
            </a:r>
            <a:r>
              <a:rPr sz="2400" b="0" spc="-254" dirty="0">
                <a:latin typeface="Bookman Old Style"/>
                <a:cs typeface="Bookman Old Style"/>
              </a:rPr>
              <a:t> </a:t>
            </a:r>
            <a:r>
              <a:rPr sz="2400" b="0" spc="-110" dirty="0">
                <a:latin typeface="Bookman Old Style"/>
                <a:cs typeface="Bookman Old Style"/>
              </a:rPr>
              <a:t>which:</a:t>
            </a:r>
            <a:endParaRPr sz="2400">
              <a:latin typeface="Bookman Old Style"/>
              <a:cs typeface="Bookman Old Style"/>
            </a:endParaRPr>
          </a:p>
          <a:p>
            <a:pPr marL="1231900" indent="-304800">
              <a:lnSpc>
                <a:spcPct val="100000"/>
              </a:lnSpc>
              <a:spcBef>
                <a:spcPts val="2140"/>
              </a:spcBef>
              <a:buAutoNum type="arabicPeriod"/>
              <a:tabLst>
                <a:tab pos="1232535" algn="l"/>
              </a:tabLst>
            </a:pPr>
            <a:r>
              <a:rPr sz="2400" b="0" spc="-110" dirty="0">
                <a:latin typeface="Bookman Old Style"/>
                <a:cs typeface="Bookman Old Style"/>
              </a:rPr>
              <a:t>The </a:t>
            </a:r>
            <a:r>
              <a:rPr sz="2400" b="0" spc="-114" dirty="0">
                <a:latin typeface="Bookman Old Style"/>
                <a:cs typeface="Bookman Old Style"/>
              </a:rPr>
              <a:t>physical </a:t>
            </a:r>
            <a:r>
              <a:rPr sz="2400" b="0" spc="-160" dirty="0">
                <a:latin typeface="Bookman Old Style"/>
                <a:cs typeface="Bookman Old Style"/>
              </a:rPr>
              <a:t>contact </a:t>
            </a:r>
            <a:r>
              <a:rPr sz="2400" b="0" spc="-130" dirty="0">
                <a:latin typeface="Bookman Old Style"/>
                <a:cs typeface="Bookman Old Style"/>
              </a:rPr>
              <a:t>is </a:t>
            </a:r>
            <a:r>
              <a:rPr sz="2400" b="0" spc="-90" dirty="0">
                <a:latin typeface="Bookman Old Style"/>
                <a:cs typeface="Bookman Old Style"/>
              </a:rPr>
              <a:t>sufficiently </a:t>
            </a:r>
            <a:r>
              <a:rPr sz="2400" b="0" spc="-125" dirty="0">
                <a:latin typeface="Bookman Old Style"/>
                <a:cs typeface="Bookman Old Style"/>
              </a:rPr>
              <a:t>malicious,</a:t>
            </a:r>
            <a:r>
              <a:rPr sz="2400" b="0" spc="-204" dirty="0">
                <a:latin typeface="Bookman Old Style"/>
                <a:cs typeface="Bookman Old Style"/>
              </a:rPr>
              <a:t> </a:t>
            </a:r>
            <a:r>
              <a:rPr sz="2400" b="0" spc="-70" dirty="0">
                <a:latin typeface="Bookman Old Style"/>
                <a:cs typeface="Bookman Old Style"/>
              </a:rPr>
              <a:t>or</a:t>
            </a:r>
            <a:endParaRPr sz="2400">
              <a:latin typeface="Bookman Old Style"/>
              <a:cs typeface="Bookman Old Style"/>
            </a:endParaRPr>
          </a:p>
          <a:p>
            <a:pPr marL="1232535" indent="-305435">
              <a:lnSpc>
                <a:spcPct val="100000"/>
              </a:lnSpc>
              <a:spcBef>
                <a:spcPts val="290"/>
              </a:spcBef>
              <a:buAutoNum type="arabicPeriod"/>
              <a:tabLst>
                <a:tab pos="1232535" algn="l"/>
              </a:tabLst>
            </a:pPr>
            <a:r>
              <a:rPr sz="2400" b="0" spc="-110" dirty="0">
                <a:latin typeface="Bookman Old Style"/>
                <a:cs typeface="Bookman Old Style"/>
              </a:rPr>
              <a:t>The </a:t>
            </a:r>
            <a:r>
              <a:rPr sz="2400" b="0" spc="-155" dirty="0">
                <a:latin typeface="Bookman Old Style"/>
                <a:cs typeface="Bookman Old Style"/>
              </a:rPr>
              <a:t>contact </a:t>
            </a:r>
            <a:r>
              <a:rPr sz="2400" b="0" spc="-130" dirty="0">
                <a:latin typeface="Bookman Old Style"/>
                <a:cs typeface="Bookman Old Style"/>
              </a:rPr>
              <a:t>is </a:t>
            </a:r>
            <a:r>
              <a:rPr sz="2400" b="0" spc="-85" dirty="0">
                <a:latin typeface="Bookman Old Style"/>
                <a:cs typeface="Bookman Old Style"/>
              </a:rPr>
              <a:t>done </a:t>
            </a:r>
            <a:r>
              <a:rPr sz="2400" b="0" spc="-75" dirty="0">
                <a:latin typeface="Bookman Old Style"/>
                <a:cs typeface="Bookman Old Style"/>
              </a:rPr>
              <a:t>regularly </a:t>
            </a:r>
            <a:r>
              <a:rPr sz="2400" b="0" spc="-70" dirty="0">
                <a:latin typeface="Bookman Old Style"/>
                <a:cs typeface="Bookman Old Style"/>
              </a:rPr>
              <a:t>or </a:t>
            </a:r>
            <a:r>
              <a:rPr sz="2400" b="0" spc="-110" dirty="0">
                <a:latin typeface="Bookman Old Style"/>
                <a:cs typeface="Bookman Old Style"/>
              </a:rPr>
              <a:t>systemically,</a:t>
            </a:r>
            <a:r>
              <a:rPr sz="2400" b="0" spc="-505" dirty="0">
                <a:latin typeface="Bookman Old Style"/>
                <a:cs typeface="Bookman Old Style"/>
              </a:rPr>
              <a:t> </a:t>
            </a:r>
            <a:r>
              <a:rPr sz="2400" b="0" spc="-70" dirty="0">
                <a:latin typeface="Bookman Old Style"/>
                <a:cs typeface="Bookman Old Style"/>
              </a:rPr>
              <a:t>or</a:t>
            </a:r>
            <a:endParaRPr sz="2400">
              <a:latin typeface="Bookman Old Style"/>
              <a:cs typeface="Bookman Old Style"/>
            </a:endParaRPr>
          </a:p>
          <a:p>
            <a:pPr marL="1231900" indent="-304800">
              <a:lnSpc>
                <a:spcPts val="2735"/>
              </a:lnSpc>
              <a:spcBef>
                <a:spcPts val="285"/>
              </a:spcBef>
              <a:buAutoNum type="arabicPeriod"/>
              <a:tabLst>
                <a:tab pos="1232535" algn="l"/>
              </a:tabLst>
            </a:pPr>
            <a:r>
              <a:rPr sz="2400" b="0" spc="-110" dirty="0">
                <a:latin typeface="Bookman Old Style"/>
                <a:cs typeface="Bookman Old Style"/>
              </a:rPr>
              <a:t>The </a:t>
            </a:r>
            <a:r>
              <a:rPr sz="2400" b="0" spc="-95" dirty="0">
                <a:latin typeface="Bookman Old Style"/>
                <a:cs typeface="Bookman Old Style"/>
              </a:rPr>
              <a:t>child </a:t>
            </a:r>
            <a:r>
              <a:rPr sz="2400" b="0" spc="-130" dirty="0">
                <a:latin typeface="Bookman Old Style"/>
                <a:cs typeface="Bookman Old Style"/>
              </a:rPr>
              <a:t>is </a:t>
            </a:r>
            <a:r>
              <a:rPr sz="2400" b="0" spc="-55" dirty="0">
                <a:latin typeface="Bookman Old Style"/>
                <a:cs typeface="Bookman Old Style"/>
              </a:rPr>
              <a:t>left with </a:t>
            </a:r>
            <a:r>
              <a:rPr sz="2400" b="0" spc="-135" dirty="0">
                <a:latin typeface="Bookman Old Style"/>
                <a:cs typeface="Bookman Old Style"/>
              </a:rPr>
              <a:t>serious </a:t>
            </a:r>
            <a:r>
              <a:rPr sz="2400" b="0" spc="-170" dirty="0">
                <a:latin typeface="Bookman Old Style"/>
                <a:cs typeface="Bookman Old Style"/>
              </a:rPr>
              <a:t>marks, </a:t>
            </a:r>
            <a:r>
              <a:rPr sz="2400" b="0" spc="-160" dirty="0">
                <a:latin typeface="Bookman Old Style"/>
                <a:cs typeface="Bookman Old Style"/>
              </a:rPr>
              <a:t>bruises,</a:t>
            </a:r>
            <a:r>
              <a:rPr sz="2400" b="0" spc="-509" dirty="0">
                <a:latin typeface="Bookman Old Style"/>
                <a:cs typeface="Bookman Old Style"/>
              </a:rPr>
              <a:t> </a:t>
            </a:r>
            <a:r>
              <a:rPr sz="2400" b="0" spc="-70" dirty="0">
                <a:latin typeface="Bookman Old Style"/>
                <a:cs typeface="Bookman Old Style"/>
              </a:rPr>
              <a:t>or</a:t>
            </a:r>
            <a:endParaRPr sz="2400">
              <a:latin typeface="Bookman Old Style"/>
              <a:cs typeface="Bookman Old Style"/>
            </a:endParaRPr>
          </a:p>
          <a:p>
            <a:pPr marL="1231900">
              <a:lnSpc>
                <a:spcPts val="2735"/>
              </a:lnSpc>
            </a:pPr>
            <a:r>
              <a:rPr sz="2400" b="0" spc="-130" dirty="0">
                <a:latin typeface="Bookman Old Style"/>
                <a:cs typeface="Bookman Old Style"/>
              </a:rPr>
              <a:t>demarcations </a:t>
            </a:r>
            <a:r>
              <a:rPr sz="2400" b="0" spc="-65" dirty="0">
                <a:latin typeface="Bookman Old Style"/>
                <a:cs typeface="Bookman Old Style"/>
              </a:rPr>
              <a:t>from </a:t>
            </a:r>
            <a:r>
              <a:rPr sz="2400" b="0" spc="-140" dirty="0">
                <a:latin typeface="Bookman Old Style"/>
                <a:cs typeface="Bookman Old Style"/>
              </a:rPr>
              <a:t>the </a:t>
            </a:r>
            <a:r>
              <a:rPr sz="2400" b="0" spc="-114" dirty="0">
                <a:latin typeface="Bookman Old Style"/>
                <a:cs typeface="Bookman Old Style"/>
              </a:rPr>
              <a:t>physical</a:t>
            </a:r>
            <a:r>
              <a:rPr sz="2400" b="0" spc="-315" dirty="0">
                <a:latin typeface="Bookman Old Style"/>
                <a:cs typeface="Bookman Old Style"/>
              </a:rPr>
              <a:t> </a:t>
            </a:r>
            <a:r>
              <a:rPr sz="2400" b="0" spc="-155" dirty="0">
                <a:latin typeface="Bookman Old Style"/>
                <a:cs typeface="Bookman Old Style"/>
              </a:rPr>
              <a:t>contact.</a:t>
            </a:r>
            <a:endParaRPr sz="2400">
              <a:latin typeface="Bookman Old Style"/>
              <a:cs typeface="Bookman Old Style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43000" y="1371600"/>
            <a:ext cx="6705600" cy="0"/>
          </a:xfrm>
          <a:custGeom>
            <a:avLst/>
            <a:gdLst/>
            <a:ahLst/>
            <a:cxnLst/>
            <a:rect l="l" t="t" r="r" b="b"/>
            <a:pathLst>
              <a:path w="6705600">
                <a:moveTo>
                  <a:pt x="0" y="0"/>
                </a:moveTo>
                <a:lnTo>
                  <a:pt x="6705600" y="0"/>
                </a:lnTo>
              </a:path>
            </a:pathLst>
          </a:custGeom>
          <a:ln w="38100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3600" b="1" i="1" spc="-10" dirty="0">
                <a:latin typeface="Palatino Linotype"/>
                <a:cs typeface="Palatino Linotype"/>
              </a:rPr>
              <a:t>Emotional </a:t>
            </a:r>
            <a:r>
              <a:rPr sz="3600" b="1" i="1" spc="-5" dirty="0">
                <a:latin typeface="Palatino Linotype"/>
                <a:cs typeface="Palatino Linotype"/>
              </a:rPr>
              <a:t>abuse: </a:t>
            </a:r>
            <a:r>
              <a:rPr sz="3600" b="1" i="1" dirty="0">
                <a:latin typeface="Palatino Linotype"/>
                <a:cs typeface="Palatino Linotype"/>
              </a:rPr>
              <a:t>The criteria </a:t>
            </a:r>
            <a:r>
              <a:rPr sz="3600" b="1" i="1" spc="-5" dirty="0">
                <a:latin typeface="Palatino Linotype"/>
                <a:cs typeface="Palatino Linotype"/>
              </a:rPr>
              <a:t>used</a:t>
            </a:r>
            <a:r>
              <a:rPr sz="3600" b="1" i="1" spc="-30" dirty="0">
                <a:latin typeface="Palatino Linotype"/>
                <a:cs typeface="Palatino Linotype"/>
              </a:rPr>
              <a:t> </a:t>
            </a:r>
            <a:r>
              <a:rPr sz="3600" b="1" i="1" dirty="0">
                <a:latin typeface="Palatino Linotype"/>
                <a:cs typeface="Palatino Linotype"/>
              </a:rPr>
              <a:t>by</a:t>
            </a:r>
            <a:endParaRPr sz="3600">
              <a:latin typeface="Palatino Linotype"/>
              <a:cs typeface="Palatino Linotype"/>
            </a:endParaRPr>
          </a:p>
          <a:p>
            <a:pPr marL="0" algn="ctr">
              <a:lnSpc>
                <a:spcPct val="100000"/>
              </a:lnSpc>
            </a:pPr>
            <a:r>
              <a:rPr sz="3600" b="1" i="1" dirty="0">
                <a:latin typeface="Palatino Linotype"/>
                <a:cs typeface="Palatino Linotype"/>
              </a:rPr>
              <a:t>DCP&amp;P</a:t>
            </a:r>
            <a:endParaRPr sz="3600">
              <a:latin typeface="Palatino Linotype"/>
              <a:cs typeface="Palatino Linotype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299973" rIns="0" bIns="0" rtlCol="0">
            <a:spAutoFit/>
          </a:bodyPr>
          <a:lstStyle/>
          <a:p>
            <a:pPr marL="182245" marR="180975" algn="ctr">
              <a:lnSpc>
                <a:spcPts val="3195"/>
              </a:lnSpc>
            </a:pPr>
            <a:r>
              <a:rPr sz="2800" spc="-135" dirty="0"/>
              <a:t>Emotional</a:t>
            </a:r>
            <a:r>
              <a:rPr sz="2800" spc="-220" dirty="0"/>
              <a:t> </a:t>
            </a:r>
            <a:r>
              <a:rPr sz="2800" spc="-200" dirty="0"/>
              <a:t>abuse</a:t>
            </a:r>
            <a:r>
              <a:rPr sz="2800" spc="-270" dirty="0"/>
              <a:t> </a:t>
            </a:r>
            <a:r>
              <a:rPr sz="2800" spc="-105" dirty="0"/>
              <a:t>and/or</a:t>
            </a:r>
            <a:r>
              <a:rPr sz="2800" spc="-220" dirty="0"/>
              <a:t> </a:t>
            </a:r>
            <a:r>
              <a:rPr sz="2800" spc="-110" dirty="0"/>
              <a:t>neglect</a:t>
            </a:r>
            <a:r>
              <a:rPr sz="2800" spc="-229" dirty="0"/>
              <a:t> </a:t>
            </a:r>
            <a:r>
              <a:rPr sz="2800" spc="-145" dirty="0"/>
              <a:t>is</a:t>
            </a:r>
            <a:r>
              <a:rPr sz="2800" spc="-215" dirty="0"/>
              <a:t> </a:t>
            </a:r>
            <a:r>
              <a:rPr sz="2800" spc="-155" dirty="0"/>
              <a:t>conduct</a:t>
            </a:r>
            <a:r>
              <a:rPr sz="2800" spc="-250" dirty="0"/>
              <a:t> </a:t>
            </a:r>
            <a:r>
              <a:rPr sz="2800" spc="-75" dirty="0"/>
              <a:t>by</a:t>
            </a:r>
            <a:r>
              <a:rPr sz="2800" spc="-190" dirty="0"/>
              <a:t> </a:t>
            </a:r>
            <a:r>
              <a:rPr sz="2800" spc="-225" dirty="0"/>
              <a:t>a</a:t>
            </a:r>
            <a:endParaRPr sz="2800"/>
          </a:p>
          <a:p>
            <a:pPr marL="880744">
              <a:lnSpc>
                <a:spcPts val="3025"/>
              </a:lnSpc>
            </a:pPr>
            <a:r>
              <a:rPr sz="2800" spc="-90" dirty="0">
                <a:latin typeface="Bookman Old Style"/>
                <a:cs typeface="Bookman Old Style"/>
              </a:rPr>
              <a:t>child’s</a:t>
            </a:r>
            <a:r>
              <a:rPr sz="2800" spc="-240" dirty="0">
                <a:latin typeface="Bookman Old Style"/>
                <a:cs typeface="Bookman Old Style"/>
              </a:rPr>
              <a:t> </a:t>
            </a:r>
            <a:r>
              <a:rPr sz="2800" spc="-150" dirty="0">
                <a:latin typeface="Bookman Old Style"/>
                <a:cs typeface="Bookman Old Style"/>
              </a:rPr>
              <a:t>parent</a:t>
            </a:r>
            <a:r>
              <a:rPr sz="2800" spc="-225" dirty="0">
                <a:latin typeface="Bookman Old Style"/>
                <a:cs typeface="Bookman Old Style"/>
              </a:rPr>
              <a:t> </a:t>
            </a:r>
            <a:r>
              <a:rPr sz="2800" spc="-80" dirty="0">
                <a:latin typeface="Bookman Old Style"/>
                <a:cs typeface="Bookman Old Style"/>
              </a:rPr>
              <a:t>or</a:t>
            </a:r>
            <a:r>
              <a:rPr sz="2800" spc="-200" dirty="0">
                <a:latin typeface="Bookman Old Style"/>
                <a:cs typeface="Bookman Old Style"/>
              </a:rPr>
              <a:t> </a:t>
            </a:r>
            <a:r>
              <a:rPr sz="2800" spc="-85" dirty="0">
                <a:latin typeface="Bookman Old Style"/>
                <a:cs typeface="Bookman Old Style"/>
              </a:rPr>
              <a:t>caregiver</a:t>
            </a:r>
            <a:r>
              <a:rPr sz="2800" spc="-265" dirty="0">
                <a:latin typeface="Bookman Old Style"/>
                <a:cs typeface="Bookman Old Style"/>
              </a:rPr>
              <a:t> </a:t>
            </a:r>
            <a:r>
              <a:rPr sz="2800" spc="-65" dirty="0">
                <a:latin typeface="Bookman Old Style"/>
                <a:cs typeface="Bookman Old Style"/>
              </a:rPr>
              <a:t>toward</a:t>
            </a:r>
            <a:r>
              <a:rPr sz="2800" spc="-245" dirty="0">
                <a:latin typeface="Bookman Old Style"/>
                <a:cs typeface="Bookman Old Style"/>
              </a:rPr>
              <a:t> </a:t>
            </a:r>
            <a:r>
              <a:rPr sz="2800" spc="-160" dirty="0">
                <a:latin typeface="Bookman Old Style"/>
                <a:cs typeface="Bookman Old Style"/>
              </a:rPr>
              <a:t>the</a:t>
            </a:r>
            <a:r>
              <a:rPr sz="2800" spc="-235" dirty="0">
                <a:latin typeface="Bookman Old Style"/>
                <a:cs typeface="Bookman Old Style"/>
              </a:rPr>
              <a:t> </a:t>
            </a:r>
            <a:r>
              <a:rPr sz="2800" spc="-100" dirty="0">
                <a:latin typeface="Bookman Old Style"/>
                <a:cs typeface="Bookman Old Style"/>
              </a:rPr>
              <a:t>child</a:t>
            </a:r>
            <a:endParaRPr sz="2800">
              <a:latin typeface="Bookman Old Style"/>
              <a:cs typeface="Bookman Old Style"/>
            </a:endParaRPr>
          </a:p>
          <a:p>
            <a:pPr marL="566420">
              <a:lnSpc>
                <a:spcPts val="3190"/>
              </a:lnSpc>
            </a:pPr>
            <a:r>
              <a:rPr sz="2800" spc="-110" dirty="0"/>
              <a:t>which</a:t>
            </a:r>
            <a:r>
              <a:rPr sz="2800" spc="-250" dirty="0"/>
              <a:t> </a:t>
            </a:r>
            <a:r>
              <a:rPr sz="2800" spc="-155" dirty="0"/>
              <a:t>contributes</a:t>
            </a:r>
            <a:r>
              <a:rPr sz="2800" spc="-260" dirty="0"/>
              <a:t> </a:t>
            </a:r>
            <a:r>
              <a:rPr sz="2800" spc="-135" dirty="0"/>
              <a:t>to,</a:t>
            </a:r>
            <a:r>
              <a:rPr sz="2800" spc="-200" dirty="0"/>
              <a:t> </a:t>
            </a:r>
            <a:r>
              <a:rPr sz="2800" spc="-210" dirty="0"/>
              <a:t>causes,</a:t>
            </a:r>
            <a:r>
              <a:rPr sz="2800" spc="-265" dirty="0"/>
              <a:t> </a:t>
            </a:r>
            <a:r>
              <a:rPr sz="2800" spc="-70" dirty="0"/>
              <a:t>allows</a:t>
            </a:r>
            <a:r>
              <a:rPr sz="2800" spc="-240" dirty="0"/>
              <a:t> </a:t>
            </a:r>
            <a:r>
              <a:rPr sz="2800" spc="-80" dirty="0"/>
              <a:t>or</a:t>
            </a:r>
            <a:r>
              <a:rPr sz="2800" spc="-190" dirty="0"/>
              <a:t> </a:t>
            </a:r>
            <a:r>
              <a:rPr sz="2800" spc="-140" dirty="0"/>
              <a:t>permits:</a:t>
            </a:r>
            <a:endParaRPr sz="2800"/>
          </a:p>
          <a:p>
            <a:pPr marL="908050" indent="-362585">
              <a:lnSpc>
                <a:spcPts val="2735"/>
              </a:lnSpc>
              <a:spcBef>
                <a:spcPts val="1455"/>
              </a:spcBef>
              <a:buFont typeface="Wingdings"/>
              <a:buChar char=""/>
              <a:tabLst>
                <a:tab pos="909319" algn="l"/>
              </a:tabLst>
            </a:pPr>
            <a:r>
              <a:rPr sz="2400" spc="-114" dirty="0"/>
              <a:t>Significant </a:t>
            </a:r>
            <a:r>
              <a:rPr sz="2400" spc="-90" dirty="0"/>
              <a:t>and/or </a:t>
            </a:r>
            <a:r>
              <a:rPr sz="2400" spc="-135" dirty="0"/>
              <a:t>persistent </a:t>
            </a:r>
            <a:r>
              <a:rPr sz="2400" spc="-95" dirty="0"/>
              <a:t>emotional </a:t>
            </a:r>
            <a:r>
              <a:rPr sz="2400" spc="-135" dirty="0"/>
              <a:t>pain,</a:t>
            </a:r>
            <a:r>
              <a:rPr sz="2400" spc="-330" dirty="0"/>
              <a:t> </a:t>
            </a:r>
            <a:r>
              <a:rPr sz="2400" spc="-160" dirty="0"/>
              <a:t>harm</a:t>
            </a:r>
            <a:endParaRPr sz="2400"/>
          </a:p>
          <a:p>
            <a:pPr marL="831850">
              <a:lnSpc>
                <a:spcPts val="2735"/>
              </a:lnSpc>
            </a:pPr>
            <a:r>
              <a:rPr sz="2400" spc="-70" dirty="0"/>
              <a:t>or </a:t>
            </a:r>
            <a:r>
              <a:rPr sz="2400" spc="-120" dirty="0"/>
              <a:t>impairment;</a:t>
            </a:r>
            <a:r>
              <a:rPr sz="2400" spc="-295" dirty="0"/>
              <a:t> </a:t>
            </a:r>
            <a:r>
              <a:rPr sz="2400" spc="-90" dirty="0"/>
              <a:t>and/or</a:t>
            </a:r>
            <a:endParaRPr sz="2400"/>
          </a:p>
          <a:p>
            <a:pPr marL="908050" indent="-362585">
              <a:lnSpc>
                <a:spcPts val="2735"/>
              </a:lnSpc>
              <a:spcBef>
                <a:spcPts val="1655"/>
              </a:spcBef>
              <a:buFont typeface="Wingdings"/>
              <a:buChar char=""/>
              <a:tabLst>
                <a:tab pos="909319" algn="l"/>
              </a:tabLst>
            </a:pPr>
            <a:r>
              <a:rPr sz="2400" spc="-114" dirty="0"/>
              <a:t>Significant </a:t>
            </a:r>
            <a:r>
              <a:rPr sz="2400" spc="-80" dirty="0"/>
              <a:t>vulnerability </a:t>
            </a:r>
            <a:r>
              <a:rPr sz="2400" spc="-85" dirty="0"/>
              <a:t>to </a:t>
            </a:r>
            <a:r>
              <a:rPr sz="2400" spc="-70" dirty="0"/>
              <a:t>or </a:t>
            </a:r>
            <a:r>
              <a:rPr sz="2400" spc="-135" dirty="0"/>
              <a:t>risk </a:t>
            </a:r>
            <a:r>
              <a:rPr sz="2400" dirty="0"/>
              <a:t>of </a:t>
            </a:r>
            <a:r>
              <a:rPr sz="2400" spc="-210" dirty="0"/>
              <a:t>such </a:t>
            </a:r>
            <a:r>
              <a:rPr sz="2400" spc="-135" dirty="0"/>
              <a:t>pain,</a:t>
            </a:r>
            <a:r>
              <a:rPr sz="2400" spc="-535" dirty="0"/>
              <a:t> </a:t>
            </a:r>
            <a:r>
              <a:rPr sz="2400" spc="-160" dirty="0"/>
              <a:t>harm</a:t>
            </a:r>
            <a:endParaRPr sz="2400"/>
          </a:p>
          <a:p>
            <a:pPr marL="831850">
              <a:lnSpc>
                <a:spcPts val="2735"/>
              </a:lnSpc>
            </a:pPr>
            <a:r>
              <a:rPr sz="2400" spc="-70" dirty="0"/>
              <a:t>or </a:t>
            </a:r>
            <a:r>
              <a:rPr sz="2400" spc="-125" dirty="0"/>
              <a:t>impairment;</a:t>
            </a:r>
            <a:r>
              <a:rPr sz="2400" spc="-265" dirty="0"/>
              <a:t> </a:t>
            </a:r>
            <a:r>
              <a:rPr sz="2400" spc="-90" dirty="0"/>
              <a:t>and/or</a:t>
            </a:r>
            <a:endParaRPr sz="2400"/>
          </a:p>
          <a:p>
            <a:pPr marL="908050" indent="-362585">
              <a:lnSpc>
                <a:spcPts val="2735"/>
              </a:lnSpc>
              <a:spcBef>
                <a:spcPts val="1655"/>
              </a:spcBef>
              <a:buFont typeface="Wingdings"/>
              <a:buChar char=""/>
              <a:tabLst>
                <a:tab pos="909319" algn="l"/>
              </a:tabLst>
            </a:pPr>
            <a:r>
              <a:rPr sz="2400" spc="-114" dirty="0">
                <a:latin typeface="Bookman Old Style"/>
                <a:cs typeface="Bookman Old Style"/>
              </a:rPr>
              <a:t>Significant </a:t>
            </a:r>
            <a:r>
              <a:rPr sz="2400" spc="-130" dirty="0">
                <a:latin typeface="Bookman Old Style"/>
                <a:cs typeface="Bookman Old Style"/>
              </a:rPr>
              <a:t>exacerbation </a:t>
            </a:r>
            <a:r>
              <a:rPr sz="2400" dirty="0">
                <a:latin typeface="Bookman Old Style"/>
                <a:cs typeface="Bookman Old Style"/>
              </a:rPr>
              <a:t>of </a:t>
            </a:r>
            <a:r>
              <a:rPr sz="2400" spc="-195" dirty="0">
                <a:latin typeface="Bookman Old Style"/>
                <a:cs typeface="Bookman Old Style"/>
              </a:rPr>
              <a:t>a </a:t>
            </a:r>
            <a:r>
              <a:rPr sz="2400" spc="-80" dirty="0">
                <a:latin typeface="Bookman Old Style"/>
                <a:cs typeface="Bookman Old Style"/>
              </a:rPr>
              <a:t>child’s</a:t>
            </a:r>
            <a:r>
              <a:rPr sz="2400" spc="-345" dirty="0">
                <a:latin typeface="Bookman Old Style"/>
                <a:cs typeface="Bookman Old Style"/>
              </a:rPr>
              <a:t> </a:t>
            </a:r>
            <a:r>
              <a:rPr sz="2400" spc="-100" dirty="0">
                <a:latin typeface="Bookman Old Style"/>
                <a:cs typeface="Bookman Old Style"/>
              </a:rPr>
              <a:t>existing</a:t>
            </a:r>
            <a:endParaRPr sz="2400">
              <a:latin typeface="Bookman Old Style"/>
              <a:cs typeface="Bookman Old Style"/>
            </a:endParaRPr>
          </a:p>
          <a:p>
            <a:pPr marL="831850">
              <a:lnSpc>
                <a:spcPts val="2735"/>
              </a:lnSpc>
            </a:pPr>
            <a:r>
              <a:rPr sz="2400" spc="-95" dirty="0"/>
              <a:t>emotional </a:t>
            </a:r>
            <a:r>
              <a:rPr sz="2400" spc="-120" dirty="0"/>
              <a:t>pain </a:t>
            </a:r>
            <a:r>
              <a:rPr sz="2400" spc="-70" dirty="0"/>
              <a:t>or</a:t>
            </a:r>
            <a:r>
              <a:rPr sz="2400" spc="-295" dirty="0"/>
              <a:t> </a:t>
            </a:r>
            <a:r>
              <a:rPr sz="2400" spc="-125" dirty="0"/>
              <a:t>impairment.</a:t>
            </a:r>
            <a:endParaRPr sz="2400"/>
          </a:p>
        </p:txBody>
      </p:sp>
      <p:sp>
        <p:nvSpPr>
          <p:cNvPr id="4" name="object 4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43000" y="1371600"/>
            <a:ext cx="6705600" cy="0"/>
          </a:xfrm>
          <a:custGeom>
            <a:avLst/>
            <a:gdLst/>
            <a:ahLst/>
            <a:cxnLst/>
            <a:rect l="l" t="t" r="r" b="b"/>
            <a:pathLst>
              <a:path w="6705600">
                <a:moveTo>
                  <a:pt x="0" y="0"/>
                </a:moveTo>
                <a:lnTo>
                  <a:pt x="6705600" y="0"/>
                </a:lnTo>
              </a:path>
            </a:pathLst>
          </a:custGeom>
          <a:ln w="38100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00152" rIns="0" bIns="0" rtlCol="0">
            <a:spAutoFit/>
          </a:bodyPr>
          <a:lstStyle/>
          <a:p>
            <a:pPr marL="2604135">
              <a:lnSpc>
                <a:spcPct val="100000"/>
              </a:lnSpc>
            </a:pPr>
            <a:r>
              <a:rPr sz="5400" b="1" i="1" spc="-195" dirty="0">
                <a:latin typeface="Palatino Linotype"/>
                <a:cs typeface="Palatino Linotype"/>
              </a:rPr>
              <a:t>O</a:t>
            </a:r>
            <a:r>
              <a:rPr spc="-195" dirty="0"/>
              <a:t>bjectives</a:t>
            </a:r>
            <a:endParaRPr sz="5400">
              <a:latin typeface="Palatino Linotype"/>
              <a:cs typeface="Palatino Linotype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52094" y="1953133"/>
            <a:ext cx="8015605" cy="3682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6870" marR="118745" indent="-344170">
              <a:lnSpc>
                <a:spcPct val="100000"/>
              </a:lnSpc>
              <a:buFont typeface="Wingdings"/>
              <a:buChar char=""/>
              <a:tabLst>
                <a:tab pos="357505" algn="l"/>
              </a:tabLst>
            </a:pPr>
            <a:r>
              <a:rPr sz="2400" b="0" spc="-30" dirty="0">
                <a:latin typeface="Bookman Old Style"/>
                <a:cs typeface="Bookman Old Style"/>
              </a:rPr>
              <a:t>To </a:t>
            </a:r>
            <a:r>
              <a:rPr sz="2400" b="0" spc="-170" dirty="0">
                <a:latin typeface="Bookman Old Style"/>
                <a:cs typeface="Bookman Old Style"/>
              </a:rPr>
              <a:t>enhance </a:t>
            </a:r>
            <a:r>
              <a:rPr sz="2400" b="0" spc="-120" dirty="0">
                <a:latin typeface="Bookman Old Style"/>
                <a:cs typeface="Bookman Old Style"/>
              </a:rPr>
              <a:t>participant's </a:t>
            </a:r>
            <a:r>
              <a:rPr sz="2400" b="0" spc="-55" dirty="0">
                <a:latin typeface="Bookman Old Style"/>
                <a:cs typeface="Bookman Old Style"/>
              </a:rPr>
              <a:t>knowledge </a:t>
            </a:r>
            <a:r>
              <a:rPr sz="2400" b="0" spc="-135" dirty="0">
                <a:latin typeface="Bookman Old Style"/>
                <a:cs typeface="Bookman Old Style"/>
              </a:rPr>
              <a:t>and</a:t>
            </a:r>
            <a:r>
              <a:rPr sz="2400" b="0" spc="-390" dirty="0">
                <a:latin typeface="Bookman Old Style"/>
                <a:cs typeface="Bookman Old Style"/>
              </a:rPr>
              <a:t> </a:t>
            </a:r>
            <a:r>
              <a:rPr sz="2400" b="0" spc="-125" dirty="0">
                <a:latin typeface="Bookman Old Style"/>
                <a:cs typeface="Bookman Old Style"/>
              </a:rPr>
              <a:t>understanding  </a:t>
            </a:r>
            <a:r>
              <a:rPr sz="2400" b="0" dirty="0">
                <a:latin typeface="Bookman Old Style"/>
                <a:cs typeface="Bookman Old Style"/>
              </a:rPr>
              <a:t>of </a:t>
            </a:r>
            <a:r>
              <a:rPr sz="2400" b="0" spc="-145" dirty="0">
                <a:latin typeface="Bookman Old Style"/>
                <a:cs typeface="Bookman Old Style"/>
              </a:rPr>
              <a:t>the </a:t>
            </a:r>
            <a:r>
              <a:rPr sz="2400" b="0" spc="-65" dirty="0">
                <a:latin typeface="Bookman Old Style"/>
                <a:cs typeface="Bookman Old Style"/>
              </a:rPr>
              <a:t>role </a:t>
            </a:r>
            <a:r>
              <a:rPr sz="2400" b="0" dirty="0">
                <a:latin typeface="Bookman Old Style"/>
                <a:cs typeface="Bookman Old Style"/>
              </a:rPr>
              <a:t>of </a:t>
            </a:r>
            <a:r>
              <a:rPr sz="2400" b="0" spc="-140" dirty="0">
                <a:latin typeface="Bookman Old Style"/>
                <a:cs typeface="Bookman Old Style"/>
              </a:rPr>
              <a:t>court, educators, </a:t>
            </a:r>
            <a:r>
              <a:rPr sz="2400" b="0" spc="-135" dirty="0">
                <a:latin typeface="Bookman Old Style"/>
                <a:cs typeface="Bookman Old Style"/>
              </a:rPr>
              <a:t>and </a:t>
            </a:r>
            <a:r>
              <a:rPr sz="2400" b="0" spc="-140" dirty="0">
                <a:latin typeface="Bookman Old Style"/>
                <a:cs typeface="Bookman Old Style"/>
              </a:rPr>
              <a:t>system partners </a:t>
            </a:r>
            <a:r>
              <a:rPr sz="2400" b="0" spc="-105" dirty="0">
                <a:latin typeface="Bookman Old Style"/>
                <a:cs typeface="Bookman Old Style"/>
              </a:rPr>
              <a:t>in  </a:t>
            </a:r>
            <a:r>
              <a:rPr sz="2400" b="0" spc="-80" dirty="0">
                <a:latin typeface="Bookman Old Style"/>
                <a:cs typeface="Bookman Old Style"/>
              </a:rPr>
              <a:t>reporting </a:t>
            </a:r>
            <a:r>
              <a:rPr sz="2400" b="0" spc="-145" dirty="0">
                <a:latin typeface="Bookman Old Style"/>
                <a:cs typeface="Bookman Old Style"/>
              </a:rPr>
              <a:t>suspicions </a:t>
            </a:r>
            <a:r>
              <a:rPr sz="2400" b="0" dirty="0">
                <a:latin typeface="Bookman Old Style"/>
                <a:cs typeface="Bookman Old Style"/>
              </a:rPr>
              <a:t>of </a:t>
            </a:r>
            <a:r>
              <a:rPr sz="2400" b="0" spc="-95" dirty="0">
                <a:latin typeface="Bookman Old Style"/>
                <a:cs typeface="Bookman Old Style"/>
              </a:rPr>
              <a:t>child </a:t>
            </a:r>
            <a:r>
              <a:rPr sz="2400" b="0" spc="-185" dirty="0">
                <a:latin typeface="Bookman Old Style"/>
                <a:cs typeface="Bookman Old Style"/>
              </a:rPr>
              <a:t>abuse </a:t>
            </a:r>
            <a:r>
              <a:rPr sz="2400" b="0" spc="-140" dirty="0">
                <a:latin typeface="Bookman Old Style"/>
                <a:cs typeface="Bookman Old Style"/>
              </a:rPr>
              <a:t>and</a:t>
            </a:r>
            <a:r>
              <a:rPr sz="2400" b="0" spc="-425" dirty="0">
                <a:latin typeface="Bookman Old Style"/>
                <a:cs typeface="Bookman Old Style"/>
              </a:rPr>
              <a:t> </a:t>
            </a:r>
            <a:r>
              <a:rPr sz="2400" b="0" spc="-110" dirty="0">
                <a:latin typeface="Bookman Old Style"/>
                <a:cs typeface="Bookman Old Style"/>
              </a:rPr>
              <a:t>neglect.</a:t>
            </a:r>
            <a:endParaRPr sz="24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7"/>
              </a:spcBef>
              <a:buFont typeface="Wingdings"/>
              <a:buChar char=""/>
            </a:pPr>
            <a:endParaRPr sz="2500">
              <a:latin typeface="Times New Roman"/>
              <a:cs typeface="Times New Roman"/>
            </a:endParaRPr>
          </a:p>
          <a:p>
            <a:pPr marL="356870" indent="-344170">
              <a:lnSpc>
                <a:spcPct val="100000"/>
              </a:lnSpc>
              <a:buFont typeface="Wingdings"/>
              <a:buChar char=""/>
              <a:tabLst>
                <a:tab pos="357505" algn="l"/>
              </a:tabLst>
            </a:pPr>
            <a:r>
              <a:rPr sz="2400" b="0" spc="-30" dirty="0">
                <a:latin typeface="Bookman Old Style"/>
                <a:cs typeface="Bookman Old Style"/>
              </a:rPr>
              <a:t>To</a:t>
            </a:r>
            <a:r>
              <a:rPr sz="2400" b="0" spc="-155" dirty="0">
                <a:latin typeface="Bookman Old Style"/>
                <a:cs typeface="Bookman Old Style"/>
              </a:rPr>
              <a:t> </a:t>
            </a:r>
            <a:r>
              <a:rPr sz="2400" b="0" spc="-35" dirty="0">
                <a:latin typeface="Bookman Old Style"/>
                <a:cs typeface="Bookman Old Style"/>
              </a:rPr>
              <a:t>provide</a:t>
            </a:r>
            <a:r>
              <a:rPr sz="2400" b="0" spc="-195" dirty="0">
                <a:latin typeface="Bookman Old Style"/>
                <a:cs typeface="Bookman Old Style"/>
              </a:rPr>
              <a:t> </a:t>
            </a:r>
            <a:r>
              <a:rPr sz="2400" b="0" spc="-130" dirty="0">
                <a:latin typeface="Bookman Old Style"/>
                <a:cs typeface="Bookman Old Style"/>
              </a:rPr>
              <a:t>participants</a:t>
            </a:r>
            <a:r>
              <a:rPr sz="2400" b="0" spc="-170" dirty="0">
                <a:latin typeface="Bookman Old Style"/>
                <a:cs typeface="Bookman Old Style"/>
              </a:rPr>
              <a:t> </a:t>
            </a:r>
            <a:r>
              <a:rPr sz="2400" b="0" spc="-55" dirty="0">
                <a:latin typeface="Bookman Old Style"/>
                <a:cs typeface="Bookman Old Style"/>
              </a:rPr>
              <a:t>with</a:t>
            </a:r>
            <a:r>
              <a:rPr sz="2400" b="0" spc="-165" dirty="0">
                <a:latin typeface="Bookman Old Style"/>
                <a:cs typeface="Bookman Old Style"/>
              </a:rPr>
              <a:t> </a:t>
            </a:r>
            <a:r>
              <a:rPr sz="2400" b="0" spc="-190" dirty="0">
                <a:latin typeface="Bookman Old Style"/>
                <a:cs typeface="Bookman Old Style"/>
              </a:rPr>
              <a:t>an</a:t>
            </a:r>
            <a:r>
              <a:rPr sz="2400" b="0" spc="-150" dirty="0">
                <a:latin typeface="Bookman Old Style"/>
                <a:cs typeface="Bookman Old Style"/>
              </a:rPr>
              <a:t> </a:t>
            </a:r>
            <a:r>
              <a:rPr sz="2400" b="0" dirty="0">
                <a:latin typeface="Bookman Old Style"/>
                <a:cs typeface="Bookman Old Style"/>
              </a:rPr>
              <a:t>overview</a:t>
            </a:r>
            <a:r>
              <a:rPr sz="2400" b="0" spc="-225" dirty="0">
                <a:latin typeface="Bookman Old Style"/>
                <a:cs typeface="Bookman Old Style"/>
              </a:rPr>
              <a:t> </a:t>
            </a:r>
            <a:r>
              <a:rPr sz="2400" b="0" dirty="0">
                <a:latin typeface="Bookman Old Style"/>
                <a:cs typeface="Bookman Old Style"/>
              </a:rPr>
              <a:t>of</a:t>
            </a:r>
            <a:r>
              <a:rPr sz="2400" b="0" spc="-170" dirty="0">
                <a:latin typeface="Bookman Old Style"/>
                <a:cs typeface="Bookman Old Style"/>
              </a:rPr>
              <a:t> </a:t>
            </a:r>
            <a:r>
              <a:rPr sz="2400" b="0" spc="-145" dirty="0">
                <a:latin typeface="Bookman Old Style"/>
                <a:cs typeface="Bookman Old Style"/>
              </a:rPr>
              <a:t>the</a:t>
            </a:r>
            <a:r>
              <a:rPr sz="2400" b="0" spc="-165" dirty="0">
                <a:latin typeface="Bookman Old Style"/>
                <a:cs typeface="Bookman Old Style"/>
              </a:rPr>
              <a:t> </a:t>
            </a:r>
            <a:r>
              <a:rPr sz="2400" b="0" spc="-120" dirty="0">
                <a:latin typeface="Bookman Old Style"/>
                <a:cs typeface="Bookman Old Style"/>
              </a:rPr>
              <a:t>DCF</a:t>
            </a:r>
            <a:endParaRPr sz="2400">
              <a:latin typeface="Bookman Old Style"/>
              <a:cs typeface="Bookman Old Style"/>
            </a:endParaRPr>
          </a:p>
          <a:p>
            <a:pPr marR="555625" algn="ctr">
              <a:lnSpc>
                <a:spcPct val="100000"/>
              </a:lnSpc>
            </a:pPr>
            <a:r>
              <a:rPr sz="2400" b="0" spc="-75" dirty="0">
                <a:latin typeface="Bookman Old Style"/>
                <a:cs typeface="Bookman Old Style"/>
              </a:rPr>
              <a:t>investigatory </a:t>
            </a:r>
            <a:r>
              <a:rPr sz="2400" b="0" spc="-135" dirty="0">
                <a:latin typeface="Bookman Old Style"/>
                <a:cs typeface="Bookman Old Style"/>
              </a:rPr>
              <a:t>process </a:t>
            </a:r>
            <a:r>
              <a:rPr sz="2400" b="0" spc="-40" dirty="0">
                <a:latin typeface="Bookman Old Style"/>
                <a:cs typeface="Bookman Old Style"/>
              </a:rPr>
              <a:t>for </a:t>
            </a:r>
            <a:r>
              <a:rPr sz="2400" b="0" spc="-95" dirty="0">
                <a:latin typeface="Bookman Old Style"/>
                <a:cs typeface="Bookman Old Style"/>
              </a:rPr>
              <a:t>families </a:t>
            </a:r>
            <a:r>
              <a:rPr sz="2400" b="0" spc="-135" dirty="0">
                <a:latin typeface="Bookman Old Style"/>
                <a:cs typeface="Bookman Old Style"/>
              </a:rPr>
              <a:t>and</a:t>
            </a:r>
            <a:r>
              <a:rPr sz="2400" b="0" spc="-509" dirty="0">
                <a:latin typeface="Bookman Old Style"/>
                <a:cs typeface="Bookman Old Style"/>
              </a:rPr>
              <a:t> </a:t>
            </a:r>
            <a:r>
              <a:rPr sz="2400" b="0" spc="-135" dirty="0">
                <a:latin typeface="Bookman Old Style"/>
                <a:cs typeface="Bookman Old Style"/>
              </a:rPr>
              <a:t>institutions.</a:t>
            </a:r>
            <a:endParaRPr sz="24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8"/>
              </a:spcBef>
            </a:pPr>
            <a:endParaRPr sz="2500">
              <a:latin typeface="Times New Roman"/>
              <a:cs typeface="Times New Roman"/>
            </a:endParaRPr>
          </a:p>
          <a:p>
            <a:pPr marL="356870" marR="5080" indent="-344170">
              <a:lnSpc>
                <a:spcPct val="100000"/>
              </a:lnSpc>
              <a:buFont typeface="Wingdings"/>
              <a:buChar char=""/>
              <a:tabLst>
                <a:tab pos="357505" algn="l"/>
                <a:tab pos="1329690" algn="l"/>
              </a:tabLst>
            </a:pPr>
            <a:r>
              <a:rPr sz="2400" b="0" spc="-30" dirty="0">
                <a:latin typeface="Bookman Old Style"/>
                <a:cs typeface="Bookman Old Style"/>
              </a:rPr>
              <a:t>To </a:t>
            </a:r>
            <a:r>
              <a:rPr sz="2400" b="0" spc="-35" dirty="0">
                <a:latin typeface="Bookman Old Style"/>
                <a:cs typeface="Bookman Old Style"/>
              </a:rPr>
              <a:t>provide </a:t>
            </a:r>
            <a:r>
              <a:rPr sz="2400" b="0" spc="-130" dirty="0">
                <a:latin typeface="Bookman Old Style"/>
                <a:cs typeface="Bookman Old Style"/>
              </a:rPr>
              <a:t>participants </a:t>
            </a:r>
            <a:r>
              <a:rPr sz="2400" b="0" spc="-55" dirty="0">
                <a:latin typeface="Bookman Old Style"/>
                <a:cs typeface="Bookman Old Style"/>
              </a:rPr>
              <a:t>with </a:t>
            </a:r>
            <a:r>
              <a:rPr sz="2400" b="0" spc="-190" dirty="0">
                <a:latin typeface="Bookman Old Style"/>
                <a:cs typeface="Bookman Old Style"/>
              </a:rPr>
              <a:t>an </a:t>
            </a:r>
            <a:r>
              <a:rPr sz="2400" b="0" spc="-125" dirty="0">
                <a:latin typeface="Bookman Old Style"/>
                <a:cs typeface="Bookman Old Style"/>
              </a:rPr>
              <a:t>understanding </a:t>
            </a:r>
            <a:r>
              <a:rPr sz="2400" b="0" dirty="0">
                <a:latin typeface="Bookman Old Style"/>
                <a:cs typeface="Bookman Old Style"/>
              </a:rPr>
              <a:t>of </a:t>
            </a:r>
            <a:r>
              <a:rPr sz="2400" b="0" spc="-150" dirty="0">
                <a:latin typeface="Bookman Old Style"/>
                <a:cs typeface="Bookman Old Style"/>
              </a:rPr>
              <a:t>the  </a:t>
            </a:r>
            <a:r>
              <a:rPr sz="2400" b="0" spc="-60" dirty="0">
                <a:latin typeface="Bookman Old Style"/>
                <a:cs typeface="Bookman Old Style"/>
              </a:rPr>
              <a:t>DCPP	</a:t>
            </a:r>
            <a:r>
              <a:rPr sz="2400" b="0" spc="-55" dirty="0">
                <a:latin typeface="Bookman Old Style"/>
                <a:cs typeface="Bookman Old Style"/>
              </a:rPr>
              <a:t>family </a:t>
            </a:r>
            <a:r>
              <a:rPr sz="2400" b="0" spc="-105" dirty="0">
                <a:latin typeface="Bookman Old Style"/>
                <a:cs typeface="Bookman Old Style"/>
              </a:rPr>
              <a:t>engagement </a:t>
            </a:r>
            <a:r>
              <a:rPr sz="2400" b="0" spc="-65" dirty="0">
                <a:latin typeface="Bookman Old Style"/>
                <a:cs typeface="Bookman Old Style"/>
              </a:rPr>
              <a:t>model </a:t>
            </a:r>
            <a:r>
              <a:rPr sz="2400" b="0" spc="-135" dirty="0">
                <a:latin typeface="Bookman Old Style"/>
                <a:cs typeface="Bookman Old Style"/>
              </a:rPr>
              <a:t>and</a:t>
            </a:r>
            <a:r>
              <a:rPr sz="2400" b="0" spc="-434" dirty="0">
                <a:latin typeface="Bookman Old Style"/>
                <a:cs typeface="Bookman Old Style"/>
              </a:rPr>
              <a:t> </a:t>
            </a:r>
            <a:r>
              <a:rPr sz="2400" b="0" spc="-105" dirty="0">
                <a:latin typeface="Bookman Old Style"/>
                <a:cs typeface="Bookman Old Style"/>
              </a:rPr>
              <a:t>collaboration</a:t>
            </a:r>
            <a:r>
              <a:rPr sz="2400" b="0" spc="-175" dirty="0">
                <a:latin typeface="Bookman Old Style"/>
                <a:cs typeface="Bookman Old Style"/>
              </a:rPr>
              <a:t> </a:t>
            </a:r>
            <a:r>
              <a:rPr sz="2400" b="0" spc="-55" dirty="0">
                <a:latin typeface="Bookman Old Style"/>
                <a:cs typeface="Bookman Old Style"/>
              </a:rPr>
              <a:t>with </a:t>
            </a:r>
            <a:r>
              <a:rPr sz="2400" b="0" spc="-95" dirty="0">
                <a:latin typeface="Bookman Old Style"/>
                <a:cs typeface="Bookman Old Style"/>
              </a:rPr>
              <a:t> </a:t>
            </a:r>
            <a:r>
              <a:rPr sz="2400" b="0" spc="-140" dirty="0">
                <a:latin typeface="Bookman Old Style"/>
                <a:cs typeface="Bookman Old Style"/>
              </a:rPr>
              <a:t>system and </a:t>
            </a:r>
            <a:r>
              <a:rPr sz="2400" b="0" spc="-114" dirty="0">
                <a:latin typeface="Bookman Old Style"/>
                <a:cs typeface="Bookman Old Style"/>
              </a:rPr>
              <a:t>community</a:t>
            </a:r>
            <a:r>
              <a:rPr sz="2400" b="0" spc="-175" dirty="0">
                <a:latin typeface="Bookman Old Style"/>
                <a:cs typeface="Bookman Old Style"/>
              </a:rPr>
              <a:t> </a:t>
            </a:r>
            <a:r>
              <a:rPr sz="2400" b="0" spc="-145" dirty="0">
                <a:latin typeface="Bookman Old Style"/>
                <a:cs typeface="Bookman Old Style"/>
              </a:rPr>
              <a:t>partners.</a:t>
            </a:r>
            <a:endParaRPr sz="2400">
              <a:latin typeface="Bookman Old Style"/>
              <a:cs typeface="Bookman Old Style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08431" y="112776"/>
            <a:ext cx="2215896" cy="160324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95707" rIns="0" bIns="0" rtlCol="0">
            <a:spAutoFit/>
          </a:bodyPr>
          <a:lstStyle/>
          <a:p>
            <a:pPr marL="1426845">
              <a:lnSpc>
                <a:spcPct val="100000"/>
              </a:lnSpc>
            </a:pPr>
            <a:r>
              <a:rPr b="1" i="1" spc="-5" dirty="0">
                <a:latin typeface="Palatino Linotype"/>
                <a:cs typeface="Palatino Linotype"/>
              </a:rPr>
              <a:t>Educational</a:t>
            </a:r>
            <a:r>
              <a:rPr b="1" i="1" spc="-20" dirty="0">
                <a:latin typeface="Palatino Linotype"/>
                <a:cs typeface="Palatino Linotype"/>
              </a:rPr>
              <a:t> </a:t>
            </a:r>
            <a:r>
              <a:rPr b="1" i="1" spc="-10" dirty="0">
                <a:latin typeface="Palatino Linotype"/>
                <a:cs typeface="Palatino Linotype"/>
              </a:rPr>
              <a:t>Neglect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60044" y="1440560"/>
            <a:ext cx="7938134" cy="40138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200" b="1" u="heavy" dirty="0">
                <a:latin typeface="Palatino Linotype"/>
                <a:cs typeface="Palatino Linotype"/>
              </a:rPr>
              <a:t>Educational </a:t>
            </a:r>
            <a:r>
              <a:rPr sz="2200" b="1" u="heavy" spc="5" dirty="0">
                <a:latin typeface="Palatino Linotype"/>
                <a:cs typeface="Palatino Linotype"/>
              </a:rPr>
              <a:t>Neglect</a:t>
            </a:r>
            <a:r>
              <a:rPr sz="2200" b="1" u="heavy" spc="-95" dirty="0">
                <a:latin typeface="Palatino Linotype"/>
                <a:cs typeface="Palatino Linotype"/>
              </a:rPr>
              <a:t> </a:t>
            </a:r>
            <a:r>
              <a:rPr sz="2200" b="1" u="heavy" dirty="0">
                <a:latin typeface="Palatino Linotype"/>
                <a:cs typeface="Palatino Linotype"/>
              </a:rPr>
              <a:t>means:</a:t>
            </a:r>
            <a:endParaRPr sz="2200">
              <a:latin typeface="Palatino Linotype"/>
              <a:cs typeface="Palatino Linotype"/>
            </a:endParaRPr>
          </a:p>
          <a:p>
            <a:pPr marL="756285" marR="276225" indent="-286385" algn="just">
              <a:lnSpc>
                <a:spcPct val="90100"/>
              </a:lnSpc>
              <a:spcBef>
                <a:spcPts val="1845"/>
              </a:spcBef>
              <a:buFont typeface="Arial"/>
              <a:buChar char="•"/>
              <a:tabLst>
                <a:tab pos="756920" algn="l"/>
              </a:tabLst>
            </a:pPr>
            <a:r>
              <a:rPr sz="2200" b="0" spc="-90" dirty="0">
                <a:latin typeface="Bookman Old Style"/>
                <a:cs typeface="Bookman Old Style"/>
              </a:rPr>
              <a:t>The</a:t>
            </a:r>
            <a:r>
              <a:rPr sz="2200" b="0" spc="-175" dirty="0">
                <a:latin typeface="Bookman Old Style"/>
                <a:cs typeface="Bookman Old Style"/>
              </a:rPr>
              <a:t> </a:t>
            </a:r>
            <a:r>
              <a:rPr sz="2200" b="0" spc="-120" dirty="0">
                <a:latin typeface="Bookman Old Style"/>
                <a:cs typeface="Bookman Old Style"/>
              </a:rPr>
              <a:t>parent</a:t>
            </a:r>
            <a:r>
              <a:rPr sz="2200" b="0" spc="-175" dirty="0">
                <a:latin typeface="Bookman Old Style"/>
                <a:cs typeface="Bookman Old Style"/>
              </a:rPr>
              <a:t> </a:t>
            </a:r>
            <a:r>
              <a:rPr sz="2200" b="0" spc="-65" dirty="0">
                <a:latin typeface="Bookman Old Style"/>
                <a:cs typeface="Bookman Old Style"/>
              </a:rPr>
              <a:t>or</a:t>
            </a:r>
            <a:r>
              <a:rPr sz="2200" b="0" spc="-160" dirty="0">
                <a:latin typeface="Bookman Old Style"/>
                <a:cs typeface="Bookman Old Style"/>
              </a:rPr>
              <a:t> </a:t>
            </a:r>
            <a:r>
              <a:rPr sz="2200" b="0" spc="-70" dirty="0">
                <a:latin typeface="Bookman Old Style"/>
                <a:cs typeface="Bookman Old Style"/>
              </a:rPr>
              <a:t>caregiver</a:t>
            </a:r>
            <a:r>
              <a:rPr sz="2200" b="0" spc="-175" dirty="0">
                <a:latin typeface="Bookman Old Style"/>
                <a:cs typeface="Bookman Old Style"/>
              </a:rPr>
              <a:t> </a:t>
            </a:r>
            <a:r>
              <a:rPr sz="2200" b="0" spc="-185" dirty="0">
                <a:latin typeface="Bookman Old Style"/>
                <a:cs typeface="Bookman Old Style"/>
              </a:rPr>
              <a:t>has</a:t>
            </a:r>
            <a:r>
              <a:rPr sz="2200" b="0" spc="-175" dirty="0">
                <a:latin typeface="Bookman Old Style"/>
                <a:cs typeface="Bookman Old Style"/>
              </a:rPr>
              <a:t> </a:t>
            </a:r>
            <a:r>
              <a:rPr sz="2200" b="0" spc="-10" dirty="0">
                <a:latin typeface="Bookman Old Style"/>
                <a:cs typeface="Bookman Old Style"/>
              </a:rPr>
              <a:t>willfully</a:t>
            </a:r>
            <a:r>
              <a:rPr sz="2200" b="0" spc="-200" dirty="0">
                <a:latin typeface="Bookman Old Style"/>
                <a:cs typeface="Bookman Old Style"/>
              </a:rPr>
              <a:t> </a:t>
            </a:r>
            <a:r>
              <a:rPr sz="2200" b="0" spc="-50" dirty="0">
                <a:latin typeface="Bookman Old Style"/>
                <a:cs typeface="Bookman Old Style"/>
              </a:rPr>
              <a:t>failed</a:t>
            </a:r>
            <a:r>
              <a:rPr sz="2200" b="0" spc="-204" dirty="0">
                <a:latin typeface="Bookman Old Style"/>
                <a:cs typeface="Bookman Old Style"/>
              </a:rPr>
              <a:t> </a:t>
            </a:r>
            <a:r>
              <a:rPr sz="2200" b="0" spc="-80" dirty="0">
                <a:latin typeface="Bookman Old Style"/>
                <a:cs typeface="Bookman Old Style"/>
              </a:rPr>
              <a:t>to</a:t>
            </a:r>
            <a:r>
              <a:rPr sz="2200" b="0" spc="-150" dirty="0">
                <a:latin typeface="Bookman Old Style"/>
                <a:cs typeface="Bookman Old Style"/>
              </a:rPr>
              <a:t> </a:t>
            </a:r>
            <a:r>
              <a:rPr sz="2200" b="0" spc="-30" dirty="0">
                <a:latin typeface="Bookman Old Style"/>
                <a:cs typeface="Bookman Old Style"/>
              </a:rPr>
              <a:t>provide</a:t>
            </a:r>
            <a:r>
              <a:rPr sz="2200" b="0" spc="-180" dirty="0">
                <a:latin typeface="Bookman Old Style"/>
                <a:cs typeface="Bookman Old Style"/>
              </a:rPr>
              <a:t> </a:t>
            </a:r>
            <a:r>
              <a:rPr sz="2200" b="0" spc="-175" dirty="0">
                <a:latin typeface="Bookman Old Style"/>
                <a:cs typeface="Bookman Old Style"/>
              </a:rPr>
              <a:t>a  </a:t>
            </a:r>
            <a:r>
              <a:rPr sz="2200" b="0" spc="-100" dirty="0">
                <a:latin typeface="Bookman Old Style"/>
                <a:cs typeface="Bookman Old Style"/>
              </a:rPr>
              <a:t>school-age</a:t>
            </a:r>
            <a:r>
              <a:rPr sz="2200" b="0" spc="-195" dirty="0">
                <a:latin typeface="Bookman Old Style"/>
                <a:cs typeface="Bookman Old Style"/>
              </a:rPr>
              <a:t> </a:t>
            </a:r>
            <a:r>
              <a:rPr sz="2200" b="0" spc="-75" dirty="0">
                <a:latin typeface="Bookman Old Style"/>
                <a:cs typeface="Bookman Old Style"/>
              </a:rPr>
              <a:t>child</a:t>
            </a:r>
            <a:r>
              <a:rPr sz="2200" b="0" spc="-195" dirty="0">
                <a:latin typeface="Bookman Old Style"/>
                <a:cs typeface="Bookman Old Style"/>
              </a:rPr>
              <a:t> </a:t>
            </a:r>
            <a:r>
              <a:rPr sz="2200" b="0" spc="-75" dirty="0">
                <a:latin typeface="Bookman Old Style"/>
                <a:cs typeface="Bookman Old Style"/>
              </a:rPr>
              <a:t>(ages</a:t>
            </a:r>
            <a:r>
              <a:rPr sz="2200" b="0" spc="-175" dirty="0">
                <a:latin typeface="Bookman Old Style"/>
                <a:cs typeface="Bookman Old Style"/>
              </a:rPr>
              <a:t> </a:t>
            </a:r>
            <a:r>
              <a:rPr sz="2200" b="0" spc="-170" dirty="0">
                <a:latin typeface="Bookman Old Style"/>
                <a:cs typeface="Bookman Old Style"/>
              </a:rPr>
              <a:t>6-16)</a:t>
            </a:r>
            <a:r>
              <a:rPr sz="2200" b="0" spc="-160" dirty="0">
                <a:latin typeface="Bookman Old Style"/>
                <a:cs typeface="Bookman Old Style"/>
              </a:rPr>
              <a:t> </a:t>
            </a:r>
            <a:r>
              <a:rPr sz="2200" b="0" spc="-50" dirty="0">
                <a:latin typeface="Bookman Old Style"/>
                <a:cs typeface="Bookman Old Style"/>
              </a:rPr>
              <a:t>with</a:t>
            </a:r>
            <a:r>
              <a:rPr sz="2200" b="0" spc="-185" dirty="0">
                <a:latin typeface="Bookman Old Style"/>
                <a:cs typeface="Bookman Old Style"/>
              </a:rPr>
              <a:t> </a:t>
            </a:r>
            <a:r>
              <a:rPr sz="2200" b="0" spc="-175" dirty="0">
                <a:latin typeface="Bookman Old Style"/>
                <a:cs typeface="Bookman Old Style"/>
              </a:rPr>
              <a:t>a</a:t>
            </a:r>
            <a:r>
              <a:rPr sz="2200" b="0" spc="-145" dirty="0">
                <a:latin typeface="Bookman Old Style"/>
                <a:cs typeface="Bookman Old Style"/>
              </a:rPr>
              <a:t> </a:t>
            </a:r>
            <a:r>
              <a:rPr sz="2200" b="0" spc="-95" dirty="0">
                <a:latin typeface="Bookman Old Style"/>
                <a:cs typeface="Bookman Old Style"/>
              </a:rPr>
              <a:t>regular</a:t>
            </a:r>
            <a:r>
              <a:rPr sz="2200" b="0" spc="-145" dirty="0">
                <a:latin typeface="Bookman Old Style"/>
                <a:cs typeface="Bookman Old Style"/>
              </a:rPr>
              <a:t> </a:t>
            </a:r>
            <a:r>
              <a:rPr sz="2200" b="0" spc="-114" dirty="0">
                <a:latin typeface="Bookman Old Style"/>
                <a:cs typeface="Bookman Old Style"/>
              </a:rPr>
              <a:t>education,</a:t>
            </a:r>
            <a:r>
              <a:rPr sz="2200" b="0" spc="-185" dirty="0">
                <a:latin typeface="Bookman Old Style"/>
                <a:cs typeface="Bookman Old Style"/>
              </a:rPr>
              <a:t> </a:t>
            </a:r>
            <a:r>
              <a:rPr sz="2200" b="0" spc="-195" dirty="0">
                <a:latin typeface="Bookman Old Style"/>
                <a:cs typeface="Bookman Old Style"/>
              </a:rPr>
              <a:t>as  </a:t>
            </a:r>
            <a:r>
              <a:rPr sz="2200" b="0" spc="-100" dirty="0">
                <a:latin typeface="Bookman Old Style"/>
                <a:cs typeface="Bookman Old Style"/>
              </a:rPr>
              <a:t>prescribed </a:t>
            </a:r>
            <a:r>
              <a:rPr sz="2200" b="0" spc="-60" dirty="0">
                <a:latin typeface="Bookman Old Style"/>
                <a:cs typeface="Bookman Old Style"/>
              </a:rPr>
              <a:t>by </a:t>
            </a:r>
            <a:r>
              <a:rPr sz="2200" b="0" spc="-90" dirty="0">
                <a:latin typeface="Bookman Old Style"/>
                <a:cs typeface="Bookman Old Style"/>
              </a:rPr>
              <a:t>applicable </a:t>
            </a:r>
            <a:r>
              <a:rPr sz="2200" b="0" spc="-170" dirty="0">
                <a:latin typeface="Bookman Old Style"/>
                <a:cs typeface="Bookman Old Style"/>
              </a:rPr>
              <a:t>State</a:t>
            </a:r>
            <a:r>
              <a:rPr sz="2200" b="0" spc="-475" dirty="0">
                <a:latin typeface="Bookman Old Style"/>
                <a:cs typeface="Bookman Old Style"/>
              </a:rPr>
              <a:t> </a:t>
            </a:r>
            <a:r>
              <a:rPr sz="2200" b="0" spc="-55" dirty="0">
                <a:latin typeface="Bookman Old Style"/>
                <a:cs typeface="Bookman Old Style"/>
              </a:rPr>
              <a:t>law.</a:t>
            </a:r>
            <a:endParaRPr sz="2200">
              <a:latin typeface="Bookman Old Style"/>
              <a:cs typeface="Bookman Old Style"/>
            </a:endParaRPr>
          </a:p>
          <a:p>
            <a:pPr marL="756285" indent="-286385" algn="ctr">
              <a:lnSpc>
                <a:spcPts val="2510"/>
              </a:lnSpc>
              <a:spcBef>
                <a:spcPts val="1585"/>
              </a:spcBef>
              <a:buFont typeface="Arial"/>
              <a:buChar char="•"/>
              <a:tabLst>
                <a:tab pos="494665" algn="l"/>
                <a:tab pos="756920" algn="l"/>
              </a:tabLst>
            </a:pPr>
            <a:r>
              <a:rPr sz="2200" b="0" spc="220" dirty="0">
                <a:latin typeface="Bookman Old Style"/>
                <a:cs typeface="Bookman Old Style"/>
              </a:rPr>
              <a:t>A</a:t>
            </a:r>
            <a:r>
              <a:rPr sz="2200" b="0" spc="-170" dirty="0">
                <a:latin typeface="Bookman Old Style"/>
                <a:cs typeface="Bookman Old Style"/>
              </a:rPr>
              <a:t> </a:t>
            </a:r>
            <a:r>
              <a:rPr sz="2200" b="0" spc="-105" dirty="0">
                <a:latin typeface="Bookman Old Style"/>
                <a:cs typeface="Bookman Old Style"/>
              </a:rPr>
              <a:t>school</a:t>
            </a:r>
            <a:r>
              <a:rPr sz="2200" b="0" spc="-170" dirty="0">
                <a:latin typeface="Bookman Old Style"/>
                <a:cs typeface="Bookman Old Style"/>
              </a:rPr>
              <a:t> </a:t>
            </a:r>
            <a:r>
              <a:rPr sz="2200" b="0" spc="-75" dirty="0">
                <a:latin typeface="Bookman Old Style"/>
                <a:cs typeface="Bookman Old Style"/>
              </a:rPr>
              <a:t>age</a:t>
            </a:r>
            <a:r>
              <a:rPr sz="2200" b="0" spc="-185" dirty="0">
                <a:latin typeface="Bookman Old Style"/>
                <a:cs typeface="Bookman Old Style"/>
              </a:rPr>
              <a:t> </a:t>
            </a:r>
            <a:r>
              <a:rPr sz="2200" b="0" spc="-75" dirty="0">
                <a:latin typeface="Bookman Old Style"/>
                <a:cs typeface="Bookman Old Style"/>
              </a:rPr>
              <a:t>child</a:t>
            </a:r>
            <a:r>
              <a:rPr sz="2200" b="0" spc="-204" dirty="0">
                <a:latin typeface="Bookman Old Style"/>
                <a:cs typeface="Bookman Old Style"/>
              </a:rPr>
              <a:t> </a:t>
            </a:r>
            <a:r>
              <a:rPr sz="2200" b="0" spc="-114" dirty="0">
                <a:latin typeface="Bookman Old Style"/>
                <a:cs typeface="Bookman Old Style"/>
              </a:rPr>
              <a:t>is</a:t>
            </a:r>
            <a:r>
              <a:rPr sz="2200" b="0" spc="-155" dirty="0">
                <a:latin typeface="Bookman Old Style"/>
                <a:cs typeface="Bookman Old Style"/>
              </a:rPr>
              <a:t> </a:t>
            </a:r>
            <a:r>
              <a:rPr sz="2200" b="0" spc="-65" dirty="0">
                <a:latin typeface="Bookman Old Style"/>
                <a:cs typeface="Bookman Old Style"/>
              </a:rPr>
              <a:t>enrolled</a:t>
            </a:r>
            <a:r>
              <a:rPr sz="2200" b="0" spc="-204" dirty="0">
                <a:latin typeface="Bookman Old Style"/>
                <a:cs typeface="Bookman Old Style"/>
              </a:rPr>
              <a:t> </a:t>
            </a:r>
            <a:r>
              <a:rPr sz="2200" b="0" spc="-95" dirty="0">
                <a:latin typeface="Bookman Old Style"/>
                <a:cs typeface="Bookman Old Style"/>
              </a:rPr>
              <a:t>in</a:t>
            </a:r>
            <a:r>
              <a:rPr sz="2200" b="0" spc="-165" dirty="0">
                <a:latin typeface="Bookman Old Style"/>
                <a:cs typeface="Bookman Old Style"/>
              </a:rPr>
              <a:t> </a:t>
            </a:r>
            <a:r>
              <a:rPr sz="2200" b="0" spc="-175" dirty="0">
                <a:latin typeface="Bookman Old Style"/>
                <a:cs typeface="Bookman Old Style"/>
              </a:rPr>
              <a:t>a</a:t>
            </a:r>
            <a:r>
              <a:rPr sz="2200" b="0" spc="-180" dirty="0">
                <a:latin typeface="Bookman Old Style"/>
                <a:cs typeface="Bookman Old Style"/>
              </a:rPr>
              <a:t> </a:t>
            </a:r>
            <a:r>
              <a:rPr sz="2200" b="0" spc="-105" dirty="0">
                <a:latin typeface="Bookman Old Style"/>
                <a:cs typeface="Bookman Old Style"/>
              </a:rPr>
              <a:t>school</a:t>
            </a:r>
            <a:r>
              <a:rPr sz="2200" b="0" spc="-170" dirty="0">
                <a:latin typeface="Bookman Old Style"/>
                <a:cs typeface="Bookman Old Style"/>
              </a:rPr>
              <a:t> </a:t>
            </a:r>
            <a:r>
              <a:rPr sz="2200" b="0" spc="-85" dirty="0">
                <a:latin typeface="Bookman Old Style"/>
                <a:cs typeface="Bookman Old Style"/>
              </a:rPr>
              <a:t>program</a:t>
            </a:r>
            <a:r>
              <a:rPr sz="2200" b="0" spc="-155" dirty="0">
                <a:latin typeface="Bookman Old Style"/>
                <a:cs typeface="Bookman Old Style"/>
              </a:rPr>
              <a:t> but </a:t>
            </a:r>
            <a:r>
              <a:rPr sz="2200" b="0" spc="-114" dirty="0">
                <a:latin typeface="Bookman Old Style"/>
                <a:cs typeface="Bookman Old Style"/>
              </a:rPr>
              <a:t>is</a:t>
            </a:r>
            <a:endParaRPr sz="2200">
              <a:latin typeface="Bookman Old Style"/>
              <a:cs typeface="Bookman Old Style"/>
            </a:endParaRPr>
          </a:p>
          <a:p>
            <a:pPr marL="756285">
              <a:lnSpc>
                <a:spcPts val="2510"/>
              </a:lnSpc>
            </a:pPr>
            <a:r>
              <a:rPr sz="2200" b="0" spc="-45" dirty="0">
                <a:latin typeface="Bookman Old Style"/>
                <a:cs typeface="Bookman Old Style"/>
              </a:rPr>
              <a:t>failing</a:t>
            </a:r>
            <a:r>
              <a:rPr sz="2200" b="0" spc="-225" dirty="0">
                <a:latin typeface="Bookman Old Style"/>
                <a:cs typeface="Bookman Old Style"/>
              </a:rPr>
              <a:t> </a:t>
            </a:r>
            <a:r>
              <a:rPr sz="2200" b="0" spc="-80" dirty="0">
                <a:latin typeface="Bookman Old Style"/>
                <a:cs typeface="Bookman Old Style"/>
              </a:rPr>
              <a:t>to</a:t>
            </a:r>
            <a:r>
              <a:rPr sz="2200" b="0" spc="-155" dirty="0">
                <a:latin typeface="Bookman Old Style"/>
                <a:cs typeface="Bookman Old Style"/>
              </a:rPr>
              <a:t> </a:t>
            </a:r>
            <a:r>
              <a:rPr sz="2200" b="0" spc="-114" dirty="0">
                <a:latin typeface="Bookman Old Style"/>
                <a:cs typeface="Bookman Old Style"/>
              </a:rPr>
              <a:t>attend</a:t>
            </a:r>
            <a:r>
              <a:rPr sz="2200" b="0" spc="-200" dirty="0">
                <a:latin typeface="Bookman Old Style"/>
                <a:cs typeface="Bookman Old Style"/>
              </a:rPr>
              <a:t> </a:t>
            </a:r>
            <a:r>
              <a:rPr sz="2200" b="0" spc="-105" dirty="0">
                <a:latin typeface="Bookman Old Style"/>
                <a:cs typeface="Bookman Old Style"/>
              </a:rPr>
              <a:t>on</a:t>
            </a:r>
            <a:r>
              <a:rPr sz="2200" b="0" spc="-165" dirty="0">
                <a:latin typeface="Bookman Old Style"/>
                <a:cs typeface="Bookman Old Style"/>
              </a:rPr>
              <a:t> </a:t>
            </a:r>
            <a:r>
              <a:rPr sz="2200" b="0" spc="-175" dirty="0">
                <a:latin typeface="Bookman Old Style"/>
                <a:cs typeface="Bookman Old Style"/>
              </a:rPr>
              <a:t>a</a:t>
            </a:r>
            <a:r>
              <a:rPr sz="2200" b="0" spc="-150" dirty="0">
                <a:latin typeface="Bookman Old Style"/>
                <a:cs typeface="Bookman Old Style"/>
              </a:rPr>
              <a:t> </a:t>
            </a:r>
            <a:r>
              <a:rPr sz="2200" b="0" spc="-100" dirty="0">
                <a:latin typeface="Bookman Old Style"/>
                <a:cs typeface="Bookman Old Style"/>
              </a:rPr>
              <a:t>regular,</a:t>
            </a:r>
            <a:r>
              <a:rPr sz="2200" b="0" spc="-155" dirty="0">
                <a:latin typeface="Bookman Old Style"/>
                <a:cs typeface="Bookman Old Style"/>
              </a:rPr>
              <a:t> </a:t>
            </a:r>
            <a:r>
              <a:rPr sz="2200" b="0" spc="-50" dirty="0">
                <a:latin typeface="Bookman Old Style"/>
                <a:cs typeface="Bookman Old Style"/>
              </a:rPr>
              <a:t>ongoing</a:t>
            </a:r>
            <a:r>
              <a:rPr sz="2200" b="0" spc="-200" dirty="0">
                <a:latin typeface="Bookman Old Style"/>
                <a:cs typeface="Bookman Old Style"/>
              </a:rPr>
              <a:t> </a:t>
            </a:r>
            <a:r>
              <a:rPr sz="2200" b="0" spc="-160" dirty="0">
                <a:latin typeface="Bookman Old Style"/>
                <a:cs typeface="Bookman Old Style"/>
              </a:rPr>
              <a:t>basis.</a:t>
            </a:r>
            <a:endParaRPr sz="22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250">
              <a:latin typeface="Times New Roman"/>
              <a:cs typeface="Times New Roman"/>
            </a:endParaRPr>
          </a:p>
          <a:p>
            <a:pPr marL="140335" marR="5080" indent="635" algn="ctr">
              <a:lnSpc>
                <a:spcPct val="100000"/>
              </a:lnSpc>
            </a:pPr>
            <a:r>
              <a:rPr sz="2200" b="1" dirty="0">
                <a:solidFill>
                  <a:srgbClr val="000099"/>
                </a:solidFill>
                <a:latin typeface="Palatino Linotype"/>
                <a:cs typeface="Palatino Linotype"/>
              </a:rPr>
              <a:t>The school system/board of education must exhaust all </a:t>
            </a:r>
            <a:r>
              <a:rPr sz="2200" b="1" spc="5" dirty="0">
                <a:solidFill>
                  <a:srgbClr val="000099"/>
                </a:solidFill>
                <a:latin typeface="Palatino Linotype"/>
                <a:cs typeface="Palatino Linotype"/>
              </a:rPr>
              <a:t>its  </a:t>
            </a:r>
            <a:r>
              <a:rPr sz="2200" b="1" dirty="0">
                <a:solidFill>
                  <a:srgbClr val="000099"/>
                </a:solidFill>
                <a:latin typeface="Palatino Linotype"/>
                <a:cs typeface="Palatino Linotype"/>
              </a:rPr>
              <a:t>remedies under </a:t>
            </a:r>
            <a:r>
              <a:rPr sz="2200" b="1" spc="5" dirty="0">
                <a:solidFill>
                  <a:srgbClr val="000099"/>
                </a:solidFill>
                <a:latin typeface="Palatino Linotype"/>
                <a:cs typeface="Palatino Linotype"/>
              </a:rPr>
              <a:t>State </a:t>
            </a:r>
            <a:r>
              <a:rPr sz="2200" b="1" dirty="0">
                <a:solidFill>
                  <a:srgbClr val="000099"/>
                </a:solidFill>
                <a:latin typeface="Palatino Linotype"/>
                <a:cs typeface="Palatino Linotype"/>
              </a:rPr>
              <a:t>education </a:t>
            </a:r>
            <a:r>
              <a:rPr sz="2200" b="1" spc="5" dirty="0">
                <a:solidFill>
                  <a:srgbClr val="000099"/>
                </a:solidFill>
                <a:latin typeface="Palatino Linotype"/>
                <a:cs typeface="Palatino Linotype"/>
              </a:rPr>
              <a:t>law, </a:t>
            </a:r>
            <a:r>
              <a:rPr sz="2200" b="1" dirty="0">
                <a:solidFill>
                  <a:srgbClr val="000099"/>
                </a:solidFill>
                <a:latin typeface="Palatino Linotype"/>
                <a:cs typeface="Palatino Linotype"/>
              </a:rPr>
              <a:t>administrative code</a:t>
            </a:r>
            <a:r>
              <a:rPr sz="2200" b="1" spc="-150" dirty="0">
                <a:solidFill>
                  <a:srgbClr val="000099"/>
                </a:solidFill>
                <a:latin typeface="Palatino Linotype"/>
                <a:cs typeface="Palatino Linotype"/>
              </a:rPr>
              <a:t> </a:t>
            </a:r>
            <a:r>
              <a:rPr sz="2200" b="1" spc="-5" dirty="0">
                <a:solidFill>
                  <a:srgbClr val="000099"/>
                </a:solidFill>
                <a:latin typeface="Palatino Linotype"/>
                <a:cs typeface="Palatino Linotype"/>
              </a:rPr>
              <a:t>and  </a:t>
            </a:r>
            <a:r>
              <a:rPr sz="2200" b="1" dirty="0">
                <a:solidFill>
                  <a:srgbClr val="000099"/>
                </a:solidFill>
                <a:latin typeface="Palatino Linotype"/>
                <a:cs typeface="Palatino Linotype"/>
              </a:rPr>
              <a:t>local programs and procedures before making </a:t>
            </a:r>
            <a:r>
              <a:rPr sz="2200" b="1" spc="5" dirty="0">
                <a:solidFill>
                  <a:srgbClr val="000099"/>
                </a:solidFill>
                <a:latin typeface="Palatino Linotype"/>
                <a:cs typeface="Palatino Linotype"/>
              </a:rPr>
              <a:t>a </a:t>
            </a:r>
            <a:r>
              <a:rPr sz="2200" b="1" spc="-5" dirty="0">
                <a:solidFill>
                  <a:srgbClr val="000099"/>
                </a:solidFill>
                <a:latin typeface="Palatino Linotype"/>
                <a:cs typeface="Palatino Linotype"/>
              </a:rPr>
              <a:t>report </a:t>
            </a:r>
            <a:r>
              <a:rPr sz="2200" b="1" spc="5" dirty="0">
                <a:solidFill>
                  <a:srgbClr val="000099"/>
                </a:solidFill>
                <a:latin typeface="Palatino Linotype"/>
                <a:cs typeface="Palatino Linotype"/>
              </a:rPr>
              <a:t>to  </a:t>
            </a:r>
            <a:r>
              <a:rPr sz="2200" b="1" dirty="0">
                <a:solidFill>
                  <a:srgbClr val="000099"/>
                </a:solidFill>
                <a:latin typeface="Palatino Linotype"/>
                <a:cs typeface="Palatino Linotype"/>
              </a:rPr>
              <a:t>DCP&amp;P.</a:t>
            </a:r>
            <a:endParaRPr sz="2200">
              <a:latin typeface="Palatino Linotype"/>
              <a:cs typeface="Palatino Linotyp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0" y="6172200"/>
            <a:ext cx="9144000" cy="685800"/>
          </a:xfrm>
          <a:prstGeom prst="rect">
            <a:avLst/>
          </a:prstGeom>
        </p:spPr>
        <p:txBody>
          <a:bodyPr vert="horz" wrap="square" lIns="0" tIns="725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7"/>
              </a:spcBef>
            </a:pPr>
            <a:endParaRPr sz="1300">
              <a:latin typeface="Times New Roman"/>
              <a:cs typeface="Times New Roman"/>
            </a:endParaRPr>
          </a:p>
          <a:p>
            <a:pPr marR="537845" algn="r">
              <a:lnSpc>
                <a:spcPct val="100000"/>
              </a:lnSpc>
            </a:pPr>
            <a:r>
              <a:rPr sz="1400" spc="-15" dirty="0">
                <a:latin typeface="Arial"/>
                <a:cs typeface="Arial"/>
              </a:rPr>
              <a:t>20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43000" y="1295400"/>
            <a:ext cx="6705600" cy="0"/>
          </a:xfrm>
          <a:custGeom>
            <a:avLst/>
            <a:gdLst/>
            <a:ahLst/>
            <a:cxnLst/>
            <a:rect l="l" t="t" r="r" b="b"/>
            <a:pathLst>
              <a:path w="6705600">
                <a:moveTo>
                  <a:pt x="0" y="0"/>
                </a:moveTo>
                <a:lnTo>
                  <a:pt x="6705600" y="0"/>
                </a:lnTo>
              </a:path>
            </a:pathLst>
          </a:custGeom>
          <a:ln w="38100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9088" rIns="0" bIns="0" rtlCol="0">
            <a:spAutoFit/>
          </a:bodyPr>
          <a:lstStyle/>
          <a:p>
            <a:pPr marL="635" algn="ctr">
              <a:lnSpc>
                <a:spcPct val="100000"/>
              </a:lnSpc>
            </a:pPr>
            <a:r>
              <a:rPr sz="3600" spc="-155" dirty="0"/>
              <a:t>What </a:t>
            </a:r>
            <a:r>
              <a:rPr sz="3600" spc="-200" dirty="0"/>
              <a:t>are </a:t>
            </a:r>
            <a:r>
              <a:rPr sz="3600" spc="-185" dirty="0"/>
              <a:t>common </a:t>
            </a:r>
            <a:r>
              <a:rPr sz="3600" spc="-195" dirty="0"/>
              <a:t>signs</a:t>
            </a:r>
            <a:r>
              <a:rPr sz="3600" spc="-525" dirty="0"/>
              <a:t> </a:t>
            </a:r>
            <a:r>
              <a:rPr sz="3600" spc="-5" dirty="0"/>
              <a:t>of</a:t>
            </a:r>
            <a:endParaRPr sz="3600"/>
          </a:p>
          <a:p>
            <a:pPr marL="635" algn="ctr">
              <a:lnSpc>
                <a:spcPct val="100000"/>
              </a:lnSpc>
            </a:pPr>
            <a:r>
              <a:rPr sz="3600" spc="-195" dirty="0"/>
              <a:t>abuse/neglect?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612444" y="1684782"/>
            <a:ext cx="7829550" cy="39230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6870" marR="471805" indent="-344170">
              <a:lnSpc>
                <a:spcPct val="80000"/>
              </a:lnSpc>
              <a:buFont typeface="Bookman Old Style"/>
              <a:buChar char="•"/>
              <a:tabLst>
                <a:tab pos="357505" algn="l"/>
              </a:tabLst>
            </a:pPr>
            <a:r>
              <a:rPr sz="1600" b="1" spc="-5" dirty="0">
                <a:latin typeface="Palatino Linotype"/>
                <a:cs typeface="Palatino Linotype"/>
              </a:rPr>
              <a:t>Indicators of </a:t>
            </a:r>
            <a:r>
              <a:rPr sz="1600" b="1" dirty="0">
                <a:latin typeface="Palatino Linotype"/>
                <a:cs typeface="Palatino Linotype"/>
              </a:rPr>
              <a:t>physical </a:t>
            </a:r>
            <a:r>
              <a:rPr sz="1600" b="1" spc="5" dirty="0">
                <a:latin typeface="Palatino Linotype"/>
                <a:cs typeface="Palatino Linotype"/>
              </a:rPr>
              <a:t>abuse: </a:t>
            </a:r>
            <a:r>
              <a:rPr sz="1600" i="1" u="sng" dirty="0">
                <a:latin typeface="Palatino Linotype"/>
                <a:cs typeface="Palatino Linotype"/>
              </a:rPr>
              <a:t>unexplained </a:t>
            </a:r>
            <a:r>
              <a:rPr sz="1600" i="1" u="sng" spc="5" dirty="0">
                <a:latin typeface="Palatino Linotype"/>
                <a:cs typeface="Palatino Linotype"/>
              </a:rPr>
              <a:t>or </a:t>
            </a:r>
            <a:r>
              <a:rPr sz="1600" i="1" u="sng" dirty="0">
                <a:latin typeface="Palatino Linotype"/>
                <a:cs typeface="Palatino Linotype"/>
              </a:rPr>
              <a:t>questionable </a:t>
            </a:r>
            <a:r>
              <a:rPr sz="1600" b="0" spc="-110" dirty="0">
                <a:latin typeface="Bookman Old Style"/>
                <a:cs typeface="Bookman Old Style"/>
              </a:rPr>
              <a:t>bruises, </a:t>
            </a:r>
            <a:r>
              <a:rPr sz="1600" b="0" spc="-60" dirty="0">
                <a:latin typeface="Bookman Old Style"/>
                <a:cs typeface="Bookman Old Style"/>
              </a:rPr>
              <a:t>welts, </a:t>
            </a:r>
            <a:r>
              <a:rPr sz="1600" b="0" spc="-125" dirty="0">
                <a:latin typeface="Bookman Old Style"/>
                <a:cs typeface="Bookman Old Style"/>
              </a:rPr>
              <a:t>burns,  </a:t>
            </a:r>
            <a:r>
              <a:rPr sz="1600" b="0" spc="-85" dirty="0">
                <a:latin typeface="Bookman Old Style"/>
                <a:cs typeface="Bookman Old Style"/>
              </a:rPr>
              <a:t>lacerations, </a:t>
            </a:r>
            <a:r>
              <a:rPr sz="1600" b="0" spc="-100" dirty="0">
                <a:latin typeface="Bookman Old Style"/>
                <a:cs typeface="Bookman Old Style"/>
              </a:rPr>
              <a:t>fractures, </a:t>
            </a:r>
            <a:r>
              <a:rPr sz="1600" b="0" spc="-105" dirty="0">
                <a:latin typeface="Bookman Old Style"/>
                <a:cs typeface="Bookman Old Style"/>
              </a:rPr>
              <a:t>abrasions,</a:t>
            </a:r>
            <a:r>
              <a:rPr sz="1600" b="0" spc="-235" dirty="0">
                <a:latin typeface="Bookman Old Style"/>
                <a:cs typeface="Bookman Old Style"/>
              </a:rPr>
              <a:t> </a:t>
            </a:r>
            <a:r>
              <a:rPr sz="1600" b="0" spc="-95" dirty="0">
                <a:latin typeface="Bookman Old Style"/>
                <a:cs typeface="Bookman Old Style"/>
              </a:rPr>
              <a:t>etc.</a:t>
            </a:r>
            <a:endParaRPr sz="16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6"/>
              </a:spcBef>
              <a:buFont typeface="Bookman Old Style"/>
              <a:buChar char="•"/>
            </a:pPr>
            <a:endParaRPr sz="2000">
              <a:latin typeface="Times New Roman"/>
              <a:cs typeface="Times New Roman"/>
            </a:endParaRPr>
          </a:p>
          <a:p>
            <a:pPr marL="356870" marR="483234" indent="-344170">
              <a:lnSpc>
                <a:spcPct val="80000"/>
              </a:lnSpc>
              <a:buFont typeface="Bookman Old Style"/>
              <a:buChar char="•"/>
              <a:tabLst>
                <a:tab pos="357505" algn="l"/>
              </a:tabLst>
            </a:pPr>
            <a:r>
              <a:rPr sz="1600" b="1" spc="-5" dirty="0">
                <a:latin typeface="Palatino Linotype"/>
                <a:cs typeface="Palatino Linotype"/>
              </a:rPr>
              <a:t>Indicators</a:t>
            </a:r>
            <a:r>
              <a:rPr sz="1600" b="1" spc="-25" dirty="0">
                <a:latin typeface="Palatino Linotype"/>
                <a:cs typeface="Palatino Linotype"/>
              </a:rPr>
              <a:t> </a:t>
            </a:r>
            <a:r>
              <a:rPr sz="1600" b="1" spc="-5" dirty="0">
                <a:latin typeface="Palatino Linotype"/>
                <a:cs typeface="Palatino Linotype"/>
              </a:rPr>
              <a:t>of</a:t>
            </a:r>
            <a:r>
              <a:rPr sz="1600" b="1" spc="15" dirty="0">
                <a:latin typeface="Palatino Linotype"/>
                <a:cs typeface="Palatino Linotype"/>
              </a:rPr>
              <a:t> </a:t>
            </a:r>
            <a:r>
              <a:rPr sz="1600" b="1" spc="5" dirty="0">
                <a:latin typeface="Palatino Linotype"/>
                <a:cs typeface="Palatino Linotype"/>
              </a:rPr>
              <a:t>sexual</a:t>
            </a:r>
            <a:r>
              <a:rPr sz="1600" b="1" spc="-40" dirty="0">
                <a:latin typeface="Palatino Linotype"/>
                <a:cs typeface="Palatino Linotype"/>
              </a:rPr>
              <a:t> </a:t>
            </a:r>
            <a:r>
              <a:rPr sz="1600" b="1" spc="5" dirty="0">
                <a:latin typeface="Palatino Linotype"/>
                <a:cs typeface="Palatino Linotype"/>
              </a:rPr>
              <a:t>abuse:</a:t>
            </a:r>
            <a:r>
              <a:rPr sz="1600" b="1" spc="-50" dirty="0">
                <a:latin typeface="Palatino Linotype"/>
                <a:cs typeface="Palatino Linotype"/>
              </a:rPr>
              <a:t> </a:t>
            </a:r>
            <a:r>
              <a:rPr sz="1600" b="0" spc="-75" dirty="0">
                <a:latin typeface="Bookman Old Style"/>
                <a:cs typeface="Bookman Old Style"/>
              </a:rPr>
              <a:t>complaints</a:t>
            </a:r>
            <a:r>
              <a:rPr sz="1600" b="0" spc="-175" dirty="0">
                <a:latin typeface="Bookman Old Style"/>
                <a:cs typeface="Bookman Old Style"/>
              </a:rPr>
              <a:t> </a:t>
            </a:r>
            <a:r>
              <a:rPr sz="1600" b="0" spc="-50" dirty="0">
                <a:latin typeface="Bookman Old Style"/>
                <a:cs typeface="Bookman Old Style"/>
              </a:rPr>
              <a:t>regarding</a:t>
            </a:r>
            <a:r>
              <a:rPr sz="1600" b="0" spc="-125" dirty="0">
                <a:latin typeface="Bookman Old Style"/>
                <a:cs typeface="Bookman Old Style"/>
              </a:rPr>
              <a:t> </a:t>
            </a:r>
            <a:r>
              <a:rPr sz="1600" b="0" spc="-65" dirty="0">
                <a:latin typeface="Bookman Old Style"/>
                <a:cs typeface="Bookman Old Style"/>
              </a:rPr>
              <a:t>genital/anal</a:t>
            </a:r>
            <a:r>
              <a:rPr sz="1600" b="0" spc="-180" dirty="0">
                <a:latin typeface="Bookman Old Style"/>
                <a:cs typeface="Bookman Old Style"/>
              </a:rPr>
              <a:t> </a:t>
            </a:r>
            <a:r>
              <a:rPr sz="1600" b="0" spc="-114" dirty="0">
                <a:latin typeface="Bookman Old Style"/>
                <a:cs typeface="Bookman Old Style"/>
              </a:rPr>
              <a:t>areas,</a:t>
            </a:r>
            <a:r>
              <a:rPr sz="1600" b="0" spc="-140" dirty="0">
                <a:latin typeface="Bookman Old Style"/>
                <a:cs typeface="Bookman Old Style"/>
              </a:rPr>
              <a:t> </a:t>
            </a:r>
            <a:r>
              <a:rPr sz="1600" b="0" spc="-65" dirty="0">
                <a:latin typeface="Bookman Old Style"/>
                <a:cs typeface="Bookman Old Style"/>
              </a:rPr>
              <a:t>sexually  </a:t>
            </a:r>
            <a:r>
              <a:rPr sz="1600" b="0" spc="-85" dirty="0">
                <a:latin typeface="Bookman Old Style"/>
                <a:cs typeface="Bookman Old Style"/>
              </a:rPr>
              <a:t>transmitted</a:t>
            </a:r>
            <a:r>
              <a:rPr sz="1600" b="0" spc="-135" dirty="0">
                <a:latin typeface="Bookman Old Style"/>
                <a:cs typeface="Bookman Old Style"/>
              </a:rPr>
              <a:t> </a:t>
            </a:r>
            <a:r>
              <a:rPr sz="1600" b="0" spc="-100" dirty="0">
                <a:latin typeface="Bookman Old Style"/>
                <a:cs typeface="Bookman Old Style"/>
              </a:rPr>
              <a:t>diseases,</a:t>
            </a:r>
            <a:r>
              <a:rPr sz="1600" b="0" spc="-155" dirty="0">
                <a:latin typeface="Bookman Old Style"/>
                <a:cs typeface="Bookman Old Style"/>
              </a:rPr>
              <a:t> </a:t>
            </a:r>
            <a:r>
              <a:rPr sz="1600" b="0" spc="-120" dirty="0">
                <a:latin typeface="Bookman Old Style"/>
                <a:cs typeface="Bookman Old Style"/>
              </a:rPr>
              <a:t>unusual</a:t>
            </a:r>
            <a:r>
              <a:rPr sz="1600" b="0" spc="-95" dirty="0">
                <a:latin typeface="Bookman Old Style"/>
                <a:cs typeface="Bookman Old Style"/>
              </a:rPr>
              <a:t> </a:t>
            </a:r>
            <a:r>
              <a:rPr sz="1600" b="0" spc="-35" dirty="0">
                <a:latin typeface="Bookman Old Style"/>
                <a:cs typeface="Bookman Old Style"/>
              </a:rPr>
              <a:t>knowledge</a:t>
            </a:r>
            <a:r>
              <a:rPr sz="1600" b="0" spc="-160" dirty="0">
                <a:latin typeface="Bookman Old Style"/>
                <a:cs typeface="Bookman Old Style"/>
              </a:rPr>
              <a:t> </a:t>
            </a:r>
            <a:r>
              <a:rPr sz="1600" b="0" spc="-95" dirty="0">
                <a:latin typeface="Bookman Old Style"/>
                <a:cs typeface="Bookman Old Style"/>
              </a:rPr>
              <a:t>about</a:t>
            </a:r>
            <a:r>
              <a:rPr sz="1600" b="0" spc="-100" dirty="0">
                <a:latin typeface="Bookman Old Style"/>
                <a:cs typeface="Bookman Old Style"/>
              </a:rPr>
              <a:t> </a:t>
            </a:r>
            <a:r>
              <a:rPr sz="1600" b="0" spc="-45" dirty="0">
                <a:latin typeface="Bookman Old Style"/>
                <a:cs typeface="Bookman Old Style"/>
              </a:rPr>
              <a:t>or</a:t>
            </a:r>
            <a:r>
              <a:rPr sz="1600" b="0" spc="-95" dirty="0">
                <a:latin typeface="Bookman Old Style"/>
                <a:cs typeface="Bookman Old Style"/>
              </a:rPr>
              <a:t> </a:t>
            </a:r>
            <a:r>
              <a:rPr sz="1600" b="0" spc="-75" dirty="0">
                <a:latin typeface="Bookman Old Style"/>
                <a:cs typeface="Bookman Old Style"/>
              </a:rPr>
              <a:t>preoccupation</a:t>
            </a:r>
            <a:r>
              <a:rPr sz="1600" b="0" spc="-160" dirty="0">
                <a:latin typeface="Bookman Old Style"/>
                <a:cs typeface="Bookman Old Style"/>
              </a:rPr>
              <a:t> </a:t>
            </a:r>
            <a:r>
              <a:rPr sz="1600" b="0" spc="-35" dirty="0">
                <a:latin typeface="Bookman Old Style"/>
                <a:cs typeface="Bookman Old Style"/>
              </a:rPr>
              <a:t>with</a:t>
            </a:r>
            <a:r>
              <a:rPr sz="1600" b="0" spc="-130" dirty="0">
                <a:latin typeface="Bookman Old Style"/>
                <a:cs typeface="Bookman Old Style"/>
              </a:rPr>
              <a:t> </a:t>
            </a:r>
            <a:r>
              <a:rPr sz="1600" b="0" spc="-100" dirty="0">
                <a:latin typeface="Bookman Old Style"/>
                <a:cs typeface="Bookman Old Style"/>
              </a:rPr>
              <a:t>sex.</a:t>
            </a:r>
            <a:endParaRPr sz="16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6"/>
              </a:spcBef>
              <a:buFont typeface="Bookman Old Style"/>
              <a:buChar char="•"/>
            </a:pPr>
            <a:endParaRPr sz="2000">
              <a:latin typeface="Times New Roman"/>
              <a:cs typeface="Times New Roman"/>
            </a:endParaRPr>
          </a:p>
          <a:p>
            <a:pPr marL="356870" marR="5080" indent="-344170">
              <a:lnSpc>
                <a:spcPct val="80000"/>
              </a:lnSpc>
              <a:buFont typeface="Bookman Old Style"/>
              <a:buChar char="•"/>
              <a:tabLst>
                <a:tab pos="357505" algn="l"/>
              </a:tabLst>
            </a:pPr>
            <a:r>
              <a:rPr sz="1600" b="1" spc="-5" dirty="0">
                <a:latin typeface="Palatino Linotype"/>
                <a:cs typeface="Palatino Linotype"/>
              </a:rPr>
              <a:t>Indicators of </a:t>
            </a:r>
            <a:r>
              <a:rPr sz="1600" b="1" dirty="0">
                <a:latin typeface="Palatino Linotype"/>
                <a:cs typeface="Palatino Linotype"/>
              </a:rPr>
              <a:t>neglect: </a:t>
            </a:r>
            <a:r>
              <a:rPr sz="1600" b="0" spc="-100" dirty="0">
                <a:latin typeface="Bookman Old Style"/>
                <a:cs typeface="Bookman Old Style"/>
              </a:rPr>
              <a:t>consistent </a:t>
            </a:r>
            <a:r>
              <a:rPr sz="1600" b="0" spc="-90" dirty="0">
                <a:latin typeface="Bookman Old Style"/>
                <a:cs typeface="Bookman Old Style"/>
              </a:rPr>
              <a:t>hunger, </a:t>
            </a:r>
            <a:r>
              <a:rPr sz="1600" b="0" spc="-35" dirty="0">
                <a:latin typeface="Bookman Old Style"/>
                <a:cs typeface="Bookman Old Style"/>
              </a:rPr>
              <a:t>poor </a:t>
            </a:r>
            <a:r>
              <a:rPr sz="1600" b="0" spc="-55" dirty="0">
                <a:latin typeface="Bookman Old Style"/>
                <a:cs typeface="Bookman Old Style"/>
              </a:rPr>
              <a:t>hygiene, </a:t>
            </a:r>
            <a:r>
              <a:rPr sz="1600" b="0" spc="-65" dirty="0">
                <a:latin typeface="Bookman Old Style"/>
                <a:cs typeface="Bookman Old Style"/>
              </a:rPr>
              <a:t>inappropriate </a:t>
            </a:r>
            <a:r>
              <a:rPr sz="1600" b="0" spc="-105" dirty="0">
                <a:latin typeface="Bookman Old Style"/>
                <a:cs typeface="Bookman Old Style"/>
              </a:rPr>
              <a:t>dress, </a:t>
            </a:r>
            <a:r>
              <a:rPr sz="1600" b="0" spc="-85" dirty="0">
                <a:latin typeface="Bookman Old Style"/>
                <a:cs typeface="Bookman Old Style"/>
              </a:rPr>
              <a:t>lack</a:t>
            </a:r>
            <a:r>
              <a:rPr sz="1600" b="0" spc="-380" dirty="0">
                <a:latin typeface="Bookman Old Style"/>
                <a:cs typeface="Bookman Old Style"/>
              </a:rPr>
              <a:t> </a:t>
            </a:r>
            <a:r>
              <a:rPr sz="1600" b="0" spc="5" dirty="0">
                <a:latin typeface="Bookman Old Style"/>
                <a:cs typeface="Bookman Old Style"/>
              </a:rPr>
              <a:t>of  </a:t>
            </a:r>
            <a:r>
              <a:rPr sz="1600" b="0" spc="-70" dirty="0">
                <a:latin typeface="Bookman Old Style"/>
                <a:cs typeface="Bookman Old Style"/>
              </a:rPr>
              <a:t>supervision.</a:t>
            </a:r>
            <a:endParaRPr sz="16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48"/>
              </a:spcBef>
              <a:buFont typeface="Bookman Old Style"/>
              <a:buChar char="•"/>
            </a:pPr>
            <a:endParaRPr sz="1950">
              <a:latin typeface="Times New Roman"/>
              <a:cs typeface="Times New Roman"/>
            </a:endParaRPr>
          </a:p>
          <a:p>
            <a:pPr marL="356870" marR="479425" indent="-344170">
              <a:lnSpc>
                <a:spcPts val="1540"/>
              </a:lnSpc>
              <a:buFont typeface="Bookman Old Style"/>
              <a:buChar char="•"/>
              <a:tabLst>
                <a:tab pos="357505" algn="l"/>
              </a:tabLst>
            </a:pPr>
            <a:r>
              <a:rPr sz="1600" b="1" spc="-5" dirty="0">
                <a:latin typeface="Palatino Linotype"/>
                <a:cs typeface="Palatino Linotype"/>
              </a:rPr>
              <a:t>Indicators of </a:t>
            </a:r>
            <a:r>
              <a:rPr sz="1600" b="1" dirty="0">
                <a:latin typeface="Palatino Linotype"/>
                <a:cs typeface="Palatino Linotype"/>
              </a:rPr>
              <a:t>emotional maltreatment: </a:t>
            </a:r>
            <a:r>
              <a:rPr sz="1600" b="0" spc="-60" dirty="0">
                <a:latin typeface="Bookman Old Style"/>
                <a:cs typeface="Bookman Old Style"/>
              </a:rPr>
              <a:t>may </a:t>
            </a:r>
            <a:r>
              <a:rPr sz="1600" b="0" spc="-65" dirty="0">
                <a:latin typeface="Bookman Old Style"/>
                <a:cs typeface="Bookman Old Style"/>
              </a:rPr>
              <a:t>include </a:t>
            </a:r>
            <a:r>
              <a:rPr sz="1600" b="0" spc="-60" dirty="0">
                <a:latin typeface="Bookman Old Style"/>
                <a:cs typeface="Bookman Old Style"/>
              </a:rPr>
              <a:t>aggressive </a:t>
            </a:r>
            <a:r>
              <a:rPr sz="1600" b="0" spc="-45" dirty="0">
                <a:latin typeface="Bookman Old Style"/>
                <a:cs typeface="Bookman Old Style"/>
              </a:rPr>
              <a:t>or</a:t>
            </a:r>
            <a:r>
              <a:rPr sz="1600" b="0" spc="-355" dirty="0">
                <a:latin typeface="Bookman Old Style"/>
                <a:cs typeface="Bookman Old Style"/>
              </a:rPr>
              <a:t> </a:t>
            </a:r>
            <a:r>
              <a:rPr sz="1600" b="0" spc="-45" dirty="0">
                <a:latin typeface="Bookman Old Style"/>
                <a:cs typeface="Bookman Old Style"/>
              </a:rPr>
              <a:t>withdrawn  </a:t>
            </a:r>
            <a:r>
              <a:rPr sz="1600" b="0" spc="-65" dirty="0">
                <a:latin typeface="Bookman Old Style"/>
                <a:cs typeface="Bookman Old Style"/>
              </a:rPr>
              <a:t>behavior,</a:t>
            </a:r>
            <a:r>
              <a:rPr sz="1600" b="0" spc="-165" dirty="0">
                <a:latin typeface="Bookman Old Style"/>
                <a:cs typeface="Bookman Old Style"/>
              </a:rPr>
              <a:t> </a:t>
            </a:r>
            <a:r>
              <a:rPr sz="1600" b="0" spc="-120" dirty="0">
                <a:latin typeface="Bookman Old Style"/>
                <a:cs typeface="Bookman Old Style"/>
              </a:rPr>
              <a:t>unusual</a:t>
            </a:r>
            <a:r>
              <a:rPr sz="1600" b="0" spc="-105" dirty="0">
                <a:latin typeface="Bookman Old Style"/>
                <a:cs typeface="Bookman Old Style"/>
              </a:rPr>
              <a:t> </a:t>
            </a:r>
            <a:r>
              <a:rPr sz="1600" b="0" spc="-90" dirty="0">
                <a:latin typeface="Bookman Old Style"/>
                <a:cs typeface="Bookman Old Style"/>
              </a:rPr>
              <a:t>fears,</a:t>
            </a:r>
            <a:r>
              <a:rPr sz="1600" b="0" spc="-85" dirty="0">
                <a:latin typeface="Bookman Old Style"/>
                <a:cs typeface="Bookman Old Style"/>
              </a:rPr>
              <a:t> </a:t>
            </a:r>
            <a:r>
              <a:rPr sz="1600" b="0" spc="-80" dirty="0">
                <a:latin typeface="Bookman Old Style"/>
                <a:cs typeface="Bookman Old Style"/>
              </a:rPr>
              <a:t>running</a:t>
            </a:r>
            <a:r>
              <a:rPr sz="1600" b="0" spc="-120" dirty="0">
                <a:latin typeface="Bookman Old Style"/>
                <a:cs typeface="Bookman Old Style"/>
              </a:rPr>
              <a:t> </a:t>
            </a:r>
            <a:r>
              <a:rPr sz="1600" b="0" spc="-50" dirty="0">
                <a:latin typeface="Bookman Old Style"/>
                <a:cs typeface="Bookman Old Style"/>
              </a:rPr>
              <a:t>away,</a:t>
            </a:r>
            <a:r>
              <a:rPr sz="1600" b="0" spc="-140" dirty="0">
                <a:latin typeface="Bookman Old Style"/>
                <a:cs typeface="Bookman Old Style"/>
              </a:rPr>
              <a:t> </a:t>
            </a:r>
            <a:r>
              <a:rPr sz="1600" b="0" spc="-85" dirty="0">
                <a:latin typeface="Bookman Old Style"/>
                <a:cs typeface="Bookman Old Style"/>
              </a:rPr>
              <a:t>sudden</a:t>
            </a:r>
            <a:r>
              <a:rPr sz="1600" b="0" spc="-114" dirty="0">
                <a:latin typeface="Bookman Old Style"/>
                <a:cs typeface="Bookman Old Style"/>
              </a:rPr>
              <a:t> </a:t>
            </a:r>
            <a:r>
              <a:rPr sz="1600" b="0" spc="-90" dirty="0">
                <a:latin typeface="Bookman Old Style"/>
                <a:cs typeface="Bookman Old Style"/>
              </a:rPr>
              <a:t>change</a:t>
            </a:r>
            <a:r>
              <a:rPr sz="1600" b="0" spc="-120" dirty="0">
                <a:latin typeface="Bookman Old Style"/>
                <a:cs typeface="Bookman Old Style"/>
              </a:rPr>
              <a:t> </a:t>
            </a:r>
            <a:r>
              <a:rPr sz="1600" b="0" spc="-65" dirty="0">
                <a:latin typeface="Bookman Old Style"/>
                <a:cs typeface="Bookman Old Style"/>
              </a:rPr>
              <a:t>in</a:t>
            </a:r>
            <a:r>
              <a:rPr sz="1600" b="0" spc="-114" dirty="0">
                <a:latin typeface="Bookman Old Style"/>
                <a:cs typeface="Bookman Old Style"/>
              </a:rPr>
              <a:t> </a:t>
            </a:r>
            <a:r>
              <a:rPr sz="1600" b="0" spc="-35" dirty="0">
                <a:latin typeface="Bookman Old Style"/>
                <a:cs typeface="Bookman Old Style"/>
              </a:rPr>
              <a:t>mood</a:t>
            </a:r>
            <a:r>
              <a:rPr sz="1600" b="0" spc="-140" dirty="0">
                <a:latin typeface="Bookman Old Style"/>
                <a:cs typeface="Bookman Old Style"/>
              </a:rPr>
              <a:t> </a:t>
            </a:r>
            <a:r>
              <a:rPr sz="1600" b="0" spc="-45" dirty="0">
                <a:latin typeface="Bookman Old Style"/>
                <a:cs typeface="Bookman Old Style"/>
              </a:rPr>
              <a:t>or</a:t>
            </a:r>
            <a:r>
              <a:rPr sz="1600" b="0" spc="-130" dirty="0">
                <a:latin typeface="Bookman Old Style"/>
                <a:cs typeface="Bookman Old Style"/>
              </a:rPr>
              <a:t> </a:t>
            </a:r>
            <a:r>
              <a:rPr sz="1600" b="0" spc="-65" dirty="0">
                <a:latin typeface="Bookman Old Style"/>
                <a:cs typeface="Bookman Old Style"/>
              </a:rPr>
              <a:t>behavior.</a:t>
            </a:r>
            <a:endParaRPr sz="16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36"/>
              </a:spcBef>
              <a:buFont typeface="Bookman Old Style"/>
              <a:buChar char="•"/>
            </a:pPr>
            <a:endParaRPr sz="1650">
              <a:latin typeface="Times New Roman"/>
              <a:cs typeface="Times New Roman"/>
            </a:endParaRPr>
          </a:p>
          <a:p>
            <a:pPr marL="356870" indent="-344170">
              <a:lnSpc>
                <a:spcPct val="100000"/>
              </a:lnSpc>
              <a:buFont typeface="Bookman Old Style"/>
              <a:buChar char="•"/>
              <a:tabLst>
                <a:tab pos="357505" algn="l"/>
              </a:tabLst>
            </a:pPr>
            <a:r>
              <a:rPr sz="1600" b="0" spc="160" dirty="0">
                <a:latin typeface="Bookman Old Style"/>
                <a:cs typeface="Bookman Old Style"/>
              </a:rPr>
              <a:t>A</a:t>
            </a:r>
            <a:r>
              <a:rPr sz="1600" b="0" spc="-355" dirty="0">
                <a:latin typeface="Bookman Old Style"/>
                <a:cs typeface="Bookman Old Style"/>
              </a:rPr>
              <a:t> </a:t>
            </a:r>
            <a:r>
              <a:rPr sz="1600" b="0" spc="-50" dirty="0">
                <a:latin typeface="Bookman Old Style"/>
                <a:cs typeface="Bookman Old Style"/>
              </a:rPr>
              <a:t>child </a:t>
            </a:r>
            <a:r>
              <a:rPr sz="1600" b="0" spc="-60" dirty="0">
                <a:latin typeface="Bookman Old Style"/>
                <a:cs typeface="Bookman Old Style"/>
              </a:rPr>
              <a:t>may </a:t>
            </a:r>
            <a:r>
              <a:rPr sz="1600" b="1" dirty="0">
                <a:latin typeface="Palatino Linotype"/>
                <a:cs typeface="Palatino Linotype"/>
              </a:rPr>
              <a:t>directly report </a:t>
            </a:r>
            <a:r>
              <a:rPr sz="1600" b="0" spc="-110" dirty="0">
                <a:latin typeface="Bookman Old Style"/>
                <a:cs typeface="Bookman Old Style"/>
              </a:rPr>
              <a:t>that </a:t>
            </a:r>
            <a:r>
              <a:rPr sz="1600" b="0" spc="-90" dirty="0">
                <a:latin typeface="Bookman Old Style"/>
                <a:cs typeface="Bookman Old Style"/>
              </a:rPr>
              <a:t>he/she </a:t>
            </a:r>
            <a:r>
              <a:rPr sz="1600" b="0" spc="-130" dirty="0">
                <a:latin typeface="Bookman Old Style"/>
                <a:cs typeface="Bookman Old Style"/>
              </a:rPr>
              <a:t>has </a:t>
            </a:r>
            <a:r>
              <a:rPr sz="1600" b="0" spc="-100" dirty="0">
                <a:latin typeface="Bookman Old Style"/>
                <a:cs typeface="Bookman Old Style"/>
              </a:rPr>
              <a:t>been </a:t>
            </a:r>
            <a:r>
              <a:rPr sz="1600" b="0" spc="-95" dirty="0">
                <a:latin typeface="Bookman Old Style"/>
                <a:cs typeface="Bookman Old Style"/>
              </a:rPr>
              <a:t>abused!</a:t>
            </a:r>
            <a:endParaRPr sz="16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Font typeface="Bookman Old Style"/>
              <a:buChar char="•"/>
            </a:pPr>
            <a:endParaRPr sz="1650">
              <a:latin typeface="Times New Roman"/>
              <a:cs typeface="Times New Roman"/>
            </a:endParaRPr>
          </a:p>
          <a:p>
            <a:pPr marL="356870" indent="-344170">
              <a:lnSpc>
                <a:spcPct val="100000"/>
              </a:lnSpc>
              <a:buFont typeface="Bookman Old Style"/>
              <a:buChar char="•"/>
              <a:tabLst>
                <a:tab pos="357505" algn="l"/>
              </a:tabLst>
            </a:pPr>
            <a:r>
              <a:rPr sz="1600" b="0" spc="-80" dirty="0">
                <a:latin typeface="Bookman Old Style"/>
                <a:cs typeface="Bookman Old Style"/>
              </a:rPr>
              <a:t>Staff</a:t>
            </a:r>
            <a:r>
              <a:rPr sz="1600" b="0" spc="-114" dirty="0">
                <a:latin typeface="Bookman Old Style"/>
                <a:cs typeface="Bookman Old Style"/>
              </a:rPr>
              <a:t> </a:t>
            </a:r>
            <a:r>
              <a:rPr sz="1600" b="0" spc="-65" dirty="0">
                <a:latin typeface="Bookman Old Style"/>
                <a:cs typeface="Bookman Old Style"/>
              </a:rPr>
              <a:t>may</a:t>
            </a:r>
            <a:r>
              <a:rPr sz="1600" b="0" spc="-155" dirty="0">
                <a:latin typeface="Bookman Old Style"/>
                <a:cs typeface="Bookman Old Style"/>
              </a:rPr>
              <a:t> </a:t>
            </a:r>
            <a:r>
              <a:rPr sz="1600" b="1" dirty="0">
                <a:latin typeface="Palatino Linotype"/>
                <a:cs typeface="Palatino Linotype"/>
              </a:rPr>
              <a:t>directly</a:t>
            </a:r>
            <a:r>
              <a:rPr sz="1600" b="1" spc="-5" dirty="0">
                <a:latin typeface="Palatino Linotype"/>
                <a:cs typeface="Palatino Linotype"/>
              </a:rPr>
              <a:t> </a:t>
            </a:r>
            <a:r>
              <a:rPr sz="1600" b="1" dirty="0">
                <a:latin typeface="Palatino Linotype"/>
                <a:cs typeface="Palatino Linotype"/>
              </a:rPr>
              <a:t>observe</a:t>
            </a:r>
            <a:r>
              <a:rPr sz="1600" b="1" spc="-15" dirty="0">
                <a:latin typeface="Palatino Linotype"/>
                <a:cs typeface="Palatino Linotype"/>
              </a:rPr>
              <a:t> </a:t>
            </a:r>
            <a:r>
              <a:rPr sz="1600" b="0" spc="-125" dirty="0">
                <a:latin typeface="Bookman Old Style"/>
                <a:cs typeface="Bookman Old Style"/>
              </a:rPr>
              <a:t>a</a:t>
            </a:r>
            <a:r>
              <a:rPr sz="1600" b="0" spc="-120" dirty="0">
                <a:latin typeface="Bookman Old Style"/>
                <a:cs typeface="Bookman Old Style"/>
              </a:rPr>
              <a:t> </a:t>
            </a:r>
            <a:r>
              <a:rPr sz="1600" b="0" spc="-70" dirty="0">
                <a:latin typeface="Bookman Old Style"/>
                <a:cs typeface="Bookman Old Style"/>
              </a:rPr>
              <a:t>sign</a:t>
            </a:r>
            <a:r>
              <a:rPr sz="1600" b="0" spc="-130" dirty="0">
                <a:latin typeface="Bookman Old Style"/>
                <a:cs typeface="Bookman Old Style"/>
              </a:rPr>
              <a:t> </a:t>
            </a:r>
            <a:r>
              <a:rPr sz="1600" b="0" spc="-40" dirty="0">
                <a:latin typeface="Bookman Old Style"/>
                <a:cs typeface="Bookman Old Style"/>
              </a:rPr>
              <a:t>or</a:t>
            </a:r>
            <a:r>
              <a:rPr sz="1600" b="0" spc="-145" dirty="0">
                <a:latin typeface="Bookman Old Style"/>
                <a:cs typeface="Bookman Old Style"/>
              </a:rPr>
              <a:t> </a:t>
            </a:r>
            <a:r>
              <a:rPr sz="1600" b="0" spc="-110" dirty="0">
                <a:latin typeface="Bookman Old Style"/>
                <a:cs typeface="Bookman Old Style"/>
              </a:rPr>
              <a:t>act</a:t>
            </a:r>
            <a:r>
              <a:rPr sz="1600" b="0" spc="-130" dirty="0">
                <a:latin typeface="Bookman Old Style"/>
                <a:cs typeface="Bookman Old Style"/>
              </a:rPr>
              <a:t> </a:t>
            </a:r>
            <a:r>
              <a:rPr sz="1600" b="0" spc="5" dirty="0">
                <a:latin typeface="Bookman Old Style"/>
                <a:cs typeface="Bookman Old Style"/>
              </a:rPr>
              <a:t>of</a:t>
            </a:r>
            <a:r>
              <a:rPr sz="1600" b="0" spc="-140" dirty="0">
                <a:latin typeface="Bookman Old Style"/>
                <a:cs typeface="Bookman Old Style"/>
              </a:rPr>
              <a:t> </a:t>
            </a:r>
            <a:r>
              <a:rPr sz="1600" b="0" spc="-120" dirty="0">
                <a:latin typeface="Bookman Old Style"/>
                <a:cs typeface="Bookman Old Style"/>
              </a:rPr>
              <a:t>abuse</a:t>
            </a:r>
            <a:r>
              <a:rPr sz="1600" b="0" spc="-135" dirty="0">
                <a:latin typeface="Bookman Old Style"/>
                <a:cs typeface="Bookman Old Style"/>
              </a:rPr>
              <a:t> </a:t>
            </a:r>
            <a:r>
              <a:rPr sz="1600" b="0" spc="-40" dirty="0">
                <a:latin typeface="Bookman Old Style"/>
                <a:cs typeface="Bookman Old Style"/>
              </a:rPr>
              <a:t>or</a:t>
            </a:r>
            <a:r>
              <a:rPr sz="1600" b="0" spc="-120" dirty="0">
                <a:latin typeface="Bookman Old Style"/>
                <a:cs typeface="Bookman Old Style"/>
              </a:rPr>
              <a:t> </a:t>
            </a:r>
            <a:r>
              <a:rPr sz="1600" b="0" spc="-70" dirty="0">
                <a:latin typeface="Bookman Old Style"/>
                <a:cs typeface="Bookman Old Style"/>
              </a:rPr>
              <a:t>neglect.</a:t>
            </a:r>
            <a:endParaRPr sz="16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22"/>
              </a:spcBef>
              <a:buFont typeface="Bookman Old Style"/>
              <a:buChar char="•"/>
            </a:pPr>
            <a:endParaRPr sz="1650">
              <a:latin typeface="Times New Roman"/>
              <a:cs typeface="Times New Roman"/>
            </a:endParaRPr>
          </a:p>
          <a:p>
            <a:pPr marL="356870" indent="-344170">
              <a:lnSpc>
                <a:spcPct val="100000"/>
              </a:lnSpc>
              <a:buFont typeface="Bookman Old Style"/>
              <a:buChar char="•"/>
              <a:tabLst>
                <a:tab pos="357505" algn="l"/>
              </a:tabLst>
            </a:pPr>
            <a:r>
              <a:rPr sz="1600" b="0" spc="-90" dirty="0">
                <a:latin typeface="Bookman Old Style"/>
                <a:cs typeface="Bookman Old Style"/>
              </a:rPr>
              <a:t>Frequent</a:t>
            </a:r>
            <a:r>
              <a:rPr sz="1600" b="0" spc="-120" dirty="0">
                <a:latin typeface="Bookman Old Style"/>
                <a:cs typeface="Bookman Old Style"/>
              </a:rPr>
              <a:t> </a:t>
            </a:r>
            <a:r>
              <a:rPr sz="1600" b="0" spc="-45" dirty="0">
                <a:latin typeface="Bookman Old Style"/>
                <a:cs typeface="Bookman Old Style"/>
              </a:rPr>
              <a:t>or</a:t>
            </a:r>
            <a:r>
              <a:rPr sz="1600" b="0" spc="-110" dirty="0">
                <a:latin typeface="Bookman Old Style"/>
                <a:cs typeface="Bookman Old Style"/>
              </a:rPr>
              <a:t> </a:t>
            </a:r>
            <a:r>
              <a:rPr sz="1600" b="0" spc="-80" dirty="0">
                <a:latin typeface="Bookman Old Style"/>
                <a:cs typeface="Bookman Old Style"/>
              </a:rPr>
              <a:t>questionable</a:t>
            </a:r>
            <a:r>
              <a:rPr sz="1600" b="0" spc="-180" dirty="0">
                <a:latin typeface="Bookman Old Style"/>
                <a:cs typeface="Bookman Old Style"/>
              </a:rPr>
              <a:t> </a:t>
            </a:r>
            <a:r>
              <a:rPr sz="1600" b="1" spc="5" dirty="0">
                <a:latin typeface="Palatino Linotype"/>
                <a:cs typeface="Palatino Linotype"/>
              </a:rPr>
              <a:t>absenteeism</a:t>
            </a:r>
            <a:r>
              <a:rPr sz="1600" b="1" spc="-50" dirty="0">
                <a:latin typeface="Palatino Linotype"/>
                <a:cs typeface="Palatino Linotype"/>
              </a:rPr>
              <a:t> </a:t>
            </a:r>
            <a:r>
              <a:rPr sz="1600" b="0" spc="5" dirty="0">
                <a:latin typeface="Bookman Old Style"/>
                <a:cs typeface="Bookman Old Style"/>
              </a:rPr>
              <a:t>of</a:t>
            </a:r>
            <a:r>
              <a:rPr sz="1600" b="0" spc="-130" dirty="0">
                <a:latin typeface="Bookman Old Style"/>
                <a:cs typeface="Bookman Old Style"/>
              </a:rPr>
              <a:t> </a:t>
            </a:r>
            <a:r>
              <a:rPr sz="1600" b="0" spc="-125" dirty="0">
                <a:latin typeface="Bookman Old Style"/>
                <a:cs typeface="Bookman Old Style"/>
              </a:rPr>
              <a:t>a</a:t>
            </a:r>
            <a:r>
              <a:rPr sz="1600" b="0" spc="-110" dirty="0">
                <a:latin typeface="Bookman Old Style"/>
                <a:cs typeface="Bookman Old Style"/>
              </a:rPr>
              <a:t> </a:t>
            </a:r>
            <a:r>
              <a:rPr sz="1600" b="0" spc="-100" dirty="0">
                <a:latin typeface="Bookman Old Style"/>
                <a:cs typeface="Bookman Old Style"/>
              </a:rPr>
              <a:t>student</a:t>
            </a:r>
            <a:r>
              <a:rPr sz="1600" b="0" spc="-95" dirty="0">
                <a:latin typeface="Bookman Old Style"/>
                <a:cs typeface="Bookman Old Style"/>
              </a:rPr>
              <a:t> </a:t>
            </a:r>
            <a:r>
              <a:rPr sz="1600" b="0" spc="-80" dirty="0">
                <a:latin typeface="Bookman Old Style"/>
                <a:cs typeface="Bookman Old Style"/>
              </a:rPr>
              <a:t>is</a:t>
            </a:r>
            <a:r>
              <a:rPr sz="1600" b="0" spc="-130" dirty="0">
                <a:latin typeface="Bookman Old Style"/>
                <a:cs typeface="Bookman Old Style"/>
              </a:rPr>
              <a:t> </a:t>
            </a:r>
            <a:r>
              <a:rPr sz="1600" b="0" spc="-125" dirty="0">
                <a:latin typeface="Bookman Old Style"/>
                <a:cs typeface="Bookman Old Style"/>
              </a:rPr>
              <a:t>a</a:t>
            </a:r>
            <a:r>
              <a:rPr sz="1600" b="0" spc="-110" dirty="0">
                <a:latin typeface="Bookman Old Style"/>
                <a:cs typeface="Bookman Old Style"/>
              </a:rPr>
              <a:t> </a:t>
            </a:r>
            <a:r>
              <a:rPr sz="1600" b="0" spc="-120" dirty="0">
                <a:latin typeface="Bookman Old Style"/>
                <a:cs typeface="Bookman Old Style"/>
              </a:rPr>
              <a:t>cause</a:t>
            </a:r>
            <a:r>
              <a:rPr sz="1600" b="0" spc="-145" dirty="0">
                <a:latin typeface="Bookman Old Style"/>
                <a:cs typeface="Bookman Old Style"/>
              </a:rPr>
              <a:t> </a:t>
            </a:r>
            <a:r>
              <a:rPr sz="1600" b="0" spc="-25" dirty="0">
                <a:latin typeface="Bookman Old Style"/>
                <a:cs typeface="Bookman Old Style"/>
              </a:rPr>
              <a:t>for</a:t>
            </a:r>
            <a:r>
              <a:rPr sz="1600" b="0" spc="-110" dirty="0">
                <a:latin typeface="Bookman Old Style"/>
                <a:cs typeface="Bookman Old Style"/>
              </a:rPr>
              <a:t> </a:t>
            </a:r>
            <a:r>
              <a:rPr sz="1600" b="0" spc="-65" dirty="0">
                <a:latin typeface="Bookman Old Style"/>
                <a:cs typeface="Bookman Old Style"/>
              </a:rPr>
              <a:t>potential</a:t>
            </a:r>
            <a:r>
              <a:rPr sz="1600" b="0" spc="-155" dirty="0">
                <a:latin typeface="Bookman Old Style"/>
                <a:cs typeface="Bookman Old Style"/>
              </a:rPr>
              <a:t> </a:t>
            </a:r>
            <a:r>
              <a:rPr sz="1600" b="0" spc="-95" dirty="0">
                <a:latin typeface="Bookman Old Style"/>
                <a:cs typeface="Bookman Old Style"/>
              </a:rPr>
              <a:t>concern.</a:t>
            </a:r>
            <a:endParaRPr sz="1600">
              <a:latin typeface="Bookman Old Style"/>
              <a:cs typeface="Bookman Old Style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43000" y="1447800"/>
            <a:ext cx="6705600" cy="0"/>
          </a:xfrm>
          <a:custGeom>
            <a:avLst/>
            <a:gdLst/>
            <a:ahLst/>
            <a:cxnLst/>
            <a:rect l="l" t="t" r="r" b="b"/>
            <a:pathLst>
              <a:path w="6705600">
                <a:moveTo>
                  <a:pt x="0" y="0"/>
                </a:moveTo>
                <a:lnTo>
                  <a:pt x="6705600" y="0"/>
                </a:lnTo>
              </a:path>
            </a:pathLst>
          </a:custGeom>
          <a:ln w="38100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50825" rIns="0" bIns="0" rtlCol="0">
            <a:spAutoFit/>
          </a:bodyPr>
          <a:lstStyle/>
          <a:p>
            <a:pPr marL="1076325">
              <a:lnSpc>
                <a:spcPct val="100000"/>
              </a:lnSpc>
            </a:pPr>
            <a:r>
              <a:rPr sz="4000" b="1" i="1" spc="5" dirty="0">
                <a:latin typeface="Palatino Linotype"/>
                <a:cs typeface="Palatino Linotype"/>
              </a:rPr>
              <a:t>Details Make </a:t>
            </a:r>
            <a:r>
              <a:rPr sz="4000" b="1" i="1" dirty="0">
                <a:latin typeface="Palatino Linotype"/>
                <a:cs typeface="Palatino Linotype"/>
              </a:rPr>
              <a:t>a</a:t>
            </a:r>
            <a:r>
              <a:rPr sz="4000" b="1" i="1" spc="-175" dirty="0">
                <a:latin typeface="Palatino Linotype"/>
                <a:cs typeface="Palatino Linotype"/>
              </a:rPr>
              <a:t> </a:t>
            </a:r>
            <a:r>
              <a:rPr sz="4000" b="1" i="1" spc="5" dirty="0">
                <a:latin typeface="Palatino Linotype"/>
                <a:cs typeface="Palatino Linotype"/>
              </a:rPr>
              <a:t>Difference</a:t>
            </a:r>
            <a:endParaRPr sz="4000">
              <a:latin typeface="Palatino Linotype"/>
              <a:cs typeface="Palatino Linotype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644" y="1535333"/>
            <a:ext cx="7847965" cy="40620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395"/>
              </a:lnSpc>
            </a:pPr>
            <a:r>
              <a:rPr sz="3200" spc="-5" dirty="0">
                <a:solidFill>
                  <a:srgbClr val="006FC0"/>
                </a:solidFill>
                <a:latin typeface="Wingdings"/>
                <a:cs typeface="Wingdings"/>
              </a:rPr>
              <a:t></a:t>
            </a:r>
            <a:r>
              <a:rPr sz="3200" b="1" i="1" spc="-5" dirty="0">
                <a:solidFill>
                  <a:srgbClr val="006FC0"/>
                </a:solidFill>
                <a:latin typeface="Palatino Linotype"/>
                <a:cs typeface="Palatino Linotype"/>
              </a:rPr>
              <a:t>Who:</a:t>
            </a:r>
            <a:r>
              <a:rPr sz="3200" b="1" i="1" spc="-175" dirty="0">
                <a:solidFill>
                  <a:srgbClr val="006FC0"/>
                </a:solidFill>
                <a:latin typeface="Palatino Linotype"/>
                <a:cs typeface="Palatino Linotype"/>
              </a:rPr>
              <a:t> </a:t>
            </a:r>
            <a:r>
              <a:rPr sz="2400" b="0" spc="-50" dirty="0">
                <a:latin typeface="Bookman Old Style"/>
                <a:cs typeface="Bookman Old Style"/>
              </a:rPr>
              <a:t>Identify</a:t>
            </a:r>
            <a:r>
              <a:rPr sz="2400" b="0" spc="-170" dirty="0">
                <a:latin typeface="Bookman Old Style"/>
                <a:cs typeface="Bookman Old Style"/>
              </a:rPr>
              <a:t> </a:t>
            </a:r>
            <a:r>
              <a:rPr sz="2400" b="0" spc="-140" dirty="0">
                <a:latin typeface="Bookman Old Style"/>
                <a:cs typeface="Bookman Old Style"/>
              </a:rPr>
              <a:t>the</a:t>
            </a:r>
            <a:r>
              <a:rPr sz="2400" b="0" spc="-160" dirty="0">
                <a:latin typeface="Bookman Old Style"/>
                <a:cs typeface="Bookman Old Style"/>
              </a:rPr>
              <a:t> </a:t>
            </a:r>
            <a:r>
              <a:rPr sz="2400" b="0" spc="-65" dirty="0">
                <a:latin typeface="Bookman Old Style"/>
                <a:cs typeface="Bookman Old Style"/>
              </a:rPr>
              <a:t>people</a:t>
            </a:r>
            <a:r>
              <a:rPr sz="2400" b="0" spc="-195" dirty="0">
                <a:latin typeface="Bookman Old Style"/>
                <a:cs typeface="Bookman Old Style"/>
              </a:rPr>
              <a:t> </a:t>
            </a:r>
            <a:r>
              <a:rPr sz="2400" b="0" spc="-25" dirty="0">
                <a:latin typeface="Bookman Old Style"/>
                <a:cs typeface="Bookman Old Style"/>
              </a:rPr>
              <a:t>involved</a:t>
            </a:r>
            <a:r>
              <a:rPr sz="2400" b="0" spc="-160" dirty="0">
                <a:latin typeface="Bookman Old Style"/>
                <a:cs typeface="Bookman Old Style"/>
              </a:rPr>
              <a:t> </a:t>
            </a:r>
            <a:r>
              <a:rPr sz="2400" b="0" dirty="0">
                <a:latin typeface="Bookman Old Style"/>
                <a:cs typeface="Bookman Old Style"/>
              </a:rPr>
              <a:t>–</a:t>
            </a:r>
            <a:r>
              <a:rPr sz="2400" b="0" spc="-160" dirty="0">
                <a:latin typeface="Bookman Old Style"/>
                <a:cs typeface="Bookman Old Style"/>
              </a:rPr>
              <a:t> </a:t>
            </a:r>
            <a:r>
              <a:rPr sz="2400" b="0" spc="-140" dirty="0">
                <a:latin typeface="Bookman Old Style"/>
                <a:cs typeface="Bookman Old Style"/>
              </a:rPr>
              <a:t>the</a:t>
            </a:r>
            <a:r>
              <a:rPr sz="2400" b="0" spc="-160" dirty="0">
                <a:latin typeface="Bookman Old Style"/>
                <a:cs typeface="Bookman Old Style"/>
              </a:rPr>
              <a:t> </a:t>
            </a:r>
            <a:r>
              <a:rPr sz="2400" b="0" spc="-110" dirty="0">
                <a:latin typeface="Bookman Old Style"/>
                <a:cs typeface="Bookman Old Style"/>
              </a:rPr>
              <a:t>child,</a:t>
            </a:r>
            <a:r>
              <a:rPr sz="2400" b="0" spc="-145" dirty="0">
                <a:latin typeface="Bookman Old Style"/>
                <a:cs typeface="Bookman Old Style"/>
              </a:rPr>
              <a:t> the</a:t>
            </a:r>
            <a:endParaRPr sz="2400">
              <a:latin typeface="Bookman Old Style"/>
              <a:cs typeface="Bookman Old Style"/>
            </a:endParaRPr>
          </a:p>
          <a:p>
            <a:pPr marL="356870" marR="227329">
              <a:lnSpc>
                <a:spcPct val="90100"/>
              </a:lnSpc>
              <a:spcBef>
                <a:spcPts val="170"/>
              </a:spcBef>
            </a:pPr>
            <a:r>
              <a:rPr sz="2400" b="0" spc="-60" dirty="0">
                <a:latin typeface="Bookman Old Style"/>
                <a:cs typeface="Bookman Old Style"/>
              </a:rPr>
              <a:t>alleged </a:t>
            </a:r>
            <a:r>
              <a:rPr sz="2400" b="0" spc="-105" dirty="0">
                <a:latin typeface="Bookman Old Style"/>
                <a:cs typeface="Bookman Old Style"/>
              </a:rPr>
              <a:t>perpetrator </a:t>
            </a:r>
            <a:r>
              <a:rPr sz="2400" b="0" spc="-140" dirty="0">
                <a:latin typeface="Bookman Old Style"/>
                <a:cs typeface="Bookman Old Style"/>
              </a:rPr>
              <a:t>and </a:t>
            </a:r>
            <a:r>
              <a:rPr sz="2400" b="0" spc="-120" dirty="0">
                <a:latin typeface="Bookman Old Style"/>
                <a:cs typeface="Bookman Old Style"/>
              </a:rPr>
              <a:t>their </a:t>
            </a:r>
            <a:r>
              <a:rPr sz="2400" b="0" spc="-110" dirty="0">
                <a:latin typeface="Bookman Old Style"/>
                <a:cs typeface="Bookman Old Style"/>
              </a:rPr>
              <a:t>relationship </a:t>
            </a:r>
            <a:r>
              <a:rPr sz="2400" b="0" spc="-90" dirty="0">
                <a:latin typeface="Bookman Old Style"/>
                <a:cs typeface="Bookman Old Style"/>
              </a:rPr>
              <a:t>to </a:t>
            </a:r>
            <a:r>
              <a:rPr sz="2400" b="0" spc="-140" dirty="0">
                <a:latin typeface="Bookman Old Style"/>
                <a:cs typeface="Bookman Old Style"/>
              </a:rPr>
              <a:t>the</a:t>
            </a:r>
            <a:r>
              <a:rPr sz="2400" b="0" spc="-505" dirty="0">
                <a:latin typeface="Bookman Old Style"/>
                <a:cs typeface="Bookman Old Style"/>
              </a:rPr>
              <a:t> </a:t>
            </a:r>
            <a:r>
              <a:rPr sz="2400" b="0" spc="-110" dirty="0">
                <a:latin typeface="Bookman Old Style"/>
                <a:cs typeface="Bookman Old Style"/>
              </a:rPr>
              <a:t>child;  </a:t>
            </a:r>
            <a:r>
              <a:rPr sz="2400" b="0" spc="-150" dirty="0">
                <a:latin typeface="Bookman Old Style"/>
                <a:cs typeface="Bookman Old Style"/>
              </a:rPr>
              <a:t>parents, </a:t>
            </a:r>
            <a:r>
              <a:rPr sz="2400" b="0" spc="-120" dirty="0">
                <a:latin typeface="Bookman Old Style"/>
                <a:cs typeface="Bookman Old Style"/>
              </a:rPr>
              <a:t>siblings, </a:t>
            </a:r>
            <a:r>
              <a:rPr sz="2400" b="0" spc="-130" dirty="0">
                <a:latin typeface="Bookman Old Style"/>
                <a:cs typeface="Bookman Old Style"/>
              </a:rPr>
              <a:t>others </a:t>
            </a:r>
            <a:r>
              <a:rPr sz="2400" b="0" spc="-105" dirty="0">
                <a:latin typeface="Bookman Old Style"/>
                <a:cs typeface="Bookman Old Style"/>
              </a:rPr>
              <a:t>in </a:t>
            </a:r>
            <a:r>
              <a:rPr sz="2400" b="0" spc="-140" dirty="0">
                <a:latin typeface="Bookman Old Style"/>
                <a:cs typeface="Bookman Old Style"/>
              </a:rPr>
              <a:t>the </a:t>
            </a:r>
            <a:r>
              <a:rPr sz="2400" b="0" spc="-120" dirty="0">
                <a:latin typeface="Bookman Old Style"/>
                <a:cs typeface="Bookman Old Style"/>
              </a:rPr>
              <a:t>home- </a:t>
            </a:r>
            <a:r>
              <a:rPr sz="2400" b="0" spc="-145" dirty="0">
                <a:latin typeface="Bookman Old Style"/>
                <a:cs typeface="Bookman Old Style"/>
              </a:rPr>
              <a:t>Dates </a:t>
            </a:r>
            <a:r>
              <a:rPr sz="2400" b="0" spc="-5" dirty="0">
                <a:latin typeface="Bookman Old Style"/>
                <a:cs typeface="Bookman Old Style"/>
              </a:rPr>
              <a:t>of </a:t>
            </a:r>
            <a:r>
              <a:rPr sz="2400" b="0" spc="-160" dirty="0">
                <a:latin typeface="Bookman Old Style"/>
                <a:cs typeface="Bookman Old Style"/>
              </a:rPr>
              <a:t>Birth;  </a:t>
            </a:r>
            <a:r>
              <a:rPr sz="2400" b="0" spc="-105" dirty="0">
                <a:latin typeface="Bookman Old Style"/>
                <a:cs typeface="Bookman Old Style"/>
              </a:rPr>
              <a:t>Addresses; </a:t>
            </a:r>
            <a:r>
              <a:rPr sz="2400" b="0" spc="-70" dirty="0">
                <a:latin typeface="Bookman Old Style"/>
                <a:cs typeface="Bookman Old Style"/>
              </a:rPr>
              <a:t>Your </a:t>
            </a:r>
            <a:r>
              <a:rPr sz="2400" b="0" spc="-160" dirty="0">
                <a:latin typeface="Bookman Old Style"/>
                <a:cs typeface="Bookman Old Style"/>
              </a:rPr>
              <a:t>name </a:t>
            </a:r>
            <a:r>
              <a:rPr sz="2400" b="0" spc="-140" dirty="0">
                <a:latin typeface="Bookman Old Style"/>
                <a:cs typeface="Bookman Old Style"/>
              </a:rPr>
              <a:t>and </a:t>
            </a:r>
            <a:r>
              <a:rPr sz="2400" b="0" spc="-155" dirty="0">
                <a:latin typeface="Bookman Old Style"/>
                <a:cs typeface="Bookman Old Style"/>
              </a:rPr>
              <a:t>contact</a:t>
            </a:r>
            <a:r>
              <a:rPr sz="2400" b="0" spc="-310" dirty="0">
                <a:latin typeface="Bookman Old Style"/>
                <a:cs typeface="Bookman Old Style"/>
              </a:rPr>
              <a:t> </a:t>
            </a:r>
            <a:r>
              <a:rPr sz="2400" b="0" spc="-95" dirty="0">
                <a:latin typeface="Bookman Old Style"/>
                <a:cs typeface="Bookman Old Style"/>
              </a:rPr>
              <a:t>information</a:t>
            </a:r>
            <a:endParaRPr sz="24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48"/>
              </a:spcBef>
            </a:pPr>
            <a:endParaRPr sz="2350">
              <a:latin typeface="Times New Roman"/>
              <a:cs typeface="Times New Roman"/>
            </a:endParaRPr>
          </a:p>
          <a:p>
            <a:pPr marL="356870" marR="5080" indent="-344805">
              <a:lnSpc>
                <a:spcPct val="92000"/>
              </a:lnSpc>
            </a:pPr>
            <a:r>
              <a:rPr sz="3200" spc="-5" dirty="0">
                <a:solidFill>
                  <a:srgbClr val="006FC0"/>
                </a:solidFill>
                <a:latin typeface="Wingdings"/>
                <a:cs typeface="Wingdings"/>
              </a:rPr>
              <a:t></a:t>
            </a:r>
            <a:r>
              <a:rPr sz="3200" b="1" i="1" spc="-5" dirty="0">
                <a:solidFill>
                  <a:srgbClr val="006FC0"/>
                </a:solidFill>
                <a:latin typeface="Palatino Linotype"/>
                <a:cs typeface="Palatino Linotype"/>
              </a:rPr>
              <a:t>What: </a:t>
            </a:r>
            <a:r>
              <a:rPr sz="2400" b="0" spc="-35" dirty="0">
                <a:latin typeface="Bookman Old Style"/>
                <a:cs typeface="Bookman Old Style"/>
              </a:rPr>
              <a:t>Type </a:t>
            </a:r>
            <a:r>
              <a:rPr sz="2400" b="0" dirty="0">
                <a:latin typeface="Bookman Old Style"/>
                <a:cs typeface="Bookman Old Style"/>
              </a:rPr>
              <a:t>of</a:t>
            </a:r>
            <a:r>
              <a:rPr sz="2400" b="0" spc="-550" dirty="0">
                <a:latin typeface="Bookman Old Style"/>
                <a:cs typeface="Bookman Old Style"/>
              </a:rPr>
              <a:t> </a:t>
            </a:r>
            <a:r>
              <a:rPr sz="2400" b="0" spc="-70" dirty="0">
                <a:latin typeface="Bookman Old Style"/>
                <a:cs typeface="Bookman Old Style"/>
              </a:rPr>
              <a:t>Abuse/Neglect; </a:t>
            </a:r>
            <a:r>
              <a:rPr sz="2400" b="0" spc="-130" dirty="0">
                <a:latin typeface="Bookman Old Style"/>
                <a:cs typeface="Bookman Old Style"/>
              </a:rPr>
              <a:t>Describe </a:t>
            </a:r>
            <a:r>
              <a:rPr sz="2400" b="0" spc="-140" dirty="0">
                <a:latin typeface="Bookman Old Style"/>
                <a:cs typeface="Bookman Old Style"/>
              </a:rPr>
              <a:t>the </a:t>
            </a:r>
            <a:r>
              <a:rPr sz="2400" b="0" spc="-120" dirty="0">
                <a:latin typeface="Bookman Old Style"/>
                <a:cs typeface="Bookman Old Style"/>
              </a:rPr>
              <a:t>incident;  </a:t>
            </a:r>
            <a:r>
              <a:rPr sz="2400" b="0" spc="-105" dirty="0">
                <a:latin typeface="Bookman Old Style"/>
                <a:cs typeface="Bookman Old Style"/>
              </a:rPr>
              <a:t>What </a:t>
            </a:r>
            <a:r>
              <a:rPr sz="2400" b="0" spc="-114" dirty="0">
                <a:latin typeface="Bookman Old Style"/>
                <a:cs typeface="Bookman Old Style"/>
              </a:rPr>
              <a:t>happened </a:t>
            </a:r>
            <a:r>
              <a:rPr sz="2400" b="0" spc="-165" dirty="0">
                <a:latin typeface="Bookman Old Style"/>
                <a:cs typeface="Bookman Old Style"/>
              </a:rPr>
              <a:t>that </a:t>
            </a:r>
            <a:r>
              <a:rPr sz="2400" b="0" spc="-160" dirty="0">
                <a:latin typeface="Bookman Old Style"/>
                <a:cs typeface="Bookman Old Style"/>
              </a:rPr>
              <a:t>caused </a:t>
            </a:r>
            <a:r>
              <a:rPr sz="2400" b="0" spc="-75" dirty="0">
                <a:latin typeface="Bookman Old Style"/>
                <a:cs typeface="Bookman Old Style"/>
              </a:rPr>
              <a:t>your </a:t>
            </a:r>
            <a:r>
              <a:rPr sz="2400" b="0" spc="-155" dirty="0">
                <a:latin typeface="Bookman Old Style"/>
                <a:cs typeface="Bookman Old Style"/>
              </a:rPr>
              <a:t>concern? </a:t>
            </a:r>
            <a:r>
              <a:rPr sz="2400" b="0" spc="-105" dirty="0">
                <a:latin typeface="Bookman Old Style"/>
                <a:cs typeface="Bookman Old Style"/>
              </a:rPr>
              <a:t>What </a:t>
            </a:r>
            <a:r>
              <a:rPr sz="2400" b="0" spc="-130" dirty="0">
                <a:latin typeface="Bookman Old Style"/>
                <a:cs typeface="Bookman Old Style"/>
              </a:rPr>
              <a:t>is </a:t>
            </a:r>
            <a:r>
              <a:rPr sz="2400" b="0" spc="-145" dirty="0">
                <a:latin typeface="Bookman Old Style"/>
                <a:cs typeface="Bookman Old Style"/>
              </a:rPr>
              <a:t>the  </a:t>
            </a:r>
            <a:r>
              <a:rPr sz="2400" b="0" spc="-80" dirty="0">
                <a:latin typeface="Bookman Old Style"/>
                <a:cs typeface="Bookman Old Style"/>
              </a:rPr>
              <a:t>child’s </a:t>
            </a:r>
            <a:r>
              <a:rPr sz="2400" b="0" spc="-145" dirty="0">
                <a:latin typeface="Bookman Old Style"/>
                <a:cs typeface="Bookman Old Style"/>
              </a:rPr>
              <a:t>current</a:t>
            </a:r>
            <a:r>
              <a:rPr sz="2400" b="0" spc="-270" dirty="0">
                <a:latin typeface="Bookman Old Style"/>
                <a:cs typeface="Bookman Old Style"/>
              </a:rPr>
              <a:t> </a:t>
            </a:r>
            <a:r>
              <a:rPr sz="2400" b="0" spc="-110" dirty="0">
                <a:latin typeface="Bookman Old Style"/>
                <a:cs typeface="Bookman Old Style"/>
              </a:rPr>
              <a:t>condition?</a:t>
            </a:r>
            <a:endParaRPr sz="24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27"/>
              </a:spcBef>
            </a:pPr>
            <a:endParaRPr sz="2100">
              <a:latin typeface="Times New Roman"/>
              <a:cs typeface="Times New Roman"/>
            </a:endParaRPr>
          </a:p>
          <a:p>
            <a:pPr marL="12700">
              <a:lnSpc>
                <a:spcPts val="3725"/>
              </a:lnSpc>
            </a:pPr>
            <a:r>
              <a:rPr sz="3200" spc="-5" dirty="0">
                <a:solidFill>
                  <a:srgbClr val="006FC0"/>
                </a:solidFill>
                <a:latin typeface="Wingdings"/>
                <a:cs typeface="Wingdings"/>
              </a:rPr>
              <a:t></a:t>
            </a:r>
            <a:r>
              <a:rPr sz="3200" b="1" i="1" spc="-5" dirty="0">
                <a:solidFill>
                  <a:srgbClr val="006FC0"/>
                </a:solidFill>
                <a:latin typeface="Palatino Linotype"/>
                <a:cs typeface="Palatino Linotype"/>
              </a:rPr>
              <a:t>When: </a:t>
            </a:r>
            <a:r>
              <a:rPr sz="2400" b="0" spc="-100" dirty="0">
                <a:latin typeface="Bookman Old Style"/>
                <a:cs typeface="Bookman Old Style"/>
              </a:rPr>
              <a:t>When </a:t>
            </a:r>
            <a:r>
              <a:rPr sz="2400" b="0" spc="-25" dirty="0">
                <a:latin typeface="Bookman Old Style"/>
                <a:cs typeface="Bookman Old Style"/>
              </a:rPr>
              <a:t>did </a:t>
            </a:r>
            <a:r>
              <a:rPr sz="2400" b="0" spc="-145" dirty="0">
                <a:latin typeface="Bookman Old Style"/>
                <a:cs typeface="Bookman Old Style"/>
              </a:rPr>
              <a:t>the </a:t>
            </a:r>
            <a:r>
              <a:rPr sz="2400" b="0" spc="-114" dirty="0">
                <a:latin typeface="Bookman Old Style"/>
                <a:cs typeface="Bookman Old Style"/>
              </a:rPr>
              <a:t>incident </a:t>
            </a:r>
            <a:r>
              <a:rPr sz="2400" b="0" spc="-150" dirty="0">
                <a:latin typeface="Bookman Old Style"/>
                <a:cs typeface="Bookman Old Style"/>
              </a:rPr>
              <a:t>happen? </a:t>
            </a:r>
            <a:r>
              <a:rPr sz="2400" b="0" spc="-110" dirty="0">
                <a:latin typeface="Bookman Old Style"/>
                <a:cs typeface="Bookman Old Style"/>
              </a:rPr>
              <a:t>What </a:t>
            </a:r>
            <a:r>
              <a:rPr sz="2400" b="0" spc="-130" dirty="0">
                <a:latin typeface="Bookman Old Style"/>
                <a:cs typeface="Bookman Old Style"/>
              </a:rPr>
              <a:t>is</a:t>
            </a:r>
            <a:r>
              <a:rPr sz="2400" b="0" spc="-409" dirty="0">
                <a:latin typeface="Bookman Old Style"/>
                <a:cs typeface="Bookman Old Style"/>
              </a:rPr>
              <a:t> </a:t>
            </a:r>
            <a:r>
              <a:rPr sz="2400" b="0" spc="-145" dirty="0">
                <a:latin typeface="Bookman Old Style"/>
                <a:cs typeface="Bookman Old Style"/>
              </a:rPr>
              <a:t>the</a:t>
            </a:r>
            <a:endParaRPr sz="2400">
              <a:latin typeface="Bookman Old Style"/>
              <a:cs typeface="Bookman Old Style"/>
            </a:endParaRPr>
          </a:p>
          <a:p>
            <a:pPr marL="356870">
              <a:lnSpc>
                <a:spcPts val="2765"/>
              </a:lnSpc>
              <a:tabLst>
                <a:tab pos="1995805" algn="l"/>
              </a:tabLst>
            </a:pPr>
            <a:r>
              <a:rPr sz="2400" b="0" spc="-114" dirty="0">
                <a:latin typeface="Bookman Old Style"/>
                <a:cs typeface="Bookman Old Style"/>
              </a:rPr>
              <a:t>frequency?	</a:t>
            </a:r>
            <a:r>
              <a:rPr sz="2400" b="0" spc="-95" dirty="0">
                <a:latin typeface="Bookman Old Style"/>
                <a:cs typeface="Bookman Old Style"/>
              </a:rPr>
              <a:t>When </a:t>
            </a:r>
            <a:r>
              <a:rPr sz="2400" b="0" spc="-25" dirty="0">
                <a:latin typeface="Bookman Old Style"/>
                <a:cs typeface="Bookman Old Style"/>
              </a:rPr>
              <a:t>did </a:t>
            </a:r>
            <a:r>
              <a:rPr sz="2400" b="0" spc="-60" dirty="0">
                <a:latin typeface="Bookman Old Style"/>
                <a:cs typeface="Bookman Old Style"/>
              </a:rPr>
              <a:t>you </a:t>
            </a:r>
            <a:r>
              <a:rPr sz="2400" b="0" spc="-125" dirty="0">
                <a:latin typeface="Bookman Old Style"/>
                <a:cs typeface="Bookman Old Style"/>
              </a:rPr>
              <a:t>learn </a:t>
            </a:r>
            <a:r>
              <a:rPr sz="2400" b="0" spc="-150" dirty="0">
                <a:latin typeface="Bookman Old Style"/>
                <a:cs typeface="Bookman Old Style"/>
              </a:rPr>
              <a:t>about</a:t>
            </a:r>
            <a:r>
              <a:rPr sz="2400" b="0" spc="-555" dirty="0">
                <a:latin typeface="Bookman Old Style"/>
                <a:cs typeface="Bookman Old Style"/>
              </a:rPr>
              <a:t> </a:t>
            </a:r>
            <a:r>
              <a:rPr sz="2400" b="0" spc="-130" dirty="0">
                <a:latin typeface="Bookman Old Style"/>
                <a:cs typeface="Bookman Old Style"/>
              </a:rPr>
              <a:t>it?</a:t>
            </a:r>
            <a:endParaRPr sz="2400">
              <a:latin typeface="Bookman Old Style"/>
              <a:cs typeface="Bookman Old Style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43000" y="1371600"/>
            <a:ext cx="6705600" cy="0"/>
          </a:xfrm>
          <a:custGeom>
            <a:avLst/>
            <a:gdLst/>
            <a:ahLst/>
            <a:cxnLst/>
            <a:rect l="l" t="t" r="r" b="b"/>
            <a:pathLst>
              <a:path w="6705600">
                <a:moveTo>
                  <a:pt x="0" y="0"/>
                </a:moveTo>
                <a:lnTo>
                  <a:pt x="6705600" y="0"/>
                </a:lnTo>
              </a:path>
            </a:pathLst>
          </a:custGeom>
          <a:ln w="38100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91440" rIns="0" bIns="0" rtlCol="0">
            <a:spAutoFit/>
          </a:bodyPr>
          <a:lstStyle/>
          <a:p>
            <a:pPr marL="0" algn="ctr">
              <a:lnSpc>
                <a:spcPct val="100000"/>
              </a:lnSpc>
            </a:pPr>
            <a:r>
              <a:rPr sz="4000" b="1" i="1" spc="5" dirty="0">
                <a:latin typeface="Palatino Linotype"/>
                <a:cs typeface="Palatino Linotype"/>
              </a:rPr>
              <a:t>Details </a:t>
            </a:r>
            <a:r>
              <a:rPr sz="4000" b="1" i="1" dirty="0">
                <a:latin typeface="Palatino Linotype"/>
                <a:cs typeface="Palatino Linotype"/>
              </a:rPr>
              <a:t>make the</a:t>
            </a:r>
            <a:r>
              <a:rPr sz="4000" b="1" i="1" spc="-135" dirty="0">
                <a:latin typeface="Palatino Linotype"/>
                <a:cs typeface="Palatino Linotype"/>
              </a:rPr>
              <a:t> </a:t>
            </a:r>
            <a:r>
              <a:rPr sz="4000" b="1" i="1" spc="5" dirty="0">
                <a:latin typeface="Palatino Linotype"/>
                <a:cs typeface="Palatino Linotype"/>
              </a:rPr>
              <a:t>difference</a:t>
            </a:r>
            <a:endParaRPr sz="4000">
              <a:latin typeface="Palatino Linotype"/>
              <a:cs typeface="Palatino Linotype"/>
            </a:endParaRPr>
          </a:p>
          <a:p>
            <a:pPr marL="1270" algn="ctr">
              <a:lnSpc>
                <a:spcPct val="100000"/>
              </a:lnSpc>
              <a:spcBef>
                <a:spcPts val="215"/>
              </a:spcBef>
            </a:pPr>
            <a:r>
              <a:rPr sz="2400" b="1" i="1" spc="-5" dirty="0">
                <a:latin typeface="Palatino Linotype"/>
                <a:cs typeface="Palatino Linotype"/>
              </a:rPr>
              <a:t>(</a:t>
            </a:r>
            <a:r>
              <a:rPr sz="2800" b="1" i="1" spc="-5" dirty="0">
                <a:latin typeface="Arial"/>
                <a:cs typeface="Arial"/>
              </a:rPr>
              <a:t>cont.</a:t>
            </a:r>
            <a:r>
              <a:rPr sz="2400" b="1" i="1" spc="-5" dirty="0">
                <a:latin typeface="Arial"/>
                <a:cs typeface="Arial"/>
              </a:rPr>
              <a:t>)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644" y="1841962"/>
            <a:ext cx="7892415" cy="33248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6870" marR="5080" indent="-344170">
              <a:lnSpc>
                <a:spcPct val="100400"/>
              </a:lnSpc>
              <a:buFont typeface="Bookman Old Style"/>
              <a:buChar char="•"/>
              <a:tabLst>
                <a:tab pos="357505" algn="l"/>
              </a:tabLst>
            </a:pPr>
            <a:r>
              <a:rPr sz="3200" b="0" spc="-114" dirty="0">
                <a:latin typeface="Bookman Old Style"/>
                <a:cs typeface="Bookman Old Style"/>
              </a:rPr>
              <a:t>Where </a:t>
            </a:r>
            <a:r>
              <a:rPr sz="3200" b="0" spc="-35" dirty="0">
                <a:latin typeface="Bookman Old Style"/>
                <a:cs typeface="Bookman Old Style"/>
              </a:rPr>
              <a:t>did </a:t>
            </a:r>
            <a:r>
              <a:rPr sz="3200" b="0" spc="-200" dirty="0">
                <a:latin typeface="Bookman Old Style"/>
                <a:cs typeface="Bookman Old Style"/>
              </a:rPr>
              <a:t>the </a:t>
            </a:r>
            <a:r>
              <a:rPr sz="3200" b="0" spc="-150" dirty="0">
                <a:latin typeface="Bookman Old Style"/>
                <a:cs typeface="Bookman Old Style"/>
              </a:rPr>
              <a:t>incident </a:t>
            </a:r>
            <a:r>
              <a:rPr sz="3200" b="0" spc="-204" dirty="0">
                <a:latin typeface="Bookman Old Style"/>
                <a:cs typeface="Bookman Old Style"/>
              </a:rPr>
              <a:t>take </a:t>
            </a:r>
            <a:r>
              <a:rPr sz="3200" b="0" spc="-180" dirty="0">
                <a:latin typeface="Bookman Old Style"/>
                <a:cs typeface="Bookman Old Style"/>
              </a:rPr>
              <a:t>place?</a:t>
            </a:r>
            <a:r>
              <a:rPr sz="3200" b="0" spc="-415" dirty="0">
                <a:latin typeface="Bookman Old Style"/>
                <a:cs typeface="Bookman Old Style"/>
              </a:rPr>
              <a:t> </a:t>
            </a:r>
            <a:r>
              <a:rPr sz="3200" b="0" spc="-114" dirty="0">
                <a:latin typeface="Bookman Old Style"/>
                <a:cs typeface="Bookman Old Style"/>
              </a:rPr>
              <a:t>Where  </a:t>
            </a:r>
            <a:r>
              <a:rPr sz="3200" b="0" spc="-175" dirty="0">
                <a:latin typeface="Bookman Old Style"/>
                <a:cs typeface="Bookman Old Style"/>
              </a:rPr>
              <a:t>is </a:t>
            </a:r>
            <a:r>
              <a:rPr sz="3200" b="0" spc="-200" dirty="0">
                <a:latin typeface="Bookman Old Style"/>
                <a:cs typeface="Bookman Old Style"/>
              </a:rPr>
              <a:t>the </a:t>
            </a:r>
            <a:r>
              <a:rPr sz="3200" b="0" spc="-125" dirty="0">
                <a:latin typeface="Bookman Old Style"/>
                <a:cs typeface="Bookman Old Style"/>
              </a:rPr>
              <a:t>child </a:t>
            </a:r>
            <a:r>
              <a:rPr sz="3200" b="0" spc="-120" dirty="0">
                <a:latin typeface="Bookman Old Style"/>
                <a:cs typeface="Bookman Old Style"/>
              </a:rPr>
              <a:t>now? </a:t>
            </a:r>
            <a:r>
              <a:rPr sz="3200" b="0" spc="-145" dirty="0">
                <a:latin typeface="Bookman Old Style"/>
                <a:cs typeface="Bookman Old Style"/>
              </a:rPr>
              <a:t>Does </a:t>
            </a:r>
            <a:r>
              <a:rPr sz="3200" b="0" spc="-200" dirty="0">
                <a:latin typeface="Bookman Old Style"/>
                <a:cs typeface="Bookman Old Style"/>
              </a:rPr>
              <a:t>the </a:t>
            </a:r>
            <a:r>
              <a:rPr sz="3200" b="0" spc="-80" dirty="0">
                <a:latin typeface="Bookman Old Style"/>
                <a:cs typeface="Bookman Old Style"/>
              </a:rPr>
              <a:t>alleged  </a:t>
            </a:r>
            <a:r>
              <a:rPr sz="3200" b="0" spc="-145" dirty="0">
                <a:latin typeface="Bookman Old Style"/>
                <a:cs typeface="Bookman Old Style"/>
              </a:rPr>
              <a:t>perpetrator </a:t>
            </a:r>
            <a:r>
              <a:rPr sz="3200" b="0" spc="-130" dirty="0">
                <a:latin typeface="Bookman Old Style"/>
                <a:cs typeface="Bookman Old Style"/>
              </a:rPr>
              <a:t>have </a:t>
            </a:r>
            <a:r>
              <a:rPr sz="3200" b="0" spc="-254" dirty="0">
                <a:latin typeface="Bookman Old Style"/>
                <a:cs typeface="Bookman Old Style"/>
              </a:rPr>
              <a:t>access </a:t>
            </a:r>
            <a:r>
              <a:rPr sz="3200" b="0" spc="-120" dirty="0">
                <a:latin typeface="Bookman Old Style"/>
                <a:cs typeface="Bookman Old Style"/>
              </a:rPr>
              <a:t>to </a:t>
            </a:r>
            <a:r>
              <a:rPr sz="3200" b="0" spc="-200" dirty="0">
                <a:latin typeface="Bookman Old Style"/>
                <a:cs typeface="Bookman Old Style"/>
              </a:rPr>
              <a:t>the</a:t>
            </a:r>
            <a:r>
              <a:rPr sz="3200" b="0" spc="-305" dirty="0">
                <a:latin typeface="Bookman Old Style"/>
                <a:cs typeface="Bookman Old Style"/>
              </a:rPr>
              <a:t> </a:t>
            </a:r>
            <a:r>
              <a:rPr sz="3200" b="0" spc="-155" dirty="0">
                <a:latin typeface="Bookman Old Style"/>
                <a:cs typeface="Bookman Old Style"/>
              </a:rPr>
              <a:t>child?</a:t>
            </a:r>
            <a:endParaRPr sz="32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7"/>
              </a:spcBef>
              <a:buFont typeface="Bookman Old Style"/>
              <a:buChar char="•"/>
            </a:pPr>
            <a:endParaRPr sz="2500">
              <a:latin typeface="Times New Roman"/>
              <a:cs typeface="Times New Roman"/>
            </a:endParaRPr>
          </a:p>
          <a:p>
            <a:pPr marL="356870" marR="189230" indent="-344170">
              <a:lnSpc>
                <a:spcPct val="100000"/>
              </a:lnSpc>
              <a:buFont typeface="Bookman Old Style"/>
              <a:buChar char="•"/>
              <a:tabLst>
                <a:tab pos="357505" algn="l"/>
              </a:tabLst>
            </a:pPr>
            <a:r>
              <a:rPr sz="3200" b="0" spc="70" dirty="0">
                <a:latin typeface="Bookman Old Style"/>
                <a:cs typeface="Bookman Old Style"/>
              </a:rPr>
              <a:t>How </a:t>
            </a:r>
            <a:r>
              <a:rPr sz="3200" b="0" spc="-155" dirty="0">
                <a:latin typeface="Bookman Old Style"/>
                <a:cs typeface="Bookman Old Style"/>
              </a:rPr>
              <a:t>urgent </a:t>
            </a:r>
            <a:r>
              <a:rPr sz="3200" b="0" spc="-170" dirty="0">
                <a:latin typeface="Bookman Old Style"/>
                <a:cs typeface="Bookman Old Style"/>
              </a:rPr>
              <a:t>is </a:t>
            </a:r>
            <a:r>
              <a:rPr sz="3200" b="0" spc="-200" dirty="0">
                <a:latin typeface="Bookman Old Style"/>
                <a:cs typeface="Bookman Old Style"/>
              </a:rPr>
              <a:t>the </a:t>
            </a:r>
            <a:r>
              <a:rPr sz="3200" b="0" spc="-145" dirty="0">
                <a:latin typeface="Bookman Old Style"/>
                <a:cs typeface="Bookman Old Style"/>
              </a:rPr>
              <a:t>need </a:t>
            </a:r>
            <a:r>
              <a:rPr sz="3200" b="0" spc="-55" dirty="0">
                <a:latin typeface="Bookman Old Style"/>
                <a:cs typeface="Bookman Old Style"/>
              </a:rPr>
              <a:t>for</a:t>
            </a:r>
            <a:r>
              <a:rPr sz="3200" b="0" spc="-640" dirty="0">
                <a:latin typeface="Bookman Old Style"/>
                <a:cs typeface="Bookman Old Style"/>
              </a:rPr>
              <a:t> </a:t>
            </a:r>
            <a:r>
              <a:rPr sz="3200" b="0" spc="-145" dirty="0">
                <a:latin typeface="Bookman Old Style"/>
                <a:cs typeface="Bookman Old Style"/>
              </a:rPr>
              <a:t>intervention?  </a:t>
            </a:r>
            <a:r>
              <a:rPr sz="3200" b="0" spc="-165" dirty="0">
                <a:latin typeface="Bookman Old Style"/>
                <a:cs typeface="Bookman Old Style"/>
              </a:rPr>
              <a:t>Is </a:t>
            </a:r>
            <a:r>
              <a:rPr sz="3200" b="0" spc="-175" dirty="0">
                <a:latin typeface="Bookman Old Style"/>
                <a:cs typeface="Bookman Old Style"/>
              </a:rPr>
              <a:t>there </a:t>
            </a:r>
            <a:r>
              <a:rPr sz="3200" b="0" spc="-260" dirty="0">
                <a:latin typeface="Bookman Old Style"/>
                <a:cs typeface="Bookman Old Style"/>
              </a:rPr>
              <a:t>a </a:t>
            </a:r>
            <a:r>
              <a:rPr sz="3200" b="0" spc="-85" dirty="0">
                <a:latin typeface="Bookman Old Style"/>
                <a:cs typeface="Bookman Old Style"/>
              </a:rPr>
              <a:t>likelihood </a:t>
            </a:r>
            <a:r>
              <a:rPr sz="3200" b="0" spc="-5" dirty="0">
                <a:latin typeface="Bookman Old Style"/>
                <a:cs typeface="Bookman Old Style"/>
              </a:rPr>
              <a:t>of </a:t>
            </a:r>
            <a:r>
              <a:rPr sz="3200" b="0" spc="-140" dirty="0">
                <a:latin typeface="Bookman Old Style"/>
                <a:cs typeface="Bookman Old Style"/>
              </a:rPr>
              <a:t>danger </a:t>
            </a:r>
            <a:r>
              <a:rPr sz="3200" b="0" spc="-55" dirty="0">
                <a:latin typeface="Bookman Old Style"/>
                <a:cs typeface="Bookman Old Style"/>
              </a:rPr>
              <a:t>for </a:t>
            </a:r>
            <a:r>
              <a:rPr sz="3200" b="0" spc="-204" dirty="0">
                <a:latin typeface="Bookman Old Style"/>
                <a:cs typeface="Bookman Old Style"/>
              </a:rPr>
              <a:t>the  </a:t>
            </a:r>
            <a:r>
              <a:rPr sz="3200" b="0" spc="-165" dirty="0">
                <a:latin typeface="Bookman Old Style"/>
                <a:cs typeface="Bookman Old Style"/>
              </a:rPr>
              <a:t>caseworker?</a:t>
            </a:r>
            <a:endParaRPr sz="3200">
              <a:latin typeface="Bookman Old Style"/>
              <a:cs typeface="Bookman Old Style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066800" y="1371600"/>
            <a:ext cx="7086600" cy="0"/>
          </a:xfrm>
          <a:custGeom>
            <a:avLst/>
            <a:gdLst/>
            <a:ahLst/>
            <a:cxnLst/>
            <a:rect l="l" t="t" r="r" b="b"/>
            <a:pathLst>
              <a:path w="7086600">
                <a:moveTo>
                  <a:pt x="0" y="0"/>
                </a:moveTo>
                <a:lnTo>
                  <a:pt x="7086600" y="0"/>
                </a:lnTo>
              </a:path>
            </a:pathLst>
          </a:custGeom>
          <a:ln w="38100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05054" rIns="0" bIns="0" rtlCol="0">
            <a:spAutoFit/>
          </a:bodyPr>
          <a:lstStyle/>
          <a:p>
            <a:pPr marL="497205">
              <a:lnSpc>
                <a:spcPct val="100000"/>
              </a:lnSpc>
            </a:pPr>
            <a:r>
              <a:rPr sz="4000" b="1" i="1" spc="5" dirty="0">
                <a:latin typeface="Palatino Linotype"/>
                <a:cs typeface="Palatino Linotype"/>
              </a:rPr>
              <a:t>What Happens </a:t>
            </a:r>
            <a:r>
              <a:rPr sz="4000" b="1" i="1" dirty="0">
                <a:latin typeface="Palatino Linotype"/>
                <a:cs typeface="Palatino Linotype"/>
              </a:rPr>
              <a:t>After I</a:t>
            </a:r>
            <a:r>
              <a:rPr sz="4000" b="1" i="1" spc="-170" dirty="0">
                <a:latin typeface="Palatino Linotype"/>
                <a:cs typeface="Palatino Linotype"/>
              </a:rPr>
              <a:t> </a:t>
            </a:r>
            <a:r>
              <a:rPr sz="4000" b="1" i="1" spc="5" dirty="0">
                <a:latin typeface="Palatino Linotype"/>
                <a:cs typeface="Palatino Linotype"/>
              </a:rPr>
              <a:t>Report?</a:t>
            </a:r>
            <a:endParaRPr sz="4000">
              <a:latin typeface="Palatino Linotype"/>
              <a:cs typeface="Palatino Linotype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6244" y="1840865"/>
            <a:ext cx="5851525" cy="39858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31775" indent="-219075">
              <a:lnSpc>
                <a:spcPct val="100000"/>
              </a:lnSpc>
              <a:buFont typeface="Bookman Old Style"/>
              <a:buChar char="•"/>
              <a:tabLst>
                <a:tab pos="232410" algn="l"/>
              </a:tabLst>
            </a:pPr>
            <a:r>
              <a:rPr sz="2000" b="0" spc="-110" dirty="0">
                <a:latin typeface="Bookman Old Style"/>
                <a:cs typeface="Bookman Old Style"/>
              </a:rPr>
              <a:t>CPS-Family, </a:t>
            </a:r>
            <a:r>
              <a:rPr sz="2000" b="0" spc="-55" dirty="0">
                <a:latin typeface="Bookman Old Style"/>
                <a:cs typeface="Bookman Old Style"/>
              </a:rPr>
              <a:t>CPS-IAIU, </a:t>
            </a:r>
            <a:r>
              <a:rPr sz="2000" b="0" spc="-114" dirty="0">
                <a:latin typeface="Bookman Old Style"/>
                <a:cs typeface="Bookman Old Style"/>
              </a:rPr>
              <a:t>CPS-Other</a:t>
            </a:r>
            <a:r>
              <a:rPr sz="2000" b="0" spc="-155" dirty="0">
                <a:latin typeface="Bookman Old Style"/>
                <a:cs typeface="Bookman Old Style"/>
              </a:rPr>
              <a:t> </a:t>
            </a:r>
            <a:r>
              <a:rPr sz="2000" b="0" spc="-80" dirty="0">
                <a:latin typeface="Bookman Old Style"/>
                <a:cs typeface="Bookman Old Style"/>
              </a:rPr>
              <a:t>Investigation</a:t>
            </a:r>
            <a:endParaRPr sz="2000">
              <a:latin typeface="Bookman Old Style"/>
              <a:cs typeface="Bookman Old Style"/>
            </a:endParaRPr>
          </a:p>
          <a:p>
            <a:pPr marL="927100">
              <a:lnSpc>
                <a:spcPct val="100000"/>
              </a:lnSpc>
              <a:spcBef>
                <a:spcPts val="480"/>
              </a:spcBef>
            </a:pPr>
            <a:r>
              <a:rPr sz="2000" b="0" spc="-105" dirty="0">
                <a:latin typeface="Bookman Old Style"/>
                <a:cs typeface="Bookman Old Style"/>
              </a:rPr>
              <a:t>Requires </a:t>
            </a:r>
            <a:r>
              <a:rPr sz="2000" b="0" spc="-160" dirty="0">
                <a:latin typeface="Bookman Old Style"/>
                <a:cs typeface="Bookman Old Style"/>
              </a:rPr>
              <a:t>an </a:t>
            </a:r>
            <a:r>
              <a:rPr sz="2000" b="0" spc="-85" dirty="0">
                <a:latin typeface="Bookman Old Style"/>
                <a:cs typeface="Bookman Old Style"/>
              </a:rPr>
              <a:t>Immediate </a:t>
            </a:r>
            <a:r>
              <a:rPr sz="2000" b="0" spc="-70" dirty="0">
                <a:latin typeface="Bookman Old Style"/>
                <a:cs typeface="Bookman Old Style"/>
              </a:rPr>
              <a:t>or </a:t>
            </a:r>
            <a:r>
              <a:rPr sz="2000" b="0" spc="-155" dirty="0">
                <a:latin typeface="Bookman Old Style"/>
                <a:cs typeface="Bookman Old Style"/>
              </a:rPr>
              <a:t>24-hour</a:t>
            </a:r>
            <a:r>
              <a:rPr sz="2000" b="0" spc="-200" dirty="0">
                <a:latin typeface="Bookman Old Style"/>
                <a:cs typeface="Bookman Old Style"/>
              </a:rPr>
              <a:t> </a:t>
            </a:r>
            <a:r>
              <a:rPr sz="2000" b="0" spc="-114" dirty="0">
                <a:latin typeface="Bookman Old Style"/>
                <a:cs typeface="Bookman Old Style"/>
              </a:rPr>
              <a:t>response</a:t>
            </a:r>
            <a:endParaRPr sz="20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27"/>
              </a:spcBef>
            </a:pPr>
            <a:endParaRPr sz="2900">
              <a:latin typeface="Times New Roman"/>
              <a:cs typeface="Times New Roman"/>
            </a:endParaRPr>
          </a:p>
          <a:p>
            <a:pPr marL="231775" indent="-219075">
              <a:lnSpc>
                <a:spcPct val="100000"/>
              </a:lnSpc>
              <a:buFont typeface="Bookman Old Style"/>
              <a:buChar char="•"/>
              <a:tabLst>
                <a:tab pos="232410" algn="l"/>
              </a:tabLst>
            </a:pPr>
            <a:r>
              <a:rPr sz="2000" b="0" spc="-65" dirty="0">
                <a:latin typeface="Bookman Old Style"/>
                <a:cs typeface="Bookman Old Style"/>
              </a:rPr>
              <a:t>Child </a:t>
            </a:r>
            <a:r>
              <a:rPr sz="2000" b="0" spc="-50" dirty="0">
                <a:latin typeface="Bookman Old Style"/>
                <a:cs typeface="Bookman Old Style"/>
              </a:rPr>
              <a:t>Welfare </a:t>
            </a:r>
            <a:r>
              <a:rPr sz="2000" b="0" spc="-105" dirty="0">
                <a:latin typeface="Bookman Old Style"/>
                <a:cs typeface="Bookman Old Style"/>
              </a:rPr>
              <a:t>Services </a:t>
            </a:r>
            <a:r>
              <a:rPr sz="2000" b="0" spc="-25" dirty="0">
                <a:latin typeface="Bookman Old Style"/>
                <a:cs typeface="Bookman Old Style"/>
              </a:rPr>
              <a:t>(CWS)</a:t>
            </a:r>
            <a:r>
              <a:rPr sz="2000" b="0" spc="-325" dirty="0">
                <a:latin typeface="Bookman Old Style"/>
                <a:cs typeface="Bookman Old Style"/>
              </a:rPr>
              <a:t> </a:t>
            </a:r>
            <a:r>
              <a:rPr sz="2000" b="0" spc="-120" dirty="0">
                <a:latin typeface="Bookman Old Style"/>
                <a:cs typeface="Bookman Old Style"/>
              </a:rPr>
              <a:t>Assessment</a:t>
            </a:r>
            <a:endParaRPr sz="2000">
              <a:latin typeface="Bookman Old Style"/>
              <a:cs typeface="Bookman Old Style"/>
            </a:endParaRPr>
          </a:p>
          <a:p>
            <a:pPr marL="927100">
              <a:lnSpc>
                <a:spcPct val="100000"/>
              </a:lnSpc>
              <a:spcBef>
                <a:spcPts val="480"/>
              </a:spcBef>
            </a:pPr>
            <a:r>
              <a:rPr sz="2000" b="0" spc="-95" dirty="0">
                <a:latin typeface="Bookman Old Style"/>
                <a:cs typeface="Bookman Old Style"/>
              </a:rPr>
              <a:t>Immediate, </a:t>
            </a:r>
            <a:r>
              <a:rPr sz="2000" b="0" spc="-155" dirty="0">
                <a:latin typeface="Bookman Old Style"/>
                <a:cs typeface="Bookman Old Style"/>
              </a:rPr>
              <a:t>72-hour </a:t>
            </a:r>
            <a:r>
              <a:rPr sz="2000" b="0" spc="-75" dirty="0">
                <a:latin typeface="Bookman Old Style"/>
                <a:cs typeface="Bookman Old Style"/>
              </a:rPr>
              <a:t>or </a:t>
            </a:r>
            <a:r>
              <a:rPr sz="2000" b="0" spc="-105" dirty="0">
                <a:latin typeface="Bookman Old Style"/>
                <a:cs typeface="Bookman Old Style"/>
              </a:rPr>
              <a:t>5-day</a:t>
            </a:r>
            <a:r>
              <a:rPr sz="2000" b="0" spc="-195" dirty="0">
                <a:latin typeface="Bookman Old Style"/>
                <a:cs typeface="Bookman Old Style"/>
              </a:rPr>
              <a:t> </a:t>
            </a:r>
            <a:r>
              <a:rPr sz="2000" b="0" spc="-114" dirty="0">
                <a:latin typeface="Bookman Old Style"/>
                <a:cs typeface="Bookman Old Style"/>
              </a:rPr>
              <a:t>response</a:t>
            </a:r>
            <a:endParaRPr sz="20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900">
              <a:latin typeface="Times New Roman"/>
              <a:cs typeface="Times New Roman"/>
            </a:endParaRPr>
          </a:p>
          <a:p>
            <a:pPr marL="231775" indent="-219075">
              <a:lnSpc>
                <a:spcPct val="100000"/>
              </a:lnSpc>
              <a:buFont typeface="Bookman Old Style"/>
              <a:buChar char="•"/>
              <a:tabLst>
                <a:tab pos="232410" algn="l"/>
              </a:tabLst>
            </a:pPr>
            <a:r>
              <a:rPr sz="2000" b="0" spc="-90" dirty="0">
                <a:latin typeface="Bookman Old Style"/>
                <a:cs typeface="Bookman Old Style"/>
              </a:rPr>
              <a:t>Related Information</a:t>
            </a:r>
            <a:r>
              <a:rPr sz="2000" b="0" spc="-125" dirty="0">
                <a:latin typeface="Bookman Old Style"/>
                <a:cs typeface="Bookman Old Style"/>
              </a:rPr>
              <a:t> </a:t>
            </a:r>
            <a:r>
              <a:rPr sz="2000" b="0" spc="-5" dirty="0">
                <a:latin typeface="Bookman Old Style"/>
                <a:cs typeface="Bookman Old Style"/>
              </a:rPr>
              <a:t>(RI)</a:t>
            </a:r>
            <a:endParaRPr sz="2000">
              <a:latin typeface="Bookman Old Style"/>
              <a:cs typeface="Bookman Old Style"/>
            </a:endParaRPr>
          </a:p>
          <a:p>
            <a:pPr marL="927100">
              <a:lnSpc>
                <a:spcPct val="100000"/>
              </a:lnSpc>
              <a:spcBef>
                <a:spcPts val="480"/>
              </a:spcBef>
            </a:pPr>
            <a:r>
              <a:rPr sz="2000" b="0" spc="65" dirty="0">
                <a:latin typeface="Bookman Old Style"/>
                <a:cs typeface="Bookman Old Style"/>
              </a:rPr>
              <a:t>No </a:t>
            </a:r>
            <a:r>
              <a:rPr sz="2000" b="0" spc="-114" dirty="0">
                <a:latin typeface="Bookman Old Style"/>
                <a:cs typeface="Bookman Old Style"/>
              </a:rPr>
              <a:t>mandated</a:t>
            </a:r>
            <a:r>
              <a:rPr sz="2000" b="0" spc="-345" dirty="0">
                <a:latin typeface="Bookman Old Style"/>
                <a:cs typeface="Bookman Old Style"/>
              </a:rPr>
              <a:t> </a:t>
            </a:r>
            <a:r>
              <a:rPr sz="2000" b="0" spc="-114" dirty="0">
                <a:latin typeface="Bookman Old Style"/>
                <a:cs typeface="Bookman Old Style"/>
              </a:rPr>
              <a:t>response</a:t>
            </a:r>
            <a:endParaRPr sz="20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27"/>
              </a:spcBef>
            </a:pPr>
            <a:endParaRPr sz="2900">
              <a:latin typeface="Times New Roman"/>
              <a:cs typeface="Times New Roman"/>
            </a:endParaRPr>
          </a:p>
          <a:p>
            <a:pPr marL="231775" indent="-219075">
              <a:lnSpc>
                <a:spcPct val="100000"/>
              </a:lnSpc>
              <a:buFont typeface="Bookman Old Style"/>
              <a:buChar char="•"/>
              <a:tabLst>
                <a:tab pos="232410" algn="l"/>
              </a:tabLst>
            </a:pPr>
            <a:r>
              <a:rPr sz="2000" b="0" spc="-90" dirty="0">
                <a:latin typeface="Bookman Old Style"/>
                <a:cs typeface="Bookman Old Style"/>
              </a:rPr>
              <a:t>Information </a:t>
            </a:r>
            <a:r>
              <a:rPr sz="2000" b="0" spc="-55" dirty="0">
                <a:latin typeface="Bookman Old Style"/>
                <a:cs typeface="Bookman Old Style"/>
              </a:rPr>
              <a:t>&amp; </a:t>
            </a:r>
            <a:r>
              <a:rPr sz="2000" b="0" spc="-80" dirty="0">
                <a:latin typeface="Bookman Old Style"/>
                <a:cs typeface="Bookman Old Style"/>
              </a:rPr>
              <a:t>Referral</a:t>
            </a:r>
            <a:r>
              <a:rPr sz="2000" b="0" spc="-225" dirty="0">
                <a:latin typeface="Bookman Old Style"/>
                <a:cs typeface="Bookman Old Style"/>
              </a:rPr>
              <a:t> </a:t>
            </a:r>
            <a:r>
              <a:rPr sz="2000" b="0" spc="-10" dirty="0">
                <a:latin typeface="Bookman Old Style"/>
                <a:cs typeface="Bookman Old Style"/>
              </a:rPr>
              <a:t>(I&amp;R)</a:t>
            </a:r>
            <a:endParaRPr sz="2000">
              <a:latin typeface="Bookman Old Style"/>
              <a:cs typeface="Bookman Old Style"/>
            </a:endParaRPr>
          </a:p>
          <a:p>
            <a:pPr marL="346710" algn="ctr">
              <a:lnSpc>
                <a:spcPct val="100000"/>
              </a:lnSpc>
              <a:spcBef>
                <a:spcPts val="480"/>
              </a:spcBef>
            </a:pPr>
            <a:r>
              <a:rPr sz="2000" b="0" spc="-100" dirty="0">
                <a:latin typeface="Bookman Old Style"/>
                <a:cs typeface="Bookman Old Style"/>
              </a:rPr>
              <a:t>Does </a:t>
            </a:r>
            <a:r>
              <a:rPr sz="2000" b="0" spc="-110" dirty="0">
                <a:latin typeface="Bookman Old Style"/>
                <a:cs typeface="Bookman Old Style"/>
              </a:rPr>
              <a:t>not </a:t>
            </a:r>
            <a:r>
              <a:rPr sz="2000" b="0" spc="-90" dirty="0">
                <a:latin typeface="Bookman Old Style"/>
                <a:cs typeface="Bookman Old Style"/>
              </a:rPr>
              <a:t>require </a:t>
            </a:r>
            <a:r>
              <a:rPr sz="2000" b="0" spc="-105" dirty="0">
                <a:latin typeface="Bookman Old Style"/>
                <a:cs typeface="Bookman Old Style"/>
              </a:rPr>
              <a:t>DCF </a:t>
            </a:r>
            <a:r>
              <a:rPr sz="2000" b="0" spc="-85" dirty="0">
                <a:latin typeface="Bookman Old Style"/>
                <a:cs typeface="Bookman Old Style"/>
              </a:rPr>
              <a:t>intervention </a:t>
            </a:r>
            <a:r>
              <a:rPr sz="2000" b="0" spc="-70" dirty="0">
                <a:latin typeface="Bookman Old Style"/>
                <a:cs typeface="Bookman Old Style"/>
              </a:rPr>
              <a:t>or</a:t>
            </a:r>
            <a:r>
              <a:rPr sz="2000" b="0" spc="-190" dirty="0">
                <a:latin typeface="Bookman Old Style"/>
                <a:cs typeface="Bookman Old Style"/>
              </a:rPr>
              <a:t> </a:t>
            </a:r>
            <a:r>
              <a:rPr sz="2000" b="0" spc="-114" dirty="0">
                <a:latin typeface="Bookman Old Style"/>
                <a:cs typeface="Bookman Old Style"/>
              </a:rPr>
              <a:t>response</a:t>
            </a:r>
            <a:endParaRPr sz="2000">
              <a:latin typeface="Bookman Old Style"/>
              <a:cs typeface="Bookman Old Styl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0" y="6172200"/>
            <a:ext cx="9144000" cy="685800"/>
          </a:xfrm>
          <a:prstGeom prst="rect">
            <a:avLst/>
          </a:prstGeom>
        </p:spPr>
        <p:txBody>
          <a:bodyPr vert="horz" wrap="square" lIns="0" tIns="725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7"/>
              </a:spcBef>
            </a:pPr>
            <a:endParaRPr sz="1300">
              <a:latin typeface="Times New Roman"/>
              <a:cs typeface="Times New Roman"/>
            </a:endParaRPr>
          </a:p>
          <a:p>
            <a:pPr marR="537845" algn="r">
              <a:lnSpc>
                <a:spcPct val="100000"/>
              </a:lnSpc>
            </a:pPr>
            <a:r>
              <a:rPr sz="1400" spc="-15" dirty="0">
                <a:latin typeface="Arial"/>
                <a:cs typeface="Arial"/>
              </a:rPr>
              <a:t>24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637559" y="2676650"/>
            <a:ext cx="2155663" cy="296214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43000" y="1371600"/>
            <a:ext cx="6705600" cy="0"/>
          </a:xfrm>
          <a:custGeom>
            <a:avLst/>
            <a:gdLst/>
            <a:ahLst/>
            <a:cxnLst/>
            <a:rect l="l" t="t" r="r" b="b"/>
            <a:pathLst>
              <a:path w="6705600">
                <a:moveTo>
                  <a:pt x="0" y="0"/>
                </a:moveTo>
                <a:lnTo>
                  <a:pt x="6705600" y="0"/>
                </a:lnTo>
              </a:path>
            </a:pathLst>
          </a:custGeom>
          <a:ln w="38100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6172200"/>
            <a:ext cx="9144000" cy="685800"/>
          </a:xfrm>
          <a:prstGeom prst="rect">
            <a:avLst/>
          </a:prstGeom>
        </p:spPr>
        <p:txBody>
          <a:bodyPr vert="horz" wrap="square" lIns="0" tIns="725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7"/>
              </a:spcBef>
            </a:pPr>
            <a:endParaRPr sz="1300">
              <a:latin typeface="Times New Roman"/>
              <a:cs typeface="Times New Roman"/>
            </a:endParaRPr>
          </a:p>
          <a:p>
            <a:pPr marR="537845" algn="r">
              <a:lnSpc>
                <a:spcPct val="100000"/>
              </a:lnSpc>
            </a:pPr>
            <a:r>
              <a:rPr sz="1400" spc="-15" dirty="0">
                <a:latin typeface="Arial"/>
                <a:cs typeface="Arial"/>
              </a:rPr>
              <a:t>25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90600" y="685659"/>
            <a:ext cx="7239634" cy="5182235"/>
          </a:xfrm>
          <a:custGeom>
            <a:avLst/>
            <a:gdLst/>
            <a:ahLst/>
            <a:cxnLst/>
            <a:rect l="l" t="t" r="r" b="b"/>
            <a:pathLst>
              <a:path w="7239634" h="5182235">
                <a:moveTo>
                  <a:pt x="7239020" y="5181740"/>
                </a:moveTo>
                <a:lnTo>
                  <a:pt x="0" y="5181740"/>
                </a:lnTo>
                <a:lnTo>
                  <a:pt x="0" y="0"/>
                </a:lnTo>
                <a:lnTo>
                  <a:pt x="7239020" y="0"/>
                </a:lnTo>
                <a:lnTo>
                  <a:pt x="7239020" y="518174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213154" y="4192646"/>
            <a:ext cx="1867174" cy="167475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460492" y="4241882"/>
            <a:ext cx="1769127" cy="147845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656431" y="5673888"/>
            <a:ext cx="573188" cy="19351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466803" y="3557589"/>
            <a:ext cx="1763395" cy="2310130"/>
          </a:xfrm>
          <a:custGeom>
            <a:avLst/>
            <a:gdLst/>
            <a:ahLst/>
            <a:cxnLst/>
            <a:rect l="l" t="t" r="r" b="b"/>
            <a:pathLst>
              <a:path w="1763395" h="2310129">
                <a:moveTo>
                  <a:pt x="1762816" y="0"/>
                </a:moveTo>
                <a:lnTo>
                  <a:pt x="1760111" y="647"/>
                </a:lnTo>
                <a:lnTo>
                  <a:pt x="1583852" y="29815"/>
                </a:lnTo>
                <a:lnTo>
                  <a:pt x="1209020" y="99089"/>
                </a:lnTo>
                <a:lnTo>
                  <a:pt x="1025999" y="128258"/>
                </a:lnTo>
                <a:lnTo>
                  <a:pt x="849740" y="168364"/>
                </a:lnTo>
                <a:lnTo>
                  <a:pt x="673706" y="197532"/>
                </a:lnTo>
                <a:lnTo>
                  <a:pt x="512999" y="248577"/>
                </a:lnTo>
                <a:lnTo>
                  <a:pt x="367845" y="297813"/>
                </a:lnTo>
                <a:lnTo>
                  <a:pt x="245230" y="356149"/>
                </a:lnTo>
                <a:lnTo>
                  <a:pt x="138167" y="427232"/>
                </a:lnTo>
                <a:lnTo>
                  <a:pt x="61983" y="496507"/>
                </a:lnTo>
                <a:lnTo>
                  <a:pt x="39444" y="534805"/>
                </a:lnTo>
                <a:lnTo>
                  <a:pt x="15552" y="585849"/>
                </a:lnTo>
                <a:lnTo>
                  <a:pt x="0" y="635056"/>
                </a:lnTo>
                <a:lnTo>
                  <a:pt x="0" y="684292"/>
                </a:lnTo>
                <a:lnTo>
                  <a:pt x="8565" y="744437"/>
                </a:lnTo>
                <a:lnTo>
                  <a:pt x="23891" y="793673"/>
                </a:lnTo>
                <a:lnTo>
                  <a:pt x="46431" y="842880"/>
                </a:lnTo>
                <a:lnTo>
                  <a:pt x="77535" y="882986"/>
                </a:lnTo>
                <a:lnTo>
                  <a:pt x="160706" y="961391"/>
                </a:lnTo>
                <a:lnTo>
                  <a:pt x="276109" y="1041603"/>
                </a:lnTo>
                <a:lnTo>
                  <a:pt x="405936" y="1101748"/>
                </a:lnTo>
                <a:lnTo>
                  <a:pt x="704585" y="1220259"/>
                </a:lnTo>
                <a:lnTo>
                  <a:pt x="1025999" y="1318702"/>
                </a:lnTo>
                <a:lnTo>
                  <a:pt x="1186480" y="1378847"/>
                </a:lnTo>
                <a:lnTo>
                  <a:pt x="1331635" y="1428083"/>
                </a:lnTo>
                <a:lnTo>
                  <a:pt x="1461237" y="1488228"/>
                </a:lnTo>
                <a:lnTo>
                  <a:pt x="1583852" y="1557502"/>
                </a:lnTo>
                <a:lnTo>
                  <a:pt x="1675588" y="1626777"/>
                </a:lnTo>
                <a:lnTo>
                  <a:pt x="1706467" y="1666883"/>
                </a:lnTo>
                <a:lnTo>
                  <a:pt x="1736219" y="1716119"/>
                </a:lnTo>
                <a:lnTo>
                  <a:pt x="1760111" y="1756226"/>
                </a:lnTo>
                <a:lnTo>
                  <a:pt x="1762816" y="1775277"/>
                </a:lnTo>
                <a:lnTo>
                  <a:pt x="1762816" y="1352652"/>
                </a:lnTo>
                <a:lnTo>
                  <a:pt x="1606392" y="1309572"/>
                </a:lnTo>
                <a:lnTo>
                  <a:pt x="1147036" y="1160085"/>
                </a:lnTo>
                <a:lnTo>
                  <a:pt x="1001881" y="1101748"/>
                </a:lnTo>
                <a:lnTo>
                  <a:pt x="872279" y="1041603"/>
                </a:lnTo>
                <a:lnTo>
                  <a:pt x="749664" y="981429"/>
                </a:lnTo>
                <a:lnTo>
                  <a:pt x="642601" y="912155"/>
                </a:lnTo>
                <a:lnTo>
                  <a:pt x="559431" y="853818"/>
                </a:lnTo>
                <a:lnTo>
                  <a:pt x="497447" y="782735"/>
                </a:lnTo>
                <a:lnTo>
                  <a:pt x="481895" y="744437"/>
                </a:lnTo>
                <a:lnTo>
                  <a:pt x="466342" y="713460"/>
                </a:lnTo>
                <a:lnTo>
                  <a:pt x="459355" y="675163"/>
                </a:lnTo>
                <a:lnTo>
                  <a:pt x="466342" y="644186"/>
                </a:lnTo>
                <a:lnTo>
                  <a:pt x="497447" y="574911"/>
                </a:lnTo>
                <a:lnTo>
                  <a:pt x="543878" y="505637"/>
                </a:lnTo>
                <a:lnTo>
                  <a:pt x="613075" y="456401"/>
                </a:lnTo>
                <a:lnTo>
                  <a:pt x="696245" y="407194"/>
                </a:lnTo>
                <a:lnTo>
                  <a:pt x="787756" y="367087"/>
                </a:lnTo>
                <a:lnTo>
                  <a:pt x="894819" y="326981"/>
                </a:lnTo>
                <a:lnTo>
                  <a:pt x="1140049" y="268644"/>
                </a:lnTo>
                <a:lnTo>
                  <a:pt x="1414806" y="208470"/>
                </a:lnTo>
                <a:lnTo>
                  <a:pt x="1691140" y="168364"/>
                </a:lnTo>
                <a:lnTo>
                  <a:pt x="1762816" y="153063"/>
                </a:lnTo>
                <a:lnTo>
                  <a:pt x="1762816" y="0"/>
                </a:lnTo>
                <a:close/>
              </a:path>
              <a:path w="1763395" h="2310129">
                <a:moveTo>
                  <a:pt x="1762816" y="1879247"/>
                </a:moveTo>
                <a:lnTo>
                  <a:pt x="1744559" y="1934881"/>
                </a:lnTo>
                <a:lnTo>
                  <a:pt x="1713680" y="1974988"/>
                </a:lnTo>
                <a:lnTo>
                  <a:pt x="1675588" y="2013256"/>
                </a:lnTo>
                <a:lnTo>
                  <a:pt x="1628931" y="2044251"/>
                </a:lnTo>
                <a:lnTo>
                  <a:pt x="1575512" y="2082534"/>
                </a:lnTo>
                <a:lnTo>
                  <a:pt x="1514881" y="2113525"/>
                </a:lnTo>
                <a:lnTo>
                  <a:pt x="1438697" y="2142693"/>
                </a:lnTo>
                <a:lnTo>
                  <a:pt x="1354174" y="2171862"/>
                </a:lnTo>
                <a:lnTo>
                  <a:pt x="1269651" y="2202853"/>
                </a:lnTo>
                <a:lnTo>
                  <a:pt x="1171153" y="2232021"/>
                </a:lnTo>
                <a:lnTo>
                  <a:pt x="930770" y="2309810"/>
                </a:lnTo>
                <a:lnTo>
                  <a:pt x="1196615" y="2309810"/>
                </a:lnTo>
                <a:lnTo>
                  <a:pt x="1452897" y="2222906"/>
                </a:lnTo>
                <a:lnTo>
                  <a:pt x="1583852" y="2182800"/>
                </a:lnTo>
                <a:lnTo>
                  <a:pt x="1713680" y="2133578"/>
                </a:lnTo>
                <a:lnTo>
                  <a:pt x="1762816" y="2117506"/>
                </a:lnTo>
                <a:lnTo>
                  <a:pt x="1762816" y="1879247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926835" y="3710263"/>
            <a:ext cx="1302785" cy="86886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265897" y="1817387"/>
            <a:ext cx="2570858" cy="280184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90600" y="685658"/>
            <a:ext cx="7239020" cy="518174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04800" y="6096000"/>
            <a:ext cx="2209800" cy="60483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6172200"/>
            <a:ext cx="9144000" cy="685800"/>
          </a:xfrm>
          <a:prstGeom prst="rect">
            <a:avLst/>
          </a:prstGeom>
        </p:spPr>
        <p:txBody>
          <a:bodyPr vert="horz" wrap="square" lIns="0" tIns="725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7"/>
              </a:spcBef>
            </a:pPr>
            <a:endParaRPr sz="1300">
              <a:latin typeface="Times New Roman"/>
              <a:cs typeface="Times New Roman"/>
            </a:endParaRPr>
          </a:p>
          <a:p>
            <a:pPr marR="537845" algn="r">
              <a:lnSpc>
                <a:spcPct val="100000"/>
              </a:lnSpc>
            </a:pPr>
            <a:r>
              <a:rPr sz="1400" spc="-15" dirty="0">
                <a:latin typeface="Arial"/>
                <a:cs typeface="Arial"/>
              </a:rPr>
              <a:t>26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06958" y="261239"/>
            <a:ext cx="7930515" cy="11264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3600" b="1" i="1" spc="-10" dirty="0">
                <a:latin typeface="Palatino Linotype"/>
                <a:cs typeface="Palatino Linotype"/>
              </a:rPr>
              <a:t>Institutional </a:t>
            </a:r>
            <a:r>
              <a:rPr sz="3600" b="1" i="1" spc="-5" dirty="0">
                <a:latin typeface="Palatino Linotype"/>
                <a:cs typeface="Palatino Linotype"/>
              </a:rPr>
              <a:t>Abuse </a:t>
            </a:r>
            <a:r>
              <a:rPr sz="3600" b="1" i="1" spc="-10" dirty="0">
                <a:latin typeface="Palatino Linotype"/>
                <a:cs typeface="Palatino Linotype"/>
              </a:rPr>
              <a:t>Investigation</a:t>
            </a:r>
            <a:r>
              <a:rPr sz="3600" b="1" i="1" spc="95" dirty="0">
                <a:latin typeface="Palatino Linotype"/>
                <a:cs typeface="Palatino Linotype"/>
              </a:rPr>
              <a:t> </a:t>
            </a:r>
            <a:r>
              <a:rPr sz="3600" b="1" i="1" dirty="0">
                <a:latin typeface="Palatino Linotype"/>
                <a:cs typeface="Palatino Linotype"/>
              </a:rPr>
              <a:t>Unit</a:t>
            </a:r>
            <a:endParaRPr sz="3600">
              <a:latin typeface="Palatino Linotype"/>
              <a:cs typeface="Palatino Linotype"/>
            </a:endParaRPr>
          </a:p>
          <a:p>
            <a:pPr marL="635" algn="ctr">
              <a:lnSpc>
                <a:spcPct val="100000"/>
              </a:lnSpc>
            </a:pPr>
            <a:r>
              <a:rPr sz="3600" b="1" i="1" spc="-5" dirty="0">
                <a:latin typeface="Palatino Linotype"/>
                <a:cs typeface="Palatino Linotype"/>
              </a:rPr>
              <a:t>(IAIU)</a:t>
            </a:r>
            <a:endParaRPr sz="3600">
              <a:latin typeface="Palatino Linotype"/>
              <a:cs typeface="Palatino Linotyp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66419" y="1605279"/>
            <a:ext cx="7984490" cy="24606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196215">
              <a:lnSpc>
                <a:spcPct val="100000"/>
              </a:lnSpc>
            </a:pPr>
            <a:r>
              <a:rPr sz="2000" b="0" spc="-5" dirty="0">
                <a:latin typeface="Bookman Old Style"/>
                <a:cs typeface="Bookman Old Style"/>
              </a:rPr>
              <a:t>As</a:t>
            </a:r>
            <a:r>
              <a:rPr sz="2000" b="0" spc="-145" dirty="0">
                <a:latin typeface="Bookman Old Style"/>
                <a:cs typeface="Bookman Old Style"/>
              </a:rPr>
              <a:t> </a:t>
            </a:r>
            <a:r>
              <a:rPr sz="2000" b="0" spc="-105" dirty="0">
                <a:latin typeface="Bookman Old Style"/>
                <a:cs typeface="Bookman Old Style"/>
              </a:rPr>
              <a:t>part</a:t>
            </a:r>
            <a:r>
              <a:rPr sz="2000" b="0" spc="-160" dirty="0">
                <a:latin typeface="Bookman Old Style"/>
                <a:cs typeface="Bookman Old Style"/>
              </a:rPr>
              <a:t> </a:t>
            </a:r>
            <a:r>
              <a:rPr sz="2000" b="0" spc="-15" dirty="0">
                <a:latin typeface="Bookman Old Style"/>
                <a:cs typeface="Bookman Old Style"/>
              </a:rPr>
              <a:t>of</a:t>
            </a:r>
            <a:r>
              <a:rPr sz="2000" b="0" spc="-135" dirty="0">
                <a:latin typeface="Bookman Old Style"/>
                <a:cs typeface="Bookman Old Style"/>
              </a:rPr>
              <a:t> </a:t>
            </a:r>
            <a:r>
              <a:rPr sz="2000" b="0" spc="60" dirty="0">
                <a:latin typeface="Bookman Old Style"/>
                <a:cs typeface="Bookman Old Style"/>
              </a:rPr>
              <a:t>New</a:t>
            </a:r>
            <a:r>
              <a:rPr sz="2000" b="0" spc="-145" dirty="0">
                <a:latin typeface="Bookman Old Style"/>
                <a:cs typeface="Bookman Old Style"/>
              </a:rPr>
              <a:t> </a:t>
            </a:r>
            <a:r>
              <a:rPr sz="2000" b="0" spc="-130" dirty="0">
                <a:latin typeface="Bookman Old Style"/>
                <a:cs typeface="Bookman Old Style"/>
              </a:rPr>
              <a:t>Jersey’s</a:t>
            </a:r>
            <a:r>
              <a:rPr sz="2000" b="0" spc="-125" dirty="0">
                <a:latin typeface="Bookman Old Style"/>
                <a:cs typeface="Bookman Old Style"/>
              </a:rPr>
              <a:t> </a:t>
            </a:r>
            <a:r>
              <a:rPr sz="2000" b="0" spc="-55" dirty="0">
                <a:latin typeface="Bookman Old Style"/>
                <a:cs typeface="Bookman Old Style"/>
              </a:rPr>
              <a:t>legal</a:t>
            </a:r>
            <a:r>
              <a:rPr sz="2000" b="0" spc="-120" dirty="0">
                <a:latin typeface="Bookman Old Style"/>
                <a:cs typeface="Bookman Old Style"/>
              </a:rPr>
              <a:t> mandate</a:t>
            </a:r>
            <a:r>
              <a:rPr sz="2000" b="0" spc="-135" dirty="0">
                <a:latin typeface="Bookman Old Style"/>
                <a:cs typeface="Bookman Old Style"/>
              </a:rPr>
              <a:t> </a:t>
            </a:r>
            <a:r>
              <a:rPr sz="2000" b="0" spc="-75" dirty="0">
                <a:latin typeface="Bookman Old Style"/>
                <a:cs typeface="Bookman Old Style"/>
              </a:rPr>
              <a:t>to</a:t>
            </a:r>
            <a:r>
              <a:rPr sz="2000" b="0" spc="-150" dirty="0">
                <a:latin typeface="Bookman Old Style"/>
                <a:cs typeface="Bookman Old Style"/>
              </a:rPr>
              <a:t> </a:t>
            </a:r>
            <a:r>
              <a:rPr sz="2000" b="0" spc="-80" dirty="0">
                <a:latin typeface="Bookman Old Style"/>
                <a:cs typeface="Bookman Old Style"/>
              </a:rPr>
              <a:t>investigate</a:t>
            </a:r>
            <a:r>
              <a:rPr sz="2000" b="0" spc="-85" dirty="0">
                <a:latin typeface="Bookman Old Style"/>
                <a:cs typeface="Bookman Old Style"/>
              </a:rPr>
              <a:t> </a:t>
            </a:r>
            <a:r>
              <a:rPr sz="2000" b="0" spc="-65" dirty="0">
                <a:latin typeface="Bookman Old Style"/>
                <a:cs typeface="Bookman Old Style"/>
              </a:rPr>
              <a:t>all</a:t>
            </a:r>
            <a:r>
              <a:rPr sz="2000" b="0" spc="-125" dirty="0">
                <a:latin typeface="Bookman Old Style"/>
                <a:cs typeface="Bookman Old Style"/>
              </a:rPr>
              <a:t> </a:t>
            </a:r>
            <a:r>
              <a:rPr sz="2000" b="0" spc="-90" dirty="0">
                <a:latin typeface="Bookman Old Style"/>
                <a:cs typeface="Bookman Old Style"/>
              </a:rPr>
              <a:t>allegations </a:t>
            </a:r>
            <a:r>
              <a:rPr sz="2000" b="0" spc="-15" dirty="0">
                <a:latin typeface="Bookman Old Style"/>
                <a:cs typeface="Bookman Old Style"/>
              </a:rPr>
              <a:t>of  </a:t>
            </a:r>
            <a:r>
              <a:rPr sz="2000" b="0" spc="-155" dirty="0">
                <a:latin typeface="Bookman Old Style"/>
                <a:cs typeface="Bookman Old Style"/>
              </a:rPr>
              <a:t>abuse </a:t>
            </a:r>
            <a:r>
              <a:rPr sz="2000" b="0" spc="-120" dirty="0">
                <a:latin typeface="Bookman Old Style"/>
                <a:cs typeface="Bookman Old Style"/>
              </a:rPr>
              <a:t>and </a:t>
            </a:r>
            <a:r>
              <a:rPr sz="2000" b="0" spc="-95" dirty="0">
                <a:latin typeface="Bookman Old Style"/>
                <a:cs typeface="Bookman Old Style"/>
              </a:rPr>
              <a:t>neglect, </a:t>
            </a:r>
            <a:r>
              <a:rPr sz="2000" b="0" spc="-130" dirty="0">
                <a:latin typeface="Bookman Old Style"/>
                <a:cs typeface="Bookman Old Style"/>
              </a:rPr>
              <a:t>the </a:t>
            </a:r>
            <a:r>
              <a:rPr sz="2000" b="0" spc="-105" dirty="0">
                <a:latin typeface="Bookman Old Style"/>
                <a:cs typeface="Bookman Old Style"/>
              </a:rPr>
              <a:t>Department </a:t>
            </a:r>
            <a:r>
              <a:rPr sz="2000" b="0" spc="-15" dirty="0">
                <a:latin typeface="Bookman Old Style"/>
                <a:cs typeface="Bookman Old Style"/>
              </a:rPr>
              <a:t>of </a:t>
            </a:r>
            <a:r>
              <a:rPr sz="2000" b="0" spc="-85" dirty="0">
                <a:latin typeface="Bookman Old Style"/>
                <a:cs typeface="Bookman Old Style"/>
              </a:rPr>
              <a:t>Children </a:t>
            </a:r>
            <a:r>
              <a:rPr sz="2000" b="0" spc="-120" dirty="0">
                <a:latin typeface="Bookman Old Style"/>
                <a:cs typeface="Bookman Old Style"/>
              </a:rPr>
              <a:t>and </a:t>
            </a:r>
            <a:r>
              <a:rPr sz="2000" b="0" spc="-105" dirty="0">
                <a:latin typeface="Bookman Old Style"/>
                <a:cs typeface="Bookman Old Style"/>
              </a:rPr>
              <a:t>Families </a:t>
            </a:r>
            <a:r>
              <a:rPr sz="2000" b="0" spc="-35" dirty="0">
                <a:latin typeface="Bookman Old Style"/>
                <a:cs typeface="Bookman Old Style"/>
              </a:rPr>
              <a:t>(DCF)  </a:t>
            </a:r>
            <a:r>
              <a:rPr sz="2000" b="0" spc="-105" dirty="0">
                <a:latin typeface="Bookman Old Style"/>
                <a:cs typeface="Bookman Old Style"/>
              </a:rPr>
              <a:t>operates </a:t>
            </a:r>
            <a:r>
              <a:rPr sz="2000" b="0" spc="-130" dirty="0">
                <a:latin typeface="Bookman Old Style"/>
                <a:cs typeface="Bookman Old Style"/>
              </a:rPr>
              <a:t>the </a:t>
            </a:r>
            <a:r>
              <a:rPr sz="2000" b="0" spc="-105" dirty="0">
                <a:latin typeface="Bookman Old Style"/>
                <a:cs typeface="Bookman Old Style"/>
              </a:rPr>
              <a:t>Institutional </a:t>
            </a:r>
            <a:r>
              <a:rPr sz="2000" b="0" spc="-85" dirty="0">
                <a:latin typeface="Bookman Old Style"/>
                <a:cs typeface="Bookman Old Style"/>
              </a:rPr>
              <a:t>Abuse </a:t>
            </a:r>
            <a:r>
              <a:rPr sz="2000" b="0" spc="-80" dirty="0">
                <a:latin typeface="Bookman Old Style"/>
                <a:cs typeface="Bookman Old Style"/>
              </a:rPr>
              <a:t>Investigation</a:t>
            </a:r>
            <a:r>
              <a:rPr sz="2000" b="0" spc="-30" dirty="0">
                <a:latin typeface="Bookman Old Style"/>
                <a:cs typeface="Bookman Old Style"/>
              </a:rPr>
              <a:t> </a:t>
            </a:r>
            <a:r>
              <a:rPr sz="2000" b="0" spc="-95" dirty="0">
                <a:latin typeface="Bookman Old Style"/>
                <a:cs typeface="Bookman Old Style"/>
              </a:rPr>
              <a:t>Unit.</a:t>
            </a:r>
            <a:endParaRPr sz="20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05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2000" b="0" spc="40" dirty="0">
                <a:latin typeface="Bookman Old Style"/>
                <a:cs typeface="Bookman Old Style"/>
              </a:rPr>
              <a:t>IAIU </a:t>
            </a:r>
            <a:r>
              <a:rPr sz="2000" b="0" spc="-110" dirty="0">
                <a:latin typeface="Bookman Old Style"/>
                <a:cs typeface="Bookman Old Style"/>
              </a:rPr>
              <a:t>is </a:t>
            </a:r>
            <a:r>
              <a:rPr sz="2000" b="0" spc="-165" dirty="0">
                <a:latin typeface="Bookman Old Style"/>
                <a:cs typeface="Bookman Old Style"/>
              </a:rPr>
              <a:t>a </a:t>
            </a:r>
            <a:r>
              <a:rPr sz="2000" b="0" spc="-85" dirty="0">
                <a:latin typeface="Bookman Old Style"/>
                <a:cs typeface="Bookman Old Style"/>
              </a:rPr>
              <a:t>child </a:t>
            </a:r>
            <a:r>
              <a:rPr sz="2000" b="0" spc="-75" dirty="0">
                <a:latin typeface="Bookman Old Style"/>
                <a:cs typeface="Bookman Old Style"/>
              </a:rPr>
              <a:t>protective </a:t>
            </a:r>
            <a:r>
              <a:rPr sz="2000" b="0" spc="-80" dirty="0">
                <a:latin typeface="Bookman Old Style"/>
                <a:cs typeface="Bookman Old Style"/>
              </a:rPr>
              <a:t>service </a:t>
            </a:r>
            <a:r>
              <a:rPr sz="2000" b="0" spc="-120" dirty="0">
                <a:latin typeface="Bookman Old Style"/>
                <a:cs typeface="Bookman Old Style"/>
              </a:rPr>
              <a:t>unit </a:t>
            </a:r>
            <a:r>
              <a:rPr sz="2000" b="0" spc="-145" dirty="0">
                <a:latin typeface="Bookman Old Style"/>
                <a:cs typeface="Bookman Old Style"/>
              </a:rPr>
              <a:t>that </a:t>
            </a:r>
            <a:r>
              <a:rPr sz="2000" b="0" spc="-90" dirty="0">
                <a:latin typeface="Bookman Old Style"/>
                <a:cs typeface="Bookman Old Style"/>
              </a:rPr>
              <a:t>investigates </a:t>
            </a:r>
            <a:r>
              <a:rPr sz="2000" b="0" spc="-95" dirty="0">
                <a:latin typeface="Bookman Old Style"/>
                <a:cs typeface="Bookman Old Style"/>
              </a:rPr>
              <a:t>reports </a:t>
            </a:r>
            <a:r>
              <a:rPr sz="2000" b="0" spc="-15" dirty="0">
                <a:latin typeface="Bookman Old Style"/>
                <a:cs typeface="Bookman Old Style"/>
              </a:rPr>
              <a:t>of</a:t>
            </a:r>
            <a:r>
              <a:rPr sz="2000" b="0" spc="-330" dirty="0">
                <a:latin typeface="Bookman Old Style"/>
                <a:cs typeface="Bookman Old Style"/>
              </a:rPr>
              <a:t> </a:t>
            </a:r>
            <a:r>
              <a:rPr sz="2000" b="0" spc="-155" dirty="0">
                <a:latin typeface="Bookman Old Style"/>
                <a:cs typeface="Bookman Old Style"/>
              </a:rPr>
              <a:t>abuse  </a:t>
            </a:r>
            <a:r>
              <a:rPr sz="2000" b="0" spc="-75" dirty="0">
                <a:latin typeface="Bookman Old Style"/>
                <a:cs typeface="Bookman Old Style"/>
              </a:rPr>
              <a:t>or </a:t>
            </a:r>
            <a:r>
              <a:rPr sz="2000" b="0" spc="-90" dirty="0">
                <a:latin typeface="Bookman Old Style"/>
                <a:cs typeface="Bookman Old Style"/>
              </a:rPr>
              <a:t>neglect </a:t>
            </a:r>
            <a:r>
              <a:rPr sz="2000" b="0" spc="-140" dirty="0">
                <a:latin typeface="Bookman Old Style"/>
                <a:cs typeface="Bookman Old Style"/>
              </a:rPr>
              <a:t>that </a:t>
            </a:r>
            <a:r>
              <a:rPr sz="2000" b="0" spc="-120" dirty="0">
                <a:latin typeface="Bookman Old Style"/>
                <a:cs typeface="Bookman Old Style"/>
              </a:rPr>
              <a:t>occur </a:t>
            </a:r>
            <a:r>
              <a:rPr sz="2000" b="0" spc="-95" dirty="0">
                <a:latin typeface="Bookman Old Style"/>
                <a:cs typeface="Bookman Old Style"/>
              </a:rPr>
              <a:t>in </a:t>
            </a:r>
            <a:r>
              <a:rPr sz="2000" b="0" spc="-100" dirty="0">
                <a:latin typeface="Bookman Old Style"/>
                <a:cs typeface="Bookman Old Style"/>
              </a:rPr>
              <a:t>public </a:t>
            </a:r>
            <a:r>
              <a:rPr sz="2000" b="0" spc="-120" dirty="0">
                <a:latin typeface="Bookman Old Style"/>
                <a:cs typeface="Bookman Old Style"/>
              </a:rPr>
              <a:t>and </a:t>
            </a:r>
            <a:r>
              <a:rPr sz="2000" b="0" spc="-65" dirty="0">
                <a:latin typeface="Bookman Old Style"/>
                <a:cs typeface="Bookman Old Style"/>
              </a:rPr>
              <a:t>private </a:t>
            </a:r>
            <a:r>
              <a:rPr sz="2000" b="0" spc="-85" dirty="0">
                <a:latin typeface="Bookman Old Style"/>
                <a:cs typeface="Bookman Old Style"/>
              </a:rPr>
              <a:t>facilities </a:t>
            </a:r>
            <a:r>
              <a:rPr sz="2000" b="0" spc="-140" dirty="0">
                <a:latin typeface="Bookman Old Style"/>
                <a:cs typeface="Bookman Old Style"/>
              </a:rPr>
              <a:t>that </a:t>
            </a:r>
            <a:r>
              <a:rPr sz="2000" b="0" spc="-30" dirty="0">
                <a:latin typeface="Bookman Old Style"/>
                <a:cs typeface="Bookman Old Style"/>
              </a:rPr>
              <a:t>provide </a:t>
            </a:r>
            <a:r>
              <a:rPr sz="2000" b="0" spc="-125" dirty="0">
                <a:latin typeface="Bookman Old Style"/>
                <a:cs typeface="Bookman Old Style"/>
              </a:rPr>
              <a:t>care</a:t>
            </a:r>
            <a:r>
              <a:rPr sz="2000" b="0" spc="-335" dirty="0">
                <a:latin typeface="Bookman Old Style"/>
                <a:cs typeface="Bookman Old Style"/>
              </a:rPr>
              <a:t> </a:t>
            </a:r>
            <a:r>
              <a:rPr sz="2000" b="0" spc="-85" dirty="0">
                <a:latin typeface="Bookman Old Style"/>
                <a:cs typeface="Bookman Old Style"/>
              </a:rPr>
              <a:t>to  </a:t>
            </a:r>
            <a:r>
              <a:rPr sz="2000" b="0" spc="-95" dirty="0">
                <a:latin typeface="Bookman Old Style"/>
                <a:cs typeface="Bookman Old Style"/>
              </a:rPr>
              <a:t>children </a:t>
            </a:r>
            <a:r>
              <a:rPr sz="2000" b="0" spc="-110" dirty="0">
                <a:latin typeface="Bookman Old Style"/>
                <a:cs typeface="Bookman Old Style"/>
              </a:rPr>
              <a:t>under </a:t>
            </a:r>
            <a:r>
              <a:rPr sz="2000" b="0" spc="-245" dirty="0">
                <a:latin typeface="Bookman Old Style"/>
                <a:cs typeface="Bookman Old Style"/>
              </a:rPr>
              <a:t>18 </a:t>
            </a:r>
            <a:r>
              <a:rPr sz="2000" b="0" spc="-105" dirty="0">
                <a:latin typeface="Bookman Old Style"/>
                <a:cs typeface="Bookman Old Style"/>
              </a:rPr>
              <a:t>years </a:t>
            </a:r>
            <a:r>
              <a:rPr sz="2000" b="0" spc="-5" dirty="0">
                <a:latin typeface="Bookman Old Style"/>
                <a:cs typeface="Bookman Old Style"/>
              </a:rPr>
              <a:t>of </a:t>
            </a:r>
            <a:r>
              <a:rPr sz="2000" b="0" spc="-95" dirty="0">
                <a:latin typeface="Bookman Old Style"/>
                <a:cs typeface="Bookman Old Style"/>
              </a:rPr>
              <a:t>age. </a:t>
            </a:r>
            <a:r>
              <a:rPr sz="2000" b="0" spc="-20" dirty="0">
                <a:latin typeface="Bookman Old Style"/>
                <a:cs typeface="Bookman Old Style"/>
              </a:rPr>
              <a:t>(However, </a:t>
            </a:r>
            <a:r>
              <a:rPr sz="2000" b="0" dirty="0">
                <a:latin typeface="Bookman Old Style"/>
                <a:cs typeface="Bookman Old Style"/>
              </a:rPr>
              <a:t>if </a:t>
            </a:r>
            <a:r>
              <a:rPr sz="2000" b="0" spc="-160" dirty="0">
                <a:latin typeface="Bookman Old Style"/>
                <a:cs typeface="Bookman Old Style"/>
              </a:rPr>
              <a:t>an </a:t>
            </a:r>
            <a:r>
              <a:rPr sz="2000" b="0" spc="-240" dirty="0">
                <a:latin typeface="Bookman Old Style"/>
                <a:cs typeface="Bookman Old Style"/>
              </a:rPr>
              <a:t>18 </a:t>
            </a:r>
            <a:r>
              <a:rPr sz="2000" b="0" spc="-85" dirty="0">
                <a:latin typeface="Bookman Old Style"/>
                <a:cs typeface="Bookman Old Style"/>
              </a:rPr>
              <a:t>year </a:t>
            </a:r>
            <a:r>
              <a:rPr sz="2000" b="0" spc="-30" dirty="0">
                <a:latin typeface="Bookman Old Style"/>
                <a:cs typeface="Bookman Old Style"/>
              </a:rPr>
              <a:t>old </a:t>
            </a:r>
            <a:r>
              <a:rPr sz="2000" b="0" spc="-80" dirty="0">
                <a:latin typeface="Bookman Old Style"/>
                <a:cs typeface="Bookman Old Style"/>
              </a:rPr>
              <a:t>alleges  </a:t>
            </a:r>
            <a:r>
              <a:rPr sz="2000" b="0" spc="-110" dirty="0">
                <a:latin typeface="Bookman Old Style"/>
                <a:cs typeface="Bookman Old Style"/>
              </a:rPr>
              <a:t>abuse/neglect </a:t>
            </a:r>
            <a:r>
              <a:rPr sz="2000" b="0" spc="-85" dirty="0">
                <a:latin typeface="Bookman Old Style"/>
                <a:cs typeface="Bookman Old Style"/>
              </a:rPr>
              <a:t>when </a:t>
            </a:r>
            <a:r>
              <a:rPr sz="2000" b="0" spc="-90" dirty="0">
                <a:latin typeface="Bookman Old Style"/>
                <a:cs typeface="Bookman Old Style"/>
              </a:rPr>
              <a:t>they </a:t>
            </a:r>
            <a:r>
              <a:rPr sz="2000" b="0" spc="-45" dirty="0">
                <a:latin typeface="Bookman Old Style"/>
                <a:cs typeface="Bookman Old Style"/>
              </a:rPr>
              <a:t>were </a:t>
            </a:r>
            <a:r>
              <a:rPr sz="2000" b="0" spc="-165" dirty="0">
                <a:latin typeface="Bookman Old Style"/>
                <a:cs typeface="Bookman Old Style"/>
              </a:rPr>
              <a:t>a </a:t>
            </a:r>
            <a:r>
              <a:rPr sz="2000" b="0" spc="-105" dirty="0">
                <a:latin typeface="Bookman Old Style"/>
                <a:cs typeface="Bookman Old Style"/>
              </a:rPr>
              <a:t>minor, </a:t>
            </a:r>
            <a:r>
              <a:rPr sz="2000" b="0" spc="40" dirty="0">
                <a:latin typeface="Bookman Old Style"/>
                <a:cs typeface="Bookman Old Style"/>
              </a:rPr>
              <a:t>IAIU </a:t>
            </a:r>
            <a:r>
              <a:rPr sz="2000" b="0" spc="5" dirty="0">
                <a:latin typeface="Bookman Old Style"/>
                <a:cs typeface="Bookman Old Style"/>
              </a:rPr>
              <a:t>will</a:t>
            </a:r>
            <a:r>
              <a:rPr sz="2000" b="0" spc="-280" dirty="0">
                <a:latin typeface="Bookman Old Style"/>
                <a:cs typeface="Bookman Old Style"/>
              </a:rPr>
              <a:t> </a:t>
            </a:r>
            <a:r>
              <a:rPr sz="2000" b="0" spc="-70" dirty="0">
                <a:latin typeface="Bookman Old Style"/>
                <a:cs typeface="Bookman Old Style"/>
              </a:rPr>
              <a:t>investigate)</a:t>
            </a:r>
            <a:endParaRPr sz="200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429000" y="4427537"/>
            <a:ext cx="2133600" cy="1524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219200" y="1447800"/>
            <a:ext cx="6705600" cy="0"/>
          </a:xfrm>
          <a:custGeom>
            <a:avLst/>
            <a:gdLst/>
            <a:ahLst/>
            <a:cxnLst/>
            <a:rect l="l" t="t" r="r" b="b"/>
            <a:pathLst>
              <a:path w="6705600">
                <a:moveTo>
                  <a:pt x="0" y="0"/>
                </a:moveTo>
                <a:lnTo>
                  <a:pt x="6705600" y="0"/>
                </a:lnTo>
              </a:path>
            </a:pathLst>
          </a:custGeom>
          <a:ln w="38100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6172200"/>
            <a:ext cx="9144000" cy="685800"/>
          </a:xfrm>
          <a:prstGeom prst="rect">
            <a:avLst/>
          </a:prstGeom>
        </p:spPr>
        <p:txBody>
          <a:bodyPr vert="horz" wrap="square" lIns="0" tIns="725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7"/>
              </a:spcBef>
            </a:pPr>
            <a:endParaRPr sz="1300">
              <a:latin typeface="Times New Roman"/>
              <a:cs typeface="Times New Roman"/>
            </a:endParaRPr>
          </a:p>
          <a:p>
            <a:pPr marR="537845" algn="r">
              <a:lnSpc>
                <a:spcPct val="100000"/>
              </a:lnSpc>
            </a:pPr>
            <a:r>
              <a:rPr sz="1400" spc="-15" dirty="0">
                <a:latin typeface="Arial"/>
                <a:cs typeface="Arial"/>
              </a:rPr>
              <a:t>27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16102" y="267334"/>
            <a:ext cx="7913370" cy="11264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3600" b="1" dirty="0">
                <a:latin typeface="Palatino Linotype"/>
                <a:cs typeface="Palatino Linotype"/>
              </a:rPr>
              <a:t>What </a:t>
            </a:r>
            <a:r>
              <a:rPr sz="3600" b="1" spc="-5" dirty="0">
                <a:latin typeface="Palatino Linotype"/>
                <a:cs typeface="Palatino Linotype"/>
              </a:rPr>
              <a:t>should </a:t>
            </a:r>
            <a:r>
              <a:rPr sz="3600" b="1" dirty="0">
                <a:latin typeface="Palatino Linotype"/>
                <a:cs typeface="Palatino Linotype"/>
              </a:rPr>
              <a:t>ADMINISTRATION</a:t>
            </a:r>
            <a:r>
              <a:rPr sz="3600" b="1" spc="-55" dirty="0">
                <a:latin typeface="Palatino Linotype"/>
                <a:cs typeface="Palatino Linotype"/>
              </a:rPr>
              <a:t> </a:t>
            </a:r>
            <a:r>
              <a:rPr sz="3600" b="1" dirty="0">
                <a:latin typeface="Palatino Linotype"/>
                <a:cs typeface="Palatino Linotype"/>
              </a:rPr>
              <a:t>do</a:t>
            </a:r>
            <a:endParaRPr sz="3600">
              <a:latin typeface="Palatino Linotype"/>
              <a:cs typeface="Palatino Linotype"/>
            </a:endParaRPr>
          </a:p>
          <a:p>
            <a:pPr algn="ctr">
              <a:lnSpc>
                <a:spcPct val="100000"/>
              </a:lnSpc>
            </a:pPr>
            <a:r>
              <a:rPr sz="3600" b="1" spc="-5" dirty="0">
                <a:latin typeface="Palatino Linotype"/>
                <a:cs typeface="Palatino Linotype"/>
              </a:rPr>
              <a:t>after </a:t>
            </a:r>
            <a:r>
              <a:rPr sz="3600" b="1" dirty="0">
                <a:latin typeface="Palatino Linotype"/>
                <a:cs typeface="Palatino Linotype"/>
              </a:rPr>
              <a:t>a </a:t>
            </a:r>
            <a:r>
              <a:rPr sz="3600" b="1" spc="-5" dirty="0">
                <a:latin typeface="Palatino Linotype"/>
                <a:cs typeface="Palatino Linotype"/>
              </a:rPr>
              <a:t>report </a:t>
            </a:r>
            <a:r>
              <a:rPr sz="3600" b="1" dirty="0">
                <a:latin typeface="Palatino Linotype"/>
                <a:cs typeface="Palatino Linotype"/>
              </a:rPr>
              <a:t>is</a:t>
            </a:r>
            <a:r>
              <a:rPr sz="3600" b="1" spc="-60" dirty="0">
                <a:latin typeface="Palatino Linotype"/>
                <a:cs typeface="Palatino Linotype"/>
              </a:rPr>
              <a:t> </a:t>
            </a:r>
            <a:r>
              <a:rPr sz="3600" b="1" spc="-5" dirty="0">
                <a:latin typeface="Palatino Linotype"/>
                <a:cs typeface="Palatino Linotype"/>
              </a:rPr>
              <a:t>made?</a:t>
            </a:r>
            <a:endParaRPr sz="3600">
              <a:latin typeface="Palatino Linotype"/>
              <a:cs typeface="Palatino Linotyp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93444" y="1597025"/>
            <a:ext cx="7301230" cy="43065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9085" marR="933450" indent="-286385">
              <a:lnSpc>
                <a:spcPct val="100000"/>
              </a:lnSpc>
              <a:buFont typeface="Wingdings"/>
              <a:buChar char=""/>
              <a:tabLst>
                <a:tab pos="299720" algn="l"/>
              </a:tabLst>
            </a:pPr>
            <a:r>
              <a:rPr sz="2000" b="1" spc="-5" dirty="0">
                <a:latin typeface="Palatino Linotype"/>
                <a:cs typeface="Palatino Linotype"/>
              </a:rPr>
              <a:t>Ensure the safety </a:t>
            </a:r>
            <a:r>
              <a:rPr sz="2000" b="1" spc="-10" dirty="0">
                <a:latin typeface="Palatino Linotype"/>
                <a:cs typeface="Palatino Linotype"/>
              </a:rPr>
              <a:t>of </a:t>
            </a:r>
            <a:r>
              <a:rPr sz="2000" b="1" spc="-5" dirty="0">
                <a:latin typeface="Palatino Linotype"/>
                <a:cs typeface="Palatino Linotype"/>
              </a:rPr>
              <a:t>the child victim and other  children in the </a:t>
            </a:r>
            <a:r>
              <a:rPr sz="2000" b="1" dirty="0">
                <a:latin typeface="Palatino Linotype"/>
                <a:cs typeface="Palatino Linotype"/>
              </a:rPr>
              <a:t>facility (examples </a:t>
            </a:r>
            <a:r>
              <a:rPr sz="2000" b="1" spc="-10" dirty="0">
                <a:latin typeface="Palatino Linotype"/>
                <a:cs typeface="Palatino Linotype"/>
              </a:rPr>
              <a:t>of </a:t>
            </a:r>
            <a:r>
              <a:rPr sz="2000" b="1" spc="-5" dirty="0">
                <a:latin typeface="Palatino Linotype"/>
                <a:cs typeface="Palatino Linotype"/>
              </a:rPr>
              <a:t>remedial</a:t>
            </a:r>
            <a:r>
              <a:rPr sz="2000" b="1" spc="-100" dirty="0">
                <a:latin typeface="Palatino Linotype"/>
                <a:cs typeface="Palatino Linotype"/>
              </a:rPr>
              <a:t> </a:t>
            </a:r>
            <a:r>
              <a:rPr sz="2000" b="1" spc="-5" dirty="0">
                <a:latin typeface="Palatino Linotype"/>
                <a:cs typeface="Palatino Linotype"/>
              </a:rPr>
              <a:t>action)</a:t>
            </a:r>
            <a:endParaRPr sz="2000">
              <a:latin typeface="Palatino Linotype"/>
              <a:cs typeface="Palatino Linotype"/>
            </a:endParaRPr>
          </a:p>
          <a:p>
            <a:pPr marL="299085" indent="-286385">
              <a:lnSpc>
                <a:spcPct val="100000"/>
              </a:lnSpc>
              <a:spcBef>
                <a:spcPts val="1440"/>
              </a:spcBef>
              <a:buFont typeface="Wingdings"/>
              <a:buChar char=""/>
              <a:tabLst>
                <a:tab pos="299720" algn="l"/>
              </a:tabLst>
            </a:pPr>
            <a:r>
              <a:rPr sz="2000" b="1" spc="-5" dirty="0">
                <a:latin typeface="Palatino Linotype"/>
                <a:cs typeface="Palatino Linotype"/>
              </a:rPr>
              <a:t>Secure </a:t>
            </a:r>
            <a:r>
              <a:rPr sz="2000" b="1" dirty="0">
                <a:latin typeface="Palatino Linotype"/>
                <a:cs typeface="Palatino Linotype"/>
              </a:rPr>
              <a:t>any needed medical</a:t>
            </a:r>
            <a:r>
              <a:rPr sz="2000" b="1" spc="-110" dirty="0">
                <a:latin typeface="Palatino Linotype"/>
                <a:cs typeface="Palatino Linotype"/>
              </a:rPr>
              <a:t> </a:t>
            </a:r>
            <a:r>
              <a:rPr sz="2000" b="1" dirty="0">
                <a:latin typeface="Palatino Linotype"/>
                <a:cs typeface="Palatino Linotype"/>
              </a:rPr>
              <a:t>attention</a:t>
            </a:r>
            <a:endParaRPr sz="2000">
              <a:latin typeface="Palatino Linotype"/>
              <a:cs typeface="Palatino Linotype"/>
            </a:endParaRPr>
          </a:p>
          <a:p>
            <a:pPr marL="299085" marR="41275" indent="-286385">
              <a:lnSpc>
                <a:spcPct val="100000"/>
              </a:lnSpc>
              <a:spcBef>
                <a:spcPts val="1440"/>
              </a:spcBef>
              <a:buFont typeface="Wingdings"/>
              <a:buChar char=""/>
              <a:tabLst>
                <a:tab pos="299720" algn="l"/>
              </a:tabLst>
            </a:pPr>
            <a:r>
              <a:rPr sz="2000" b="1" spc="-5" dirty="0">
                <a:latin typeface="Palatino Linotype"/>
                <a:cs typeface="Palatino Linotype"/>
              </a:rPr>
              <a:t>Complete any routine </a:t>
            </a:r>
            <a:r>
              <a:rPr sz="2000" b="1" spc="-10" dirty="0">
                <a:latin typeface="Palatino Linotype"/>
                <a:cs typeface="Palatino Linotype"/>
              </a:rPr>
              <a:t>reports </a:t>
            </a:r>
            <a:r>
              <a:rPr sz="2000" b="1" spc="-5" dirty="0">
                <a:latin typeface="Palatino Linotype"/>
                <a:cs typeface="Palatino Linotype"/>
              </a:rPr>
              <a:t>(not </a:t>
            </a:r>
            <a:r>
              <a:rPr sz="2000" b="1" dirty="0">
                <a:latin typeface="Palatino Linotype"/>
                <a:cs typeface="Palatino Linotype"/>
              </a:rPr>
              <a:t>statements) </a:t>
            </a:r>
            <a:r>
              <a:rPr sz="2000" b="1" spc="-5" dirty="0">
                <a:latin typeface="Palatino Linotype"/>
                <a:cs typeface="Palatino Linotype"/>
              </a:rPr>
              <a:t>which are  required by the standard operating </a:t>
            </a:r>
            <a:r>
              <a:rPr sz="2000" b="1" spc="-10" dirty="0">
                <a:latin typeface="Palatino Linotype"/>
                <a:cs typeface="Palatino Linotype"/>
              </a:rPr>
              <a:t>procedure of </a:t>
            </a:r>
            <a:r>
              <a:rPr sz="2000" b="1" spc="-5" dirty="0">
                <a:latin typeface="Palatino Linotype"/>
                <a:cs typeface="Palatino Linotype"/>
              </a:rPr>
              <a:t>the facility.  Have </a:t>
            </a:r>
            <a:r>
              <a:rPr sz="2000" b="1" spc="-10" dirty="0">
                <a:latin typeface="Palatino Linotype"/>
                <a:cs typeface="Palatino Linotype"/>
              </a:rPr>
              <a:t>reports </a:t>
            </a:r>
            <a:r>
              <a:rPr sz="2000" b="1" dirty="0">
                <a:latin typeface="Palatino Linotype"/>
                <a:cs typeface="Palatino Linotype"/>
              </a:rPr>
              <a:t>available at </a:t>
            </a:r>
            <a:r>
              <a:rPr sz="2000" b="1" spc="-5" dirty="0">
                <a:latin typeface="Palatino Linotype"/>
                <a:cs typeface="Palatino Linotype"/>
              </a:rPr>
              <a:t>the time </a:t>
            </a:r>
            <a:r>
              <a:rPr sz="2000" b="1" spc="-10" dirty="0">
                <a:latin typeface="Palatino Linotype"/>
                <a:cs typeface="Palatino Linotype"/>
              </a:rPr>
              <a:t>of </a:t>
            </a:r>
            <a:r>
              <a:rPr sz="2000" b="1" spc="-5" dirty="0">
                <a:latin typeface="Palatino Linotype"/>
                <a:cs typeface="Palatino Linotype"/>
              </a:rPr>
              <a:t>the</a:t>
            </a:r>
            <a:r>
              <a:rPr sz="2000" b="1" spc="-35" dirty="0">
                <a:latin typeface="Palatino Linotype"/>
                <a:cs typeface="Palatino Linotype"/>
              </a:rPr>
              <a:t> </a:t>
            </a:r>
            <a:r>
              <a:rPr sz="2000" b="1" spc="-5" dirty="0">
                <a:latin typeface="Palatino Linotype"/>
                <a:cs typeface="Palatino Linotype"/>
              </a:rPr>
              <a:t>investigation.</a:t>
            </a:r>
            <a:endParaRPr sz="2000">
              <a:latin typeface="Palatino Linotype"/>
              <a:cs typeface="Palatino Linotype"/>
            </a:endParaRPr>
          </a:p>
          <a:p>
            <a:pPr marL="12700">
              <a:lnSpc>
                <a:spcPct val="100000"/>
              </a:lnSpc>
              <a:spcBef>
                <a:spcPts val="1580"/>
              </a:spcBef>
            </a:pPr>
            <a:r>
              <a:rPr sz="2400" b="1" i="1" dirty="0">
                <a:latin typeface="Palatino Linotype"/>
                <a:cs typeface="Palatino Linotype"/>
              </a:rPr>
              <a:t>What </a:t>
            </a:r>
            <a:r>
              <a:rPr sz="2800" b="1" i="1" dirty="0">
                <a:latin typeface="Palatino Linotype"/>
                <a:cs typeface="Palatino Linotype"/>
              </a:rPr>
              <a:t>NOT </a:t>
            </a:r>
            <a:r>
              <a:rPr sz="2800" b="1" i="1" spc="-5" dirty="0">
                <a:latin typeface="Palatino Linotype"/>
                <a:cs typeface="Palatino Linotype"/>
              </a:rPr>
              <a:t>TO </a:t>
            </a:r>
            <a:r>
              <a:rPr sz="2800" b="1" i="1" spc="5" dirty="0">
                <a:latin typeface="Palatino Linotype"/>
                <a:cs typeface="Palatino Linotype"/>
              </a:rPr>
              <a:t>DO </a:t>
            </a:r>
            <a:r>
              <a:rPr sz="2400" b="1" i="1" spc="-10" dirty="0">
                <a:latin typeface="Palatino Linotype"/>
                <a:cs typeface="Palatino Linotype"/>
              </a:rPr>
              <a:t>After </a:t>
            </a:r>
            <a:r>
              <a:rPr sz="2400" b="1" i="1" dirty="0">
                <a:latin typeface="Palatino Linotype"/>
                <a:cs typeface="Palatino Linotype"/>
              </a:rPr>
              <a:t>a </a:t>
            </a:r>
            <a:r>
              <a:rPr sz="2400" b="1" i="1" spc="-5" dirty="0">
                <a:latin typeface="Palatino Linotype"/>
                <a:cs typeface="Palatino Linotype"/>
              </a:rPr>
              <a:t>Report </a:t>
            </a:r>
            <a:r>
              <a:rPr sz="2400" b="1" i="1" dirty="0">
                <a:latin typeface="Palatino Linotype"/>
                <a:cs typeface="Palatino Linotype"/>
              </a:rPr>
              <a:t>is</a:t>
            </a:r>
            <a:r>
              <a:rPr sz="2400" b="1" i="1" spc="-5" dirty="0">
                <a:latin typeface="Palatino Linotype"/>
                <a:cs typeface="Palatino Linotype"/>
              </a:rPr>
              <a:t> Made?</a:t>
            </a:r>
            <a:endParaRPr sz="2400">
              <a:latin typeface="Palatino Linotype"/>
              <a:cs typeface="Palatino Linotype"/>
            </a:endParaRPr>
          </a:p>
          <a:p>
            <a:pPr marL="12700">
              <a:lnSpc>
                <a:spcPct val="100000"/>
              </a:lnSpc>
              <a:spcBef>
                <a:spcPts val="1530"/>
              </a:spcBef>
            </a:pPr>
            <a:r>
              <a:rPr sz="1800" spc="415" dirty="0">
                <a:solidFill>
                  <a:srgbClr val="006FC0"/>
                </a:solidFill>
                <a:latin typeface="Wingdings"/>
                <a:cs typeface="Wingdings"/>
              </a:rPr>
              <a:t></a:t>
            </a:r>
            <a:r>
              <a:rPr sz="1800" spc="415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1800" b="1" i="1" u="sng" spc="-5" dirty="0">
                <a:solidFill>
                  <a:srgbClr val="006FC0"/>
                </a:solidFill>
                <a:latin typeface="Palatino Linotype"/>
                <a:cs typeface="Palatino Linotype"/>
              </a:rPr>
              <a:t>Do </a:t>
            </a:r>
            <a:r>
              <a:rPr sz="1800" b="1" i="1" u="sng" spc="-10" dirty="0">
                <a:solidFill>
                  <a:srgbClr val="006FC0"/>
                </a:solidFill>
                <a:latin typeface="Palatino Linotype"/>
                <a:cs typeface="Palatino Linotype"/>
              </a:rPr>
              <a:t>NOT </a:t>
            </a:r>
            <a:r>
              <a:rPr sz="1800" b="1" spc="-5" dirty="0">
                <a:solidFill>
                  <a:srgbClr val="006FC0"/>
                </a:solidFill>
                <a:latin typeface="Palatino Linotype"/>
                <a:cs typeface="Palatino Linotype"/>
              </a:rPr>
              <a:t>further </a:t>
            </a:r>
            <a:r>
              <a:rPr sz="1800" b="1" dirty="0">
                <a:solidFill>
                  <a:srgbClr val="006FC0"/>
                </a:solidFill>
                <a:latin typeface="Palatino Linotype"/>
                <a:cs typeface="Palatino Linotype"/>
              </a:rPr>
              <a:t>question the </a:t>
            </a:r>
            <a:r>
              <a:rPr sz="1800" b="1" spc="-5" dirty="0">
                <a:solidFill>
                  <a:srgbClr val="006FC0"/>
                </a:solidFill>
                <a:latin typeface="Palatino Linotype"/>
                <a:cs typeface="Palatino Linotype"/>
              </a:rPr>
              <a:t>child victim </a:t>
            </a:r>
            <a:r>
              <a:rPr sz="1800" b="1" dirty="0">
                <a:solidFill>
                  <a:srgbClr val="006FC0"/>
                </a:solidFill>
                <a:latin typeface="Palatino Linotype"/>
                <a:cs typeface="Palatino Linotype"/>
              </a:rPr>
              <a:t>after the report is</a:t>
            </a:r>
            <a:r>
              <a:rPr sz="1800" b="1" spc="-290" dirty="0">
                <a:solidFill>
                  <a:srgbClr val="006FC0"/>
                </a:solidFill>
                <a:latin typeface="Palatino Linotype"/>
                <a:cs typeface="Palatino Linotype"/>
              </a:rPr>
              <a:t> </a:t>
            </a:r>
            <a:r>
              <a:rPr sz="1800" b="1" spc="5" dirty="0">
                <a:solidFill>
                  <a:srgbClr val="006FC0"/>
                </a:solidFill>
                <a:latin typeface="Palatino Linotype"/>
                <a:cs typeface="Palatino Linotype"/>
              </a:rPr>
              <a:t>made.</a:t>
            </a:r>
            <a:endParaRPr sz="1800">
              <a:latin typeface="Palatino Linotype"/>
              <a:cs typeface="Palatino Linotype"/>
            </a:endParaRPr>
          </a:p>
          <a:p>
            <a:pPr marL="299085" marR="5080" indent="-287020" algn="just">
              <a:lnSpc>
                <a:spcPct val="100600"/>
              </a:lnSpc>
              <a:spcBef>
                <a:spcPts val="1310"/>
              </a:spcBef>
            </a:pPr>
            <a:r>
              <a:rPr sz="1800" spc="415" dirty="0">
                <a:solidFill>
                  <a:srgbClr val="006FC0"/>
                </a:solidFill>
                <a:latin typeface="Wingdings"/>
                <a:cs typeface="Wingdings"/>
              </a:rPr>
              <a:t></a:t>
            </a:r>
            <a:r>
              <a:rPr sz="1800" spc="30" dirty="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sz="1800" b="1" i="1" u="sng" spc="-10" dirty="0">
                <a:solidFill>
                  <a:srgbClr val="006FC0"/>
                </a:solidFill>
                <a:latin typeface="Palatino Linotype"/>
                <a:cs typeface="Palatino Linotype"/>
              </a:rPr>
              <a:t>Do </a:t>
            </a:r>
            <a:r>
              <a:rPr sz="1800" b="1" i="1" u="sng" spc="-5" dirty="0">
                <a:solidFill>
                  <a:srgbClr val="006FC0"/>
                </a:solidFill>
                <a:latin typeface="Palatino Linotype"/>
                <a:cs typeface="Palatino Linotype"/>
              </a:rPr>
              <a:t>NOT </a:t>
            </a:r>
            <a:r>
              <a:rPr sz="1800" b="1" dirty="0">
                <a:solidFill>
                  <a:srgbClr val="006FC0"/>
                </a:solidFill>
                <a:latin typeface="Palatino Linotype"/>
                <a:cs typeface="Palatino Linotype"/>
              </a:rPr>
              <a:t>inform the alleged perpetrator of any details pertaining to  the report of abuse or the identity of the complaining or</a:t>
            </a:r>
            <a:r>
              <a:rPr sz="1800" b="1" spc="-204" dirty="0">
                <a:solidFill>
                  <a:srgbClr val="006FC0"/>
                </a:solidFill>
                <a:latin typeface="Palatino Linotype"/>
                <a:cs typeface="Palatino Linotype"/>
              </a:rPr>
              <a:t> </a:t>
            </a:r>
            <a:r>
              <a:rPr sz="1800" b="1" dirty="0">
                <a:solidFill>
                  <a:srgbClr val="006FC0"/>
                </a:solidFill>
                <a:latin typeface="Palatino Linotype"/>
                <a:cs typeface="Palatino Linotype"/>
              </a:rPr>
              <a:t>implicated  </a:t>
            </a:r>
            <a:r>
              <a:rPr sz="1800" b="1" spc="-5" dirty="0">
                <a:solidFill>
                  <a:srgbClr val="006FC0"/>
                </a:solidFill>
                <a:latin typeface="Palatino Linotype"/>
                <a:cs typeface="Palatino Linotype"/>
              </a:rPr>
              <a:t>child.</a:t>
            </a:r>
            <a:endParaRPr sz="1800">
              <a:latin typeface="Palatino Linotype"/>
              <a:cs typeface="Palatino Linotype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066800" y="1447800"/>
            <a:ext cx="6705600" cy="0"/>
          </a:xfrm>
          <a:custGeom>
            <a:avLst/>
            <a:gdLst/>
            <a:ahLst/>
            <a:cxnLst/>
            <a:rect l="l" t="t" r="r" b="b"/>
            <a:pathLst>
              <a:path w="6705600">
                <a:moveTo>
                  <a:pt x="0" y="0"/>
                </a:moveTo>
                <a:lnTo>
                  <a:pt x="6705600" y="0"/>
                </a:lnTo>
              </a:path>
            </a:pathLst>
          </a:custGeom>
          <a:ln w="38100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6172200"/>
            <a:ext cx="9144000" cy="685800"/>
          </a:xfrm>
          <a:prstGeom prst="rect">
            <a:avLst/>
          </a:prstGeom>
        </p:spPr>
        <p:txBody>
          <a:bodyPr vert="horz" wrap="square" lIns="0" tIns="725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7"/>
              </a:spcBef>
            </a:pPr>
            <a:endParaRPr sz="1300">
              <a:latin typeface="Times New Roman"/>
              <a:cs typeface="Times New Roman"/>
            </a:endParaRPr>
          </a:p>
          <a:p>
            <a:pPr marR="537845" algn="r">
              <a:lnSpc>
                <a:spcPct val="100000"/>
              </a:lnSpc>
            </a:pPr>
            <a:r>
              <a:rPr sz="1400" spc="-15" dirty="0">
                <a:latin typeface="Arial"/>
                <a:cs typeface="Arial"/>
              </a:rPr>
              <a:t>28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11760" rIns="0" bIns="0" rtlCol="0">
            <a:spAutoFit/>
          </a:bodyPr>
          <a:lstStyle/>
          <a:p>
            <a:pPr marL="2222500">
              <a:lnSpc>
                <a:spcPct val="100000"/>
              </a:lnSpc>
            </a:pPr>
            <a:r>
              <a:rPr sz="6600" b="1" i="1" spc="-5" dirty="0">
                <a:latin typeface="Palatino Linotype"/>
                <a:cs typeface="Palatino Linotype"/>
              </a:rPr>
              <a:t>Structure</a:t>
            </a:r>
            <a:endParaRPr sz="6600">
              <a:latin typeface="Palatino Linotype"/>
              <a:cs typeface="Palatino Linotyp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60044" y="1870328"/>
            <a:ext cx="7988300" cy="344042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280670">
              <a:lnSpc>
                <a:spcPct val="100000"/>
              </a:lnSpc>
            </a:pPr>
            <a:r>
              <a:rPr sz="2800" b="0" spc="55" dirty="0">
                <a:latin typeface="Bookman Old Style"/>
                <a:cs typeface="Bookman Old Style"/>
              </a:rPr>
              <a:t>IAIU </a:t>
            </a:r>
            <a:r>
              <a:rPr sz="2800" b="0" spc="-125" dirty="0">
                <a:latin typeface="Bookman Old Style"/>
                <a:cs typeface="Bookman Old Style"/>
              </a:rPr>
              <a:t>operations </a:t>
            </a:r>
            <a:r>
              <a:rPr sz="2800" b="0" spc="-155" dirty="0">
                <a:latin typeface="Bookman Old Style"/>
                <a:cs typeface="Bookman Old Style"/>
              </a:rPr>
              <a:t>are </a:t>
            </a:r>
            <a:r>
              <a:rPr sz="2800" b="0" spc="-105" dirty="0">
                <a:latin typeface="Bookman Old Style"/>
                <a:cs typeface="Bookman Old Style"/>
              </a:rPr>
              <a:t>overseen </a:t>
            </a:r>
            <a:r>
              <a:rPr sz="2800" b="0" spc="-75" dirty="0">
                <a:latin typeface="Bookman Old Style"/>
                <a:cs typeface="Bookman Old Style"/>
              </a:rPr>
              <a:t>by </a:t>
            </a:r>
            <a:r>
              <a:rPr sz="2800" b="0" spc="-165" dirty="0">
                <a:latin typeface="Bookman Old Style"/>
                <a:cs typeface="Bookman Old Style"/>
              </a:rPr>
              <a:t>the </a:t>
            </a:r>
            <a:r>
              <a:rPr sz="2800" b="0" spc="-110" dirty="0">
                <a:latin typeface="Bookman Old Style"/>
                <a:cs typeface="Bookman Old Style"/>
              </a:rPr>
              <a:t>Director </a:t>
            </a:r>
            <a:r>
              <a:rPr sz="2800" b="0" dirty="0">
                <a:latin typeface="Bookman Old Style"/>
                <a:cs typeface="Bookman Old Style"/>
              </a:rPr>
              <a:t>of  </a:t>
            </a:r>
            <a:r>
              <a:rPr sz="2800" b="0" spc="55" dirty="0">
                <a:latin typeface="Bookman Old Style"/>
                <a:cs typeface="Bookman Old Style"/>
              </a:rPr>
              <a:t>IAIU</a:t>
            </a:r>
            <a:r>
              <a:rPr sz="2800" b="0" spc="-185" dirty="0">
                <a:latin typeface="Bookman Old Style"/>
                <a:cs typeface="Bookman Old Style"/>
              </a:rPr>
              <a:t> at</a:t>
            </a:r>
            <a:r>
              <a:rPr sz="2800" b="0" spc="-215" dirty="0">
                <a:latin typeface="Bookman Old Style"/>
                <a:cs typeface="Bookman Old Style"/>
              </a:rPr>
              <a:t> </a:t>
            </a:r>
            <a:r>
              <a:rPr sz="2800" b="0" spc="-165" dirty="0">
                <a:latin typeface="Bookman Old Style"/>
                <a:cs typeface="Bookman Old Style"/>
              </a:rPr>
              <a:t>the</a:t>
            </a:r>
            <a:r>
              <a:rPr sz="2800" b="0" spc="-200" dirty="0">
                <a:latin typeface="Bookman Old Style"/>
                <a:cs typeface="Bookman Old Style"/>
              </a:rPr>
              <a:t> </a:t>
            </a:r>
            <a:r>
              <a:rPr sz="2800" b="0" spc="-135" dirty="0">
                <a:latin typeface="Bookman Old Style"/>
                <a:cs typeface="Bookman Old Style"/>
              </a:rPr>
              <a:t>Central</a:t>
            </a:r>
            <a:r>
              <a:rPr sz="2800" b="0" spc="-240" dirty="0">
                <a:latin typeface="Bookman Old Style"/>
                <a:cs typeface="Bookman Old Style"/>
              </a:rPr>
              <a:t> </a:t>
            </a:r>
            <a:r>
              <a:rPr sz="2800" b="0" spc="-60" dirty="0">
                <a:latin typeface="Bookman Old Style"/>
                <a:cs typeface="Bookman Old Style"/>
              </a:rPr>
              <a:t>Office</a:t>
            </a:r>
            <a:r>
              <a:rPr sz="2800" b="0" spc="-210" dirty="0">
                <a:latin typeface="Bookman Old Style"/>
                <a:cs typeface="Bookman Old Style"/>
              </a:rPr>
              <a:t> </a:t>
            </a:r>
            <a:r>
              <a:rPr sz="2800" b="0" spc="-114" dirty="0">
                <a:latin typeface="Bookman Old Style"/>
                <a:cs typeface="Bookman Old Style"/>
              </a:rPr>
              <a:t>located</a:t>
            </a:r>
            <a:r>
              <a:rPr sz="2800" b="0" spc="-235" dirty="0">
                <a:latin typeface="Bookman Old Style"/>
                <a:cs typeface="Bookman Old Style"/>
              </a:rPr>
              <a:t> </a:t>
            </a:r>
            <a:r>
              <a:rPr sz="2800" b="0" spc="-120" dirty="0">
                <a:latin typeface="Bookman Old Style"/>
                <a:cs typeface="Bookman Old Style"/>
              </a:rPr>
              <a:t>in</a:t>
            </a:r>
            <a:r>
              <a:rPr sz="2800" b="0" spc="-195" dirty="0">
                <a:latin typeface="Bookman Old Style"/>
                <a:cs typeface="Bookman Old Style"/>
              </a:rPr>
              <a:t> </a:t>
            </a:r>
            <a:r>
              <a:rPr sz="2800" b="0" spc="-135" dirty="0">
                <a:latin typeface="Bookman Old Style"/>
                <a:cs typeface="Bookman Old Style"/>
              </a:rPr>
              <a:t>Trenton,</a:t>
            </a:r>
            <a:r>
              <a:rPr sz="2800" b="0" spc="-254" dirty="0">
                <a:latin typeface="Bookman Old Style"/>
                <a:cs typeface="Bookman Old Style"/>
              </a:rPr>
              <a:t> </a:t>
            </a:r>
            <a:r>
              <a:rPr sz="2800" b="0" spc="-240" dirty="0">
                <a:latin typeface="Bookman Old Style"/>
                <a:cs typeface="Bookman Old Style"/>
              </a:rPr>
              <a:t>NJ.</a:t>
            </a:r>
            <a:endParaRPr sz="28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27"/>
              </a:spcBef>
            </a:pPr>
            <a:endParaRPr sz="290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2800" b="0" spc="-245" dirty="0">
                <a:latin typeface="Bookman Old Style"/>
                <a:cs typeface="Bookman Old Style"/>
              </a:rPr>
              <a:t>Each </a:t>
            </a:r>
            <a:r>
              <a:rPr sz="2800" b="0" spc="55" dirty="0">
                <a:latin typeface="Bookman Old Style"/>
                <a:cs typeface="Bookman Old Style"/>
              </a:rPr>
              <a:t>IAIU </a:t>
            </a:r>
            <a:r>
              <a:rPr sz="2800" b="0" spc="-100" dirty="0">
                <a:latin typeface="Bookman Old Style"/>
                <a:cs typeface="Bookman Old Style"/>
              </a:rPr>
              <a:t>Investigator </a:t>
            </a:r>
            <a:r>
              <a:rPr sz="2800" b="0" spc="-145" dirty="0">
                <a:latin typeface="Bookman Old Style"/>
                <a:cs typeface="Bookman Old Style"/>
              </a:rPr>
              <a:t>is </a:t>
            </a:r>
            <a:r>
              <a:rPr sz="2800" b="0" spc="-135" dirty="0">
                <a:latin typeface="Bookman Old Style"/>
                <a:cs typeface="Bookman Old Style"/>
              </a:rPr>
              <a:t>assigned </a:t>
            </a:r>
            <a:r>
              <a:rPr sz="2800" b="0" spc="-100" dirty="0">
                <a:latin typeface="Bookman Old Style"/>
                <a:cs typeface="Bookman Old Style"/>
              </a:rPr>
              <a:t>to </a:t>
            </a:r>
            <a:r>
              <a:rPr sz="2800" b="0" spc="-125" dirty="0">
                <a:latin typeface="Bookman Old Style"/>
                <a:cs typeface="Bookman Old Style"/>
              </a:rPr>
              <a:t>one </a:t>
            </a:r>
            <a:r>
              <a:rPr sz="2800" b="0" dirty="0">
                <a:latin typeface="Bookman Old Style"/>
                <a:cs typeface="Bookman Old Style"/>
              </a:rPr>
              <a:t>of </a:t>
            </a:r>
            <a:r>
              <a:rPr sz="2800" b="0" spc="-85" dirty="0">
                <a:latin typeface="Bookman Old Style"/>
                <a:cs typeface="Bookman Old Style"/>
              </a:rPr>
              <a:t>four  </a:t>
            </a:r>
            <a:r>
              <a:rPr sz="2800" b="0" spc="-90" dirty="0">
                <a:latin typeface="Bookman Old Style"/>
                <a:cs typeface="Bookman Old Style"/>
              </a:rPr>
              <a:t>regional </a:t>
            </a:r>
            <a:r>
              <a:rPr sz="2800" b="0" spc="-85" dirty="0">
                <a:latin typeface="Bookman Old Style"/>
                <a:cs typeface="Bookman Old Style"/>
              </a:rPr>
              <a:t>offices </a:t>
            </a:r>
            <a:r>
              <a:rPr sz="2800" b="0" spc="-135" dirty="0">
                <a:latin typeface="Bookman Old Style"/>
                <a:cs typeface="Bookman Old Style"/>
              </a:rPr>
              <a:t>throughout</a:t>
            </a:r>
            <a:r>
              <a:rPr sz="2800" b="0" spc="-680" dirty="0">
                <a:latin typeface="Bookman Old Style"/>
                <a:cs typeface="Bookman Old Style"/>
              </a:rPr>
              <a:t> </a:t>
            </a:r>
            <a:r>
              <a:rPr sz="2800" b="0" spc="-165" dirty="0">
                <a:latin typeface="Bookman Old Style"/>
                <a:cs typeface="Bookman Old Style"/>
              </a:rPr>
              <a:t>the </a:t>
            </a:r>
            <a:r>
              <a:rPr sz="2800" b="0" spc="-185" dirty="0">
                <a:latin typeface="Bookman Old Style"/>
                <a:cs typeface="Bookman Old Style"/>
              </a:rPr>
              <a:t>state. </a:t>
            </a:r>
            <a:r>
              <a:rPr sz="2800" b="0" spc="-140" dirty="0">
                <a:latin typeface="Bookman Old Style"/>
                <a:cs typeface="Bookman Old Style"/>
              </a:rPr>
              <a:t>Staff </a:t>
            </a:r>
            <a:r>
              <a:rPr sz="2800" b="0" spc="-120" dirty="0">
                <a:latin typeface="Bookman Old Style"/>
                <a:cs typeface="Bookman Old Style"/>
              </a:rPr>
              <a:t>respond  </a:t>
            </a:r>
            <a:r>
              <a:rPr sz="2800" b="0" spc="-100" dirty="0">
                <a:latin typeface="Bookman Old Style"/>
                <a:cs typeface="Bookman Old Style"/>
              </a:rPr>
              <a:t>to </a:t>
            </a:r>
            <a:r>
              <a:rPr sz="2800" b="0" spc="-114" dirty="0">
                <a:latin typeface="Bookman Old Style"/>
                <a:cs typeface="Bookman Old Style"/>
              </a:rPr>
              <a:t>allegations</a:t>
            </a:r>
            <a:r>
              <a:rPr sz="2800" b="0" spc="-405" dirty="0">
                <a:latin typeface="Bookman Old Style"/>
                <a:cs typeface="Bookman Old Style"/>
              </a:rPr>
              <a:t> </a:t>
            </a:r>
            <a:r>
              <a:rPr sz="2800" b="0" dirty="0">
                <a:latin typeface="Bookman Old Style"/>
                <a:cs typeface="Bookman Old Style"/>
              </a:rPr>
              <a:t>of</a:t>
            </a:r>
            <a:endParaRPr sz="2800">
              <a:latin typeface="Bookman Old Style"/>
              <a:cs typeface="Bookman Old Style"/>
            </a:endParaRPr>
          </a:p>
          <a:p>
            <a:pPr marL="12700">
              <a:lnSpc>
                <a:spcPct val="100000"/>
              </a:lnSpc>
            </a:pPr>
            <a:r>
              <a:rPr sz="2800" b="0" spc="-135" dirty="0">
                <a:latin typeface="Bookman Old Style"/>
                <a:cs typeface="Bookman Old Style"/>
              </a:rPr>
              <a:t>Institutional </a:t>
            </a:r>
            <a:r>
              <a:rPr sz="2800" b="0" spc="-100" dirty="0">
                <a:latin typeface="Bookman Old Style"/>
                <a:cs typeface="Bookman Old Style"/>
              </a:rPr>
              <a:t>child </a:t>
            </a:r>
            <a:r>
              <a:rPr sz="2800" b="0" spc="-140" dirty="0">
                <a:latin typeface="Bookman Old Style"/>
                <a:cs typeface="Bookman Old Style"/>
              </a:rPr>
              <a:t>abuse/neglect</a:t>
            </a:r>
            <a:r>
              <a:rPr sz="2800" b="0" spc="-495" dirty="0">
                <a:latin typeface="Bookman Old Style"/>
                <a:cs typeface="Bookman Old Style"/>
              </a:rPr>
              <a:t> </a:t>
            </a:r>
            <a:r>
              <a:rPr sz="2800" b="0" spc="-120" dirty="0">
                <a:latin typeface="Bookman Old Style"/>
                <a:cs typeface="Bookman Old Style"/>
              </a:rPr>
              <a:t>in</a:t>
            </a:r>
            <a:endParaRPr sz="2800">
              <a:latin typeface="Bookman Old Style"/>
              <a:cs typeface="Bookman Old Style"/>
            </a:endParaRPr>
          </a:p>
          <a:p>
            <a:pPr marL="12700">
              <a:lnSpc>
                <a:spcPct val="100000"/>
              </a:lnSpc>
            </a:pPr>
            <a:r>
              <a:rPr sz="2800" b="0" spc="-135" dirty="0">
                <a:latin typeface="Bookman Old Style"/>
                <a:cs typeface="Bookman Old Style"/>
              </a:rPr>
              <a:t>their assigned</a:t>
            </a:r>
            <a:r>
              <a:rPr sz="2800" b="0" spc="-380" dirty="0">
                <a:latin typeface="Bookman Old Style"/>
                <a:cs typeface="Bookman Old Style"/>
              </a:rPr>
              <a:t> </a:t>
            </a:r>
            <a:r>
              <a:rPr sz="2800" b="0" spc="-95" dirty="0">
                <a:latin typeface="Bookman Old Style"/>
                <a:cs typeface="Bookman Old Style"/>
              </a:rPr>
              <a:t>region.</a:t>
            </a:r>
            <a:endParaRPr sz="280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28600" y="6172200"/>
            <a:ext cx="2209800" cy="6048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143000" y="1371600"/>
            <a:ext cx="6705600" cy="0"/>
          </a:xfrm>
          <a:custGeom>
            <a:avLst/>
            <a:gdLst/>
            <a:ahLst/>
            <a:cxnLst/>
            <a:rect l="l" t="t" r="r" b="b"/>
            <a:pathLst>
              <a:path w="6705600">
                <a:moveTo>
                  <a:pt x="0" y="0"/>
                </a:moveTo>
                <a:lnTo>
                  <a:pt x="6705600" y="0"/>
                </a:lnTo>
              </a:path>
            </a:pathLst>
          </a:custGeom>
          <a:ln w="38100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400800" y="4294251"/>
            <a:ext cx="2438400" cy="170014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381750" y="4275201"/>
            <a:ext cx="2476500" cy="1738630"/>
          </a:xfrm>
          <a:custGeom>
            <a:avLst/>
            <a:gdLst/>
            <a:ahLst/>
            <a:cxnLst/>
            <a:rect l="l" t="t" r="r" b="b"/>
            <a:pathLst>
              <a:path w="2476500" h="1738629">
                <a:moveTo>
                  <a:pt x="0" y="1738249"/>
                </a:moveTo>
                <a:lnTo>
                  <a:pt x="2476500" y="1738249"/>
                </a:lnTo>
                <a:lnTo>
                  <a:pt x="2476500" y="0"/>
                </a:lnTo>
                <a:lnTo>
                  <a:pt x="0" y="0"/>
                </a:lnTo>
                <a:lnTo>
                  <a:pt x="0" y="1738249"/>
                </a:lnTo>
                <a:close/>
              </a:path>
            </a:pathLst>
          </a:custGeom>
          <a:ln w="38100">
            <a:solidFill>
              <a:srgbClr val="FFFF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6172200"/>
            <a:ext cx="9144000" cy="685800"/>
          </a:xfrm>
          <a:prstGeom prst="rect">
            <a:avLst/>
          </a:prstGeom>
        </p:spPr>
        <p:txBody>
          <a:bodyPr vert="horz" wrap="square" lIns="0" tIns="725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7"/>
              </a:spcBef>
            </a:pPr>
            <a:endParaRPr sz="1300">
              <a:latin typeface="Times New Roman"/>
              <a:cs typeface="Times New Roman"/>
            </a:endParaRPr>
          </a:p>
          <a:p>
            <a:pPr marR="537845" algn="r">
              <a:lnSpc>
                <a:spcPct val="100000"/>
              </a:lnSpc>
            </a:pPr>
            <a:r>
              <a:rPr sz="1400" spc="-15" dirty="0">
                <a:latin typeface="Arial"/>
                <a:cs typeface="Arial"/>
              </a:rPr>
              <a:t>29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61590" marR="5080" indent="-2549525">
              <a:lnSpc>
                <a:spcPct val="100000"/>
              </a:lnSpc>
            </a:pPr>
            <a:r>
              <a:rPr sz="4000" b="1" i="1" spc="5" dirty="0">
                <a:latin typeface="Palatino Linotype"/>
                <a:cs typeface="Palatino Linotype"/>
              </a:rPr>
              <a:t>What Type </a:t>
            </a:r>
            <a:r>
              <a:rPr sz="4000" b="1" i="1" dirty="0">
                <a:latin typeface="Palatino Linotype"/>
                <a:cs typeface="Palatino Linotype"/>
              </a:rPr>
              <a:t>of Facilities </a:t>
            </a:r>
            <a:r>
              <a:rPr sz="4000" b="1" i="1" spc="5" dirty="0">
                <a:latin typeface="Palatino Linotype"/>
                <a:cs typeface="Palatino Linotype"/>
              </a:rPr>
              <a:t>Does</a:t>
            </a:r>
            <a:r>
              <a:rPr sz="4000" b="1" i="1" spc="-180" dirty="0">
                <a:latin typeface="Palatino Linotype"/>
                <a:cs typeface="Palatino Linotype"/>
              </a:rPr>
              <a:t> </a:t>
            </a:r>
            <a:r>
              <a:rPr sz="4000" b="1" i="1" dirty="0">
                <a:latin typeface="Palatino Linotype"/>
                <a:cs typeface="Palatino Linotype"/>
              </a:rPr>
              <a:t>IAIU  Investigate?</a:t>
            </a:r>
            <a:endParaRPr sz="4000">
              <a:latin typeface="Palatino Linotype"/>
              <a:cs typeface="Palatino Linotyp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489203" rIns="0" bIns="0" rtlCol="0">
            <a:spAutoFit/>
          </a:bodyPr>
          <a:lstStyle/>
          <a:p>
            <a:pPr marL="435609" indent="-344170">
              <a:lnSpc>
                <a:spcPct val="100000"/>
              </a:lnSpc>
              <a:buFont typeface="Bookman Old Style"/>
              <a:buChar char="•"/>
              <a:tabLst>
                <a:tab pos="436880" algn="l"/>
              </a:tabLst>
            </a:pPr>
            <a:r>
              <a:rPr sz="2400" spc="-135" dirty="0"/>
              <a:t>Foster </a:t>
            </a:r>
            <a:r>
              <a:rPr sz="2400" spc="-120" dirty="0"/>
              <a:t>Care/Resource</a:t>
            </a:r>
            <a:r>
              <a:rPr sz="2400" spc="-315" dirty="0"/>
              <a:t> </a:t>
            </a:r>
            <a:r>
              <a:rPr sz="2400" spc="-85" dirty="0"/>
              <a:t>Homes</a:t>
            </a:r>
            <a:endParaRPr sz="2400"/>
          </a:p>
          <a:p>
            <a:pPr marL="435609" indent="-344170">
              <a:lnSpc>
                <a:spcPct val="100000"/>
              </a:lnSpc>
              <a:buFont typeface="Bookman Old Style"/>
              <a:buChar char="•"/>
              <a:tabLst>
                <a:tab pos="436880" algn="l"/>
              </a:tabLst>
            </a:pPr>
            <a:r>
              <a:rPr sz="2400" spc="-110" dirty="0"/>
              <a:t>Residential</a:t>
            </a:r>
            <a:r>
              <a:rPr sz="2400" spc="-170" dirty="0"/>
              <a:t> </a:t>
            </a:r>
            <a:r>
              <a:rPr sz="2400" spc="-120" dirty="0"/>
              <a:t>Facilities</a:t>
            </a:r>
            <a:endParaRPr sz="2400"/>
          </a:p>
          <a:p>
            <a:pPr marL="435609" indent="-344170">
              <a:lnSpc>
                <a:spcPct val="100000"/>
              </a:lnSpc>
              <a:buFont typeface="Bookman Old Style"/>
              <a:buChar char="•"/>
              <a:tabLst>
                <a:tab pos="436880" algn="l"/>
              </a:tabLst>
            </a:pPr>
            <a:r>
              <a:rPr sz="2400" spc="-95" dirty="0"/>
              <a:t>Youth</a:t>
            </a:r>
            <a:r>
              <a:rPr sz="2400" spc="-225" dirty="0"/>
              <a:t> </a:t>
            </a:r>
            <a:r>
              <a:rPr sz="2400" spc="-155" dirty="0"/>
              <a:t>Shelters</a:t>
            </a:r>
            <a:endParaRPr sz="2400"/>
          </a:p>
          <a:p>
            <a:pPr marL="435609" indent="-344170">
              <a:lnSpc>
                <a:spcPct val="100000"/>
              </a:lnSpc>
              <a:buFont typeface="Bookman Old Style"/>
              <a:buChar char="•"/>
              <a:tabLst>
                <a:tab pos="436880" algn="l"/>
              </a:tabLst>
            </a:pPr>
            <a:r>
              <a:rPr sz="2400" spc="-110" dirty="0"/>
              <a:t>Detention </a:t>
            </a:r>
            <a:r>
              <a:rPr sz="2400" spc="-105" dirty="0"/>
              <a:t>Centers/Correctional</a:t>
            </a:r>
            <a:r>
              <a:rPr sz="2400" spc="-275" dirty="0"/>
              <a:t> </a:t>
            </a:r>
            <a:r>
              <a:rPr sz="2400" spc="-114" dirty="0"/>
              <a:t>Facilities</a:t>
            </a:r>
            <a:endParaRPr sz="2400"/>
          </a:p>
          <a:p>
            <a:pPr marL="435609" indent="-344170">
              <a:lnSpc>
                <a:spcPct val="100000"/>
              </a:lnSpc>
              <a:buFont typeface="Bookman Old Style"/>
              <a:buChar char="•"/>
              <a:tabLst>
                <a:tab pos="436880" algn="l"/>
              </a:tabLst>
            </a:pPr>
            <a:r>
              <a:rPr sz="2400" spc="-95" dirty="0"/>
              <a:t>Group</a:t>
            </a:r>
            <a:r>
              <a:rPr sz="2400" spc="-229" dirty="0"/>
              <a:t> </a:t>
            </a:r>
            <a:r>
              <a:rPr sz="2400" spc="-145" dirty="0"/>
              <a:t>homes</a:t>
            </a:r>
            <a:endParaRPr sz="2400"/>
          </a:p>
          <a:p>
            <a:pPr marL="435609" indent="-344170">
              <a:lnSpc>
                <a:spcPct val="100000"/>
              </a:lnSpc>
              <a:buFont typeface="Bookman Old Style"/>
              <a:buChar char="•"/>
              <a:tabLst>
                <a:tab pos="436880" algn="l"/>
              </a:tabLst>
            </a:pPr>
            <a:r>
              <a:rPr sz="2400" spc="-250" dirty="0"/>
              <a:t>Bus</a:t>
            </a:r>
            <a:r>
              <a:rPr sz="2400" spc="-204" dirty="0"/>
              <a:t> </a:t>
            </a:r>
            <a:r>
              <a:rPr sz="2400" spc="-120" dirty="0"/>
              <a:t>Companies</a:t>
            </a:r>
            <a:endParaRPr sz="2400"/>
          </a:p>
          <a:p>
            <a:pPr marL="435609" indent="-344170">
              <a:lnSpc>
                <a:spcPct val="100000"/>
              </a:lnSpc>
              <a:buFont typeface="Bookman Old Style"/>
              <a:buChar char="•"/>
              <a:tabLst>
                <a:tab pos="436880" algn="l"/>
              </a:tabLst>
            </a:pPr>
            <a:r>
              <a:rPr sz="2400" spc="-150" dirty="0"/>
              <a:t>Schools </a:t>
            </a:r>
            <a:r>
              <a:rPr sz="2400" spc="-85" dirty="0"/>
              <a:t>(public </a:t>
            </a:r>
            <a:r>
              <a:rPr sz="2400" spc="-140" dirty="0"/>
              <a:t>and</a:t>
            </a:r>
            <a:r>
              <a:rPr sz="2400" spc="-245" dirty="0"/>
              <a:t> </a:t>
            </a:r>
            <a:r>
              <a:rPr sz="2400" spc="-55" dirty="0"/>
              <a:t>private)</a:t>
            </a:r>
            <a:endParaRPr sz="2400"/>
          </a:p>
          <a:p>
            <a:pPr marL="435609" indent="-344170">
              <a:lnSpc>
                <a:spcPct val="100000"/>
              </a:lnSpc>
              <a:buFont typeface="Bookman Old Style"/>
              <a:buChar char="•"/>
              <a:tabLst>
                <a:tab pos="436880" algn="l"/>
              </a:tabLst>
            </a:pPr>
            <a:r>
              <a:rPr sz="2400" spc="-70" dirty="0"/>
              <a:t>Child </a:t>
            </a:r>
            <a:r>
              <a:rPr sz="2400" spc="-120" dirty="0"/>
              <a:t>Care</a:t>
            </a:r>
            <a:r>
              <a:rPr sz="2400" spc="-320" dirty="0"/>
              <a:t> </a:t>
            </a:r>
            <a:r>
              <a:rPr sz="2400" spc="-135" dirty="0"/>
              <a:t>Centers</a:t>
            </a:r>
            <a:endParaRPr sz="2400"/>
          </a:p>
        </p:txBody>
      </p:sp>
      <p:sp>
        <p:nvSpPr>
          <p:cNvPr id="5" name="object 5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219200" y="1524000"/>
            <a:ext cx="6705600" cy="0"/>
          </a:xfrm>
          <a:custGeom>
            <a:avLst/>
            <a:gdLst/>
            <a:ahLst/>
            <a:cxnLst/>
            <a:rect l="l" t="t" r="r" b="b"/>
            <a:pathLst>
              <a:path w="6705600">
                <a:moveTo>
                  <a:pt x="0" y="0"/>
                </a:moveTo>
                <a:lnTo>
                  <a:pt x="6705600" y="0"/>
                </a:lnTo>
              </a:path>
            </a:pathLst>
          </a:custGeom>
          <a:ln w="38100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501640" y="3639311"/>
            <a:ext cx="3416808" cy="258165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4800" b="1" i="1" dirty="0">
                <a:latin typeface="Palatino Linotype"/>
                <a:cs typeface="Palatino Linotype"/>
              </a:rPr>
              <a:t>Welcome!</a:t>
            </a:r>
            <a:endParaRPr sz="4800" dirty="0">
              <a:latin typeface="Palatino Linotype"/>
              <a:cs typeface="Palatino Linotype"/>
            </a:endParaRPr>
          </a:p>
          <a:p>
            <a:pPr algn="ctr">
              <a:lnSpc>
                <a:spcPct val="100000"/>
              </a:lnSpc>
              <a:spcBef>
                <a:spcPts val="155"/>
              </a:spcBef>
            </a:pPr>
            <a:r>
              <a:rPr sz="2800" b="1" i="1" dirty="0">
                <a:latin typeface="Palatino Linotype"/>
                <a:cs typeface="Palatino Linotype"/>
              </a:rPr>
              <a:t>Department of Children </a:t>
            </a:r>
            <a:r>
              <a:rPr sz="2800" b="1" i="1" spc="5" dirty="0">
                <a:latin typeface="Palatino Linotype"/>
                <a:cs typeface="Palatino Linotype"/>
              </a:rPr>
              <a:t>&amp; </a:t>
            </a:r>
            <a:r>
              <a:rPr sz="2800" b="1" i="1" dirty="0">
                <a:latin typeface="Palatino Linotype"/>
                <a:cs typeface="Palatino Linotype"/>
              </a:rPr>
              <a:t>Families</a:t>
            </a:r>
            <a:r>
              <a:rPr sz="2800" b="1" i="1" spc="-100" dirty="0">
                <a:latin typeface="Palatino Linotype"/>
                <a:cs typeface="Palatino Linotype"/>
              </a:rPr>
              <a:t> </a:t>
            </a:r>
            <a:r>
              <a:rPr sz="2800" b="1" i="1" spc="-5" dirty="0">
                <a:latin typeface="Palatino Linotype"/>
                <a:cs typeface="Palatino Linotype"/>
              </a:rPr>
              <a:t>Overview</a:t>
            </a:r>
            <a:endParaRPr sz="2800" dirty="0">
              <a:latin typeface="Palatino Linotype"/>
              <a:cs typeface="Palatino Linotype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2444" y="1843913"/>
            <a:ext cx="7617156" cy="37087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i="1" spc="-5" dirty="0">
                <a:latin typeface="Palatino Linotype"/>
                <a:cs typeface="Palatino Linotype"/>
              </a:rPr>
              <a:t>Thomas </a:t>
            </a:r>
            <a:r>
              <a:rPr sz="3200" i="1" spc="-35" dirty="0">
                <a:latin typeface="Palatino Linotype"/>
                <a:cs typeface="Palatino Linotype"/>
              </a:rPr>
              <a:t>Farrell</a:t>
            </a:r>
            <a:r>
              <a:rPr sz="3200" b="0" spc="-35" dirty="0">
                <a:latin typeface="Bookman Old Style"/>
                <a:cs typeface="Bookman Old Style"/>
              </a:rPr>
              <a:t>, </a:t>
            </a:r>
            <a:r>
              <a:rPr sz="3200" b="0" spc="-130" dirty="0">
                <a:latin typeface="Bookman Old Style"/>
                <a:cs typeface="Bookman Old Style"/>
              </a:rPr>
              <a:t>Casework</a:t>
            </a:r>
            <a:r>
              <a:rPr sz="3200" b="0" spc="-370" dirty="0">
                <a:latin typeface="Bookman Old Style"/>
                <a:cs typeface="Bookman Old Style"/>
              </a:rPr>
              <a:t> </a:t>
            </a:r>
            <a:r>
              <a:rPr sz="3200" b="0" spc="-145" dirty="0">
                <a:latin typeface="Bookman Old Style"/>
                <a:cs typeface="Bookman Old Style"/>
              </a:rPr>
              <a:t>Supervisor</a:t>
            </a:r>
            <a:endParaRPr sz="3200" dirty="0">
              <a:latin typeface="Bookman Old Style"/>
              <a:cs typeface="Bookman Old Style"/>
            </a:endParaRPr>
          </a:p>
          <a:p>
            <a:pPr marL="927100">
              <a:lnSpc>
                <a:spcPct val="100000"/>
              </a:lnSpc>
              <a:spcBef>
                <a:spcPts val="425"/>
              </a:spcBef>
            </a:pPr>
            <a:r>
              <a:rPr sz="2800" b="0" spc="-250" dirty="0">
                <a:latin typeface="Bookman Old Style"/>
                <a:cs typeface="Bookman Old Style"/>
              </a:rPr>
              <a:t>NJ </a:t>
            </a:r>
            <a:r>
              <a:rPr sz="2800" b="0" spc="-75" dirty="0">
                <a:latin typeface="Bookman Old Style"/>
                <a:cs typeface="Bookman Old Style"/>
              </a:rPr>
              <a:t>Child </a:t>
            </a:r>
            <a:r>
              <a:rPr sz="2800" b="0" spc="-100" dirty="0">
                <a:latin typeface="Bookman Old Style"/>
                <a:cs typeface="Bookman Old Style"/>
              </a:rPr>
              <a:t>Abuse</a:t>
            </a:r>
            <a:r>
              <a:rPr sz="2800" b="0" spc="-385" dirty="0">
                <a:latin typeface="Bookman Old Style"/>
                <a:cs typeface="Bookman Old Style"/>
              </a:rPr>
              <a:t> </a:t>
            </a:r>
            <a:r>
              <a:rPr sz="2800" b="0" spc="-114" dirty="0">
                <a:latin typeface="Bookman Old Style"/>
                <a:cs typeface="Bookman Old Style"/>
              </a:rPr>
              <a:t>Hotline-SCR</a:t>
            </a:r>
            <a:endParaRPr sz="2800" dirty="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lang="en-US" sz="3200" b="0" i="1" spc="-10" dirty="0">
                <a:latin typeface="Palatino Linotype"/>
                <a:cs typeface="Bookman Old Style"/>
              </a:rPr>
              <a:t>Julio Escobar</a:t>
            </a:r>
            <a:r>
              <a:rPr sz="3200" b="0" spc="-30" dirty="0">
                <a:latin typeface="Bookman Old Style"/>
                <a:cs typeface="Bookman Old Style"/>
              </a:rPr>
              <a:t>, </a:t>
            </a:r>
            <a:r>
              <a:rPr sz="3200" b="0" spc="-114" dirty="0">
                <a:latin typeface="Bookman Old Style"/>
                <a:cs typeface="Bookman Old Style"/>
              </a:rPr>
              <a:t>Regional</a:t>
            </a:r>
            <a:r>
              <a:rPr sz="3200" b="0" spc="-370" dirty="0">
                <a:latin typeface="Bookman Old Style"/>
                <a:cs typeface="Bookman Old Style"/>
              </a:rPr>
              <a:t> </a:t>
            </a:r>
            <a:r>
              <a:rPr sz="3200" b="0" spc="-145" dirty="0">
                <a:latin typeface="Bookman Old Style"/>
                <a:cs typeface="Bookman Old Style"/>
              </a:rPr>
              <a:t>Supervisor</a:t>
            </a:r>
            <a:endParaRPr sz="3200" dirty="0">
              <a:latin typeface="Bookman Old Style"/>
              <a:cs typeface="Bookman Old Style"/>
            </a:endParaRPr>
          </a:p>
          <a:p>
            <a:pPr marL="927100">
              <a:lnSpc>
                <a:spcPct val="100000"/>
              </a:lnSpc>
              <a:spcBef>
                <a:spcPts val="425"/>
              </a:spcBef>
            </a:pPr>
            <a:r>
              <a:rPr sz="2800" b="0" spc="-55" dirty="0">
                <a:latin typeface="Bookman Old Style"/>
                <a:cs typeface="Bookman Old Style"/>
              </a:rPr>
              <a:t>IAIU-Northern</a:t>
            </a:r>
            <a:r>
              <a:rPr sz="2800" b="0" spc="-320" dirty="0">
                <a:latin typeface="Bookman Old Style"/>
                <a:cs typeface="Bookman Old Style"/>
              </a:rPr>
              <a:t> </a:t>
            </a:r>
            <a:r>
              <a:rPr sz="2800" b="0" spc="-80" dirty="0">
                <a:latin typeface="Bookman Old Style"/>
                <a:cs typeface="Bookman Old Style"/>
              </a:rPr>
              <a:t>Region</a:t>
            </a:r>
            <a:endParaRPr sz="2800" dirty="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8"/>
              </a:spcBef>
            </a:pPr>
            <a:endParaRPr sz="255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lang="en-US" sz="3200" b="0" i="1" spc="-10" dirty="0">
                <a:latin typeface="Palatino Linotype"/>
                <a:cs typeface="Bookman Old Style"/>
              </a:rPr>
              <a:t>Nancy Carre-Lee</a:t>
            </a:r>
            <a:r>
              <a:rPr sz="3200" b="0" spc="-30" dirty="0">
                <a:latin typeface="Bookman Old Style"/>
                <a:cs typeface="Bookman Old Style"/>
              </a:rPr>
              <a:t>, </a:t>
            </a:r>
            <a:r>
              <a:rPr sz="3200" b="0" spc="-170" dirty="0">
                <a:latin typeface="Bookman Old Style"/>
                <a:cs typeface="Bookman Old Style"/>
              </a:rPr>
              <a:t>Special Projects</a:t>
            </a:r>
            <a:r>
              <a:rPr sz="3200" b="0" spc="-420" dirty="0">
                <a:latin typeface="Bookman Old Style"/>
                <a:cs typeface="Bookman Old Style"/>
              </a:rPr>
              <a:t> </a:t>
            </a:r>
            <a:r>
              <a:rPr sz="3200" b="0" spc="-140" dirty="0">
                <a:latin typeface="Bookman Old Style"/>
                <a:cs typeface="Bookman Old Style"/>
              </a:rPr>
              <a:t>Manager</a:t>
            </a:r>
            <a:endParaRPr sz="3200" dirty="0">
              <a:latin typeface="Bookman Old Style"/>
              <a:cs typeface="Bookman Old Style"/>
            </a:endParaRPr>
          </a:p>
          <a:p>
            <a:pPr marL="927100">
              <a:lnSpc>
                <a:spcPct val="100000"/>
              </a:lnSpc>
              <a:spcBef>
                <a:spcPts val="425"/>
              </a:spcBef>
            </a:pPr>
            <a:r>
              <a:rPr sz="2800" b="0" spc="-105" dirty="0">
                <a:latin typeface="Bookman Old Style"/>
                <a:cs typeface="Bookman Old Style"/>
              </a:rPr>
              <a:t>DCF-DCPP- </a:t>
            </a:r>
            <a:r>
              <a:rPr sz="2800" b="0" spc="-135" dirty="0">
                <a:latin typeface="Bookman Old Style"/>
                <a:cs typeface="Bookman Old Style"/>
              </a:rPr>
              <a:t>Central</a:t>
            </a:r>
            <a:r>
              <a:rPr sz="2800" b="0" spc="-470" dirty="0">
                <a:latin typeface="Bookman Old Style"/>
                <a:cs typeface="Bookman Old Style"/>
              </a:rPr>
              <a:t> </a:t>
            </a:r>
            <a:r>
              <a:rPr sz="2800" b="0" spc="-60" dirty="0">
                <a:latin typeface="Bookman Old Style"/>
                <a:cs typeface="Bookman Old Style"/>
              </a:rPr>
              <a:t>Office</a:t>
            </a:r>
            <a:endParaRPr sz="2800" dirty="0">
              <a:latin typeface="Bookman Old Style"/>
              <a:cs typeface="Bookman Old Style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219200" y="1600200"/>
            <a:ext cx="6705600" cy="0"/>
          </a:xfrm>
          <a:custGeom>
            <a:avLst/>
            <a:gdLst/>
            <a:ahLst/>
            <a:cxnLst/>
            <a:rect l="l" t="t" r="r" b="b"/>
            <a:pathLst>
              <a:path w="6705600">
                <a:moveTo>
                  <a:pt x="0" y="0"/>
                </a:moveTo>
                <a:lnTo>
                  <a:pt x="6705600" y="0"/>
                </a:lnTo>
              </a:path>
            </a:pathLst>
          </a:custGeom>
          <a:ln w="38100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6172200"/>
            <a:ext cx="9144000" cy="685800"/>
          </a:xfrm>
          <a:prstGeom prst="rect">
            <a:avLst/>
          </a:prstGeom>
        </p:spPr>
        <p:txBody>
          <a:bodyPr vert="horz" wrap="square" lIns="0" tIns="725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7"/>
              </a:spcBef>
            </a:pPr>
            <a:endParaRPr sz="1300">
              <a:latin typeface="Times New Roman"/>
              <a:cs typeface="Times New Roman"/>
            </a:endParaRPr>
          </a:p>
          <a:p>
            <a:pPr marR="537845" algn="r">
              <a:lnSpc>
                <a:spcPct val="100000"/>
              </a:lnSpc>
            </a:pPr>
            <a:r>
              <a:rPr sz="1400" spc="-15" dirty="0">
                <a:latin typeface="Arial"/>
                <a:cs typeface="Arial"/>
              </a:rPr>
              <a:t>30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72541" rIns="0" bIns="0" rtlCol="0">
            <a:spAutoFit/>
          </a:bodyPr>
          <a:lstStyle/>
          <a:p>
            <a:pPr marL="918210">
              <a:lnSpc>
                <a:spcPct val="100000"/>
              </a:lnSpc>
            </a:pPr>
            <a:r>
              <a:rPr b="1" i="1" spc="-10" dirty="0">
                <a:latin typeface="Palatino Linotype"/>
                <a:cs typeface="Palatino Linotype"/>
              </a:rPr>
              <a:t>Examples </a:t>
            </a:r>
            <a:r>
              <a:rPr b="1" i="1" spc="-5" dirty="0">
                <a:latin typeface="Palatino Linotype"/>
                <a:cs typeface="Palatino Linotype"/>
              </a:rPr>
              <a:t>of</a:t>
            </a:r>
            <a:r>
              <a:rPr b="1" i="1" spc="-25" dirty="0">
                <a:latin typeface="Palatino Linotype"/>
                <a:cs typeface="Palatino Linotype"/>
              </a:rPr>
              <a:t> </a:t>
            </a:r>
            <a:r>
              <a:rPr b="1" i="1" spc="-10" dirty="0">
                <a:latin typeface="Palatino Linotype"/>
                <a:cs typeface="Palatino Linotype"/>
              </a:rPr>
              <a:t>Caregivers?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299973" rIns="0" bIns="0" rtlCol="0">
            <a:spAutoFit/>
          </a:bodyPr>
          <a:lstStyle/>
          <a:p>
            <a:pPr marL="774700">
              <a:lnSpc>
                <a:spcPct val="100000"/>
              </a:lnSpc>
            </a:pPr>
            <a:r>
              <a:rPr sz="2800" b="0" spc="-155" dirty="0">
                <a:latin typeface="Microsoft Sans Serif"/>
                <a:cs typeface="Microsoft Sans Serif"/>
              </a:rPr>
              <a:t>  </a:t>
            </a:r>
            <a:r>
              <a:rPr sz="2800" spc="-160" dirty="0"/>
              <a:t>Foster </a:t>
            </a:r>
            <a:r>
              <a:rPr sz="2800" spc="-150" dirty="0"/>
              <a:t>Parents/Resource</a:t>
            </a:r>
            <a:r>
              <a:rPr sz="2800" spc="-525" dirty="0"/>
              <a:t> </a:t>
            </a:r>
            <a:r>
              <a:rPr sz="2800" spc="-75" dirty="0"/>
              <a:t>Providers</a:t>
            </a:r>
            <a:endParaRPr sz="2800">
              <a:latin typeface="Microsoft Sans Serif"/>
              <a:cs typeface="Microsoft Sans Serif"/>
            </a:endParaRPr>
          </a:p>
          <a:p>
            <a:pPr marL="774700">
              <a:lnSpc>
                <a:spcPct val="100000"/>
              </a:lnSpc>
              <a:spcBef>
                <a:spcPts val="675"/>
              </a:spcBef>
            </a:pPr>
            <a:r>
              <a:rPr sz="2800" b="0" spc="-155" dirty="0">
                <a:latin typeface="Microsoft Sans Serif"/>
                <a:cs typeface="Microsoft Sans Serif"/>
              </a:rPr>
              <a:t>  </a:t>
            </a:r>
            <a:r>
              <a:rPr sz="2800" spc="-105" dirty="0"/>
              <a:t>Youth</a:t>
            </a:r>
            <a:r>
              <a:rPr sz="2800" spc="-550" dirty="0"/>
              <a:t> </a:t>
            </a:r>
            <a:r>
              <a:rPr sz="2800" spc="-105" dirty="0"/>
              <a:t>Workers</a:t>
            </a:r>
            <a:endParaRPr sz="2800">
              <a:latin typeface="Microsoft Sans Serif"/>
              <a:cs typeface="Microsoft Sans Serif"/>
            </a:endParaRPr>
          </a:p>
          <a:p>
            <a:pPr marL="774700">
              <a:lnSpc>
                <a:spcPct val="100000"/>
              </a:lnSpc>
              <a:spcBef>
                <a:spcPts val="670"/>
              </a:spcBef>
            </a:pPr>
            <a:r>
              <a:rPr sz="2800" b="0" spc="-155" dirty="0">
                <a:latin typeface="Microsoft Sans Serif"/>
                <a:cs typeface="Microsoft Sans Serif"/>
              </a:rPr>
              <a:t></a:t>
            </a:r>
            <a:r>
              <a:rPr sz="2800" b="0" spc="125" dirty="0">
                <a:latin typeface="Microsoft Sans Serif"/>
                <a:cs typeface="Microsoft Sans Serif"/>
              </a:rPr>
              <a:t> </a:t>
            </a:r>
            <a:r>
              <a:rPr sz="2800" spc="-160" dirty="0"/>
              <a:t>Teachers</a:t>
            </a:r>
            <a:endParaRPr sz="2800">
              <a:latin typeface="Microsoft Sans Serif"/>
              <a:cs typeface="Microsoft Sans Serif"/>
            </a:endParaRPr>
          </a:p>
          <a:p>
            <a:pPr marL="774700">
              <a:lnSpc>
                <a:spcPct val="100000"/>
              </a:lnSpc>
              <a:spcBef>
                <a:spcPts val="670"/>
              </a:spcBef>
            </a:pPr>
            <a:r>
              <a:rPr sz="2800" b="0" spc="-155" dirty="0">
                <a:latin typeface="Microsoft Sans Serif"/>
                <a:cs typeface="Microsoft Sans Serif"/>
              </a:rPr>
              <a:t></a:t>
            </a:r>
            <a:r>
              <a:rPr sz="2800" b="0" spc="125" dirty="0">
                <a:latin typeface="Microsoft Sans Serif"/>
                <a:cs typeface="Microsoft Sans Serif"/>
              </a:rPr>
              <a:t> </a:t>
            </a:r>
            <a:r>
              <a:rPr sz="2800" spc="-35" dirty="0"/>
              <a:t>Aides</a:t>
            </a:r>
            <a:endParaRPr sz="2800">
              <a:latin typeface="Microsoft Sans Serif"/>
              <a:cs typeface="Microsoft Sans Serif"/>
            </a:endParaRPr>
          </a:p>
          <a:p>
            <a:pPr marL="774700">
              <a:lnSpc>
                <a:spcPct val="100000"/>
              </a:lnSpc>
              <a:spcBef>
                <a:spcPts val="670"/>
              </a:spcBef>
            </a:pPr>
            <a:r>
              <a:rPr sz="2800" b="0" spc="-155" dirty="0">
                <a:latin typeface="Microsoft Sans Serif"/>
                <a:cs typeface="Microsoft Sans Serif"/>
              </a:rPr>
              <a:t>  </a:t>
            </a:r>
            <a:r>
              <a:rPr sz="2800" spc="-285" dirty="0"/>
              <a:t>Bus</a:t>
            </a:r>
            <a:r>
              <a:rPr sz="2800" spc="-525" dirty="0"/>
              <a:t> </a:t>
            </a:r>
            <a:r>
              <a:rPr sz="2800" spc="-85" dirty="0"/>
              <a:t>Drivers</a:t>
            </a:r>
            <a:endParaRPr sz="2800">
              <a:latin typeface="Microsoft Sans Serif"/>
              <a:cs typeface="Microsoft Sans Serif"/>
            </a:endParaRPr>
          </a:p>
          <a:p>
            <a:pPr marL="774700">
              <a:lnSpc>
                <a:spcPct val="100000"/>
              </a:lnSpc>
              <a:spcBef>
                <a:spcPts val="675"/>
              </a:spcBef>
            </a:pPr>
            <a:r>
              <a:rPr sz="2800" b="0" spc="-155" dirty="0">
                <a:latin typeface="Microsoft Sans Serif"/>
                <a:cs typeface="Microsoft Sans Serif"/>
              </a:rPr>
              <a:t> </a:t>
            </a:r>
            <a:r>
              <a:rPr sz="2800" spc="-130" dirty="0"/>
              <a:t>Corrections </a:t>
            </a:r>
            <a:r>
              <a:rPr sz="2800" spc="-95" dirty="0"/>
              <a:t>Officers </a:t>
            </a:r>
            <a:r>
              <a:rPr sz="2800" spc="-150" dirty="0"/>
              <a:t>and Security</a:t>
            </a:r>
            <a:r>
              <a:rPr sz="2800" spc="-145" dirty="0"/>
              <a:t> </a:t>
            </a:r>
            <a:r>
              <a:rPr sz="2800" spc="-165" dirty="0"/>
              <a:t>Guards</a:t>
            </a:r>
            <a:endParaRPr sz="2800">
              <a:latin typeface="Microsoft Sans Serif"/>
              <a:cs typeface="Microsoft Sans Serif"/>
            </a:endParaRPr>
          </a:p>
          <a:p>
            <a:pPr marL="774700">
              <a:lnSpc>
                <a:spcPct val="100000"/>
              </a:lnSpc>
              <a:spcBef>
                <a:spcPts val="675"/>
              </a:spcBef>
            </a:pPr>
            <a:r>
              <a:rPr sz="2800" b="0" spc="-155" dirty="0">
                <a:latin typeface="Microsoft Sans Serif"/>
                <a:cs typeface="Microsoft Sans Serif"/>
              </a:rPr>
              <a:t>  </a:t>
            </a:r>
            <a:r>
              <a:rPr sz="2800" spc="-114" dirty="0"/>
              <a:t>Facility</a:t>
            </a:r>
            <a:r>
              <a:rPr sz="2800" spc="-450" dirty="0"/>
              <a:t> </a:t>
            </a:r>
            <a:r>
              <a:rPr sz="2800" spc="-145" dirty="0"/>
              <a:t>Staff</a:t>
            </a:r>
            <a:endParaRPr sz="2800">
              <a:latin typeface="Microsoft Sans Serif"/>
              <a:cs typeface="Microsoft Sans Serif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43000" y="1371600"/>
            <a:ext cx="6705600" cy="0"/>
          </a:xfrm>
          <a:custGeom>
            <a:avLst/>
            <a:gdLst/>
            <a:ahLst/>
            <a:cxnLst/>
            <a:rect l="l" t="t" r="r" b="b"/>
            <a:pathLst>
              <a:path w="6705600">
                <a:moveTo>
                  <a:pt x="0" y="0"/>
                </a:moveTo>
                <a:lnTo>
                  <a:pt x="6705600" y="0"/>
                </a:lnTo>
              </a:path>
            </a:pathLst>
          </a:custGeom>
          <a:ln w="38100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6172200"/>
            <a:ext cx="9144000" cy="685800"/>
          </a:xfrm>
          <a:prstGeom prst="rect">
            <a:avLst/>
          </a:prstGeom>
        </p:spPr>
        <p:txBody>
          <a:bodyPr vert="horz" wrap="square" lIns="0" tIns="725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7"/>
              </a:spcBef>
            </a:pPr>
            <a:endParaRPr sz="1300">
              <a:latin typeface="Times New Roman"/>
              <a:cs typeface="Times New Roman"/>
            </a:endParaRPr>
          </a:p>
          <a:p>
            <a:pPr marR="537845" algn="r">
              <a:lnSpc>
                <a:spcPct val="100000"/>
              </a:lnSpc>
            </a:pPr>
            <a:r>
              <a:rPr sz="1400" spc="-15" dirty="0">
                <a:latin typeface="Arial"/>
                <a:cs typeface="Arial"/>
              </a:rPr>
              <a:t>31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0" rIns="0" bIns="0" rtlCol="0">
            <a:spAutoFit/>
          </a:bodyPr>
          <a:lstStyle/>
          <a:p>
            <a:pPr marL="1487805">
              <a:lnSpc>
                <a:spcPct val="100000"/>
              </a:lnSpc>
            </a:pPr>
            <a:r>
              <a:rPr sz="6000" b="1" i="1" spc="-5" dirty="0">
                <a:latin typeface="Palatino Linotype"/>
                <a:cs typeface="Palatino Linotype"/>
              </a:rPr>
              <a:t>S</a:t>
            </a:r>
            <a:r>
              <a:rPr b="1" spc="-5" dirty="0">
                <a:latin typeface="Palatino Linotype"/>
                <a:cs typeface="Palatino Linotype"/>
              </a:rPr>
              <a:t>pecial</a:t>
            </a:r>
            <a:r>
              <a:rPr b="1" spc="-75" dirty="0">
                <a:latin typeface="Palatino Linotype"/>
                <a:cs typeface="Palatino Linotype"/>
              </a:rPr>
              <a:t> </a:t>
            </a:r>
            <a:r>
              <a:rPr sz="5400" b="1" i="1" spc="-5" dirty="0">
                <a:latin typeface="Palatino Linotype"/>
                <a:cs typeface="Palatino Linotype"/>
              </a:rPr>
              <a:t>E</a:t>
            </a:r>
            <a:r>
              <a:rPr b="1" spc="-5" dirty="0">
                <a:latin typeface="Palatino Linotype"/>
                <a:cs typeface="Palatino Linotype"/>
              </a:rPr>
              <a:t>xceptions</a:t>
            </a:r>
            <a:endParaRPr sz="5400">
              <a:latin typeface="Palatino Linotype"/>
              <a:cs typeface="Palatino Linotype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694182" rIns="0" bIns="0" rtlCol="0">
            <a:spAutoFit/>
          </a:bodyPr>
          <a:lstStyle/>
          <a:p>
            <a:pPr marL="317500">
              <a:lnSpc>
                <a:spcPct val="100000"/>
              </a:lnSpc>
            </a:pPr>
            <a:r>
              <a:rPr b="0" spc="-70" dirty="0">
                <a:latin typeface="Wingdings"/>
                <a:cs typeface="Wingdings"/>
              </a:rPr>
              <a:t></a:t>
            </a:r>
            <a:r>
              <a:rPr spc="-70" dirty="0"/>
              <a:t>Allegations </a:t>
            </a:r>
            <a:r>
              <a:rPr spc="-185" dirty="0"/>
              <a:t>against</a:t>
            </a:r>
            <a:r>
              <a:rPr spc="-280" dirty="0"/>
              <a:t> </a:t>
            </a:r>
            <a:r>
              <a:rPr spc="-145" dirty="0"/>
              <a:t>doctors</a:t>
            </a:r>
          </a:p>
          <a:p>
            <a:pPr marL="317500">
              <a:lnSpc>
                <a:spcPct val="100000"/>
              </a:lnSpc>
              <a:spcBef>
                <a:spcPts val="1920"/>
              </a:spcBef>
            </a:pPr>
            <a:r>
              <a:rPr b="0" spc="-65" dirty="0">
                <a:latin typeface="Wingdings"/>
                <a:cs typeface="Wingdings"/>
              </a:rPr>
              <a:t></a:t>
            </a:r>
            <a:r>
              <a:rPr spc="-65" dirty="0">
                <a:latin typeface="Bookman Old Style"/>
                <a:cs typeface="Bookman Old Style"/>
              </a:rPr>
              <a:t>Private </a:t>
            </a:r>
            <a:r>
              <a:rPr spc="-235" dirty="0">
                <a:latin typeface="Bookman Old Style"/>
                <a:cs typeface="Bookman Old Style"/>
              </a:rPr>
              <a:t>classes </a:t>
            </a:r>
            <a:r>
              <a:rPr spc="-155" dirty="0">
                <a:latin typeface="Bookman Old Style"/>
                <a:cs typeface="Bookman Old Style"/>
              </a:rPr>
              <a:t>(dance, </a:t>
            </a:r>
            <a:r>
              <a:rPr spc="-200" dirty="0">
                <a:latin typeface="Bookman Old Style"/>
                <a:cs typeface="Bookman Old Style"/>
              </a:rPr>
              <a:t>karate,</a:t>
            </a:r>
            <a:r>
              <a:rPr spc="-340" dirty="0">
                <a:latin typeface="Bookman Old Style"/>
                <a:cs typeface="Bookman Old Style"/>
              </a:rPr>
              <a:t> </a:t>
            </a:r>
            <a:r>
              <a:rPr spc="-100" dirty="0">
                <a:latin typeface="Bookman Old Style"/>
                <a:cs typeface="Bookman Old Style"/>
              </a:rPr>
              <a:t>etc…)</a:t>
            </a:r>
          </a:p>
          <a:p>
            <a:pPr marL="317500">
              <a:lnSpc>
                <a:spcPct val="100000"/>
              </a:lnSpc>
              <a:spcBef>
                <a:spcPts val="575"/>
              </a:spcBef>
            </a:pPr>
            <a:r>
              <a:rPr b="0" spc="-105" dirty="0">
                <a:latin typeface="Wingdings"/>
                <a:cs typeface="Wingdings"/>
              </a:rPr>
              <a:t></a:t>
            </a:r>
            <a:r>
              <a:rPr spc="-105" dirty="0"/>
              <a:t>Township/county </a:t>
            </a:r>
            <a:r>
              <a:rPr spc="-125" dirty="0"/>
              <a:t>operated</a:t>
            </a:r>
            <a:r>
              <a:rPr spc="-220" dirty="0"/>
              <a:t> </a:t>
            </a:r>
            <a:r>
              <a:rPr spc="-145" dirty="0"/>
              <a:t>programs</a:t>
            </a:r>
          </a:p>
          <a:p>
            <a:pPr marL="780415">
              <a:lnSpc>
                <a:spcPct val="100000"/>
              </a:lnSpc>
            </a:pPr>
            <a:r>
              <a:rPr spc="-190" dirty="0"/>
              <a:t>and </a:t>
            </a:r>
            <a:r>
              <a:rPr spc="-215" dirty="0"/>
              <a:t>camps </a:t>
            </a:r>
            <a:r>
              <a:rPr spc="-70" dirty="0"/>
              <a:t>(ie. </a:t>
            </a:r>
            <a:r>
              <a:rPr spc="-95" dirty="0"/>
              <a:t>Little</a:t>
            </a:r>
            <a:r>
              <a:rPr spc="-355" dirty="0"/>
              <a:t> </a:t>
            </a:r>
            <a:r>
              <a:rPr spc="-85" dirty="0"/>
              <a:t>League)</a:t>
            </a:r>
          </a:p>
          <a:p>
            <a:pPr marL="317500">
              <a:lnSpc>
                <a:spcPct val="100000"/>
              </a:lnSpc>
              <a:spcBef>
                <a:spcPts val="1345"/>
              </a:spcBef>
            </a:pPr>
            <a:r>
              <a:rPr b="0" spc="-75" dirty="0">
                <a:latin typeface="Wingdings"/>
                <a:cs typeface="Wingdings"/>
              </a:rPr>
              <a:t></a:t>
            </a:r>
            <a:r>
              <a:rPr spc="-75" dirty="0"/>
              <a:t>Relative </a:t>
            </a:r>
            <a:r>
              <a:rPr spc="-190" dirty="0"/>
              <a:t>and </a:t>
            </a:r>
            <a:r>
              <a:rPr spc="-140" dirty="0"/>
              <a:t>Kinship </a:t>
            </a:r>
            <a:r>
              <a:rPr spc="-195" dirty="0"/>
              <a:t>care</a:t>
            </a:r>
            <a:r>
              <a:rPr spc="-365" dirty="0"/>
              <a:t> </a:t>
            </a:r>
            <a:r>
              <a:rPr spc="-100" dirty="0"/>
              <a:t>w/custody</a:t>
            </a:r>
          </a:p>
        </p:txBody>
      </p:sp>
      <p:sp>
        <p:nvSpPr>
          <p:cNvPr id="5" name="object 5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43000" y="1371600"/>
            <a:ext cx="6705600" cy="0"/>
          </a:xfrm>
          <a:custGeom>
            <a:avLst/>
            <a:gdLst/>
            <a:ahLst/>
            <a:cxnLst/>
            <a:rect l="l" t="t" r="r" b="b"/>
            <a:pathLst>
              <a:path w="6705600">
                <a:moveTo>
                  <a:pt x="0" y="0"/>
                </a:moveTo>
                <a:lnTo>
                  <a:pt x="6705600" y="0"/>
                </a:lnTo>
              </a:path>
            </a:pathLst>
          </a:custGeom>
          <a:ln w="38100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6172200"/>
            <a:ext cx="9144000" cy="685800"/>
          </a:xfrm>
          <a:prstGeom prst="rect">
            <a:avLst/>
          </a:prstGeom>
        </p:spPr>
        <p:txBody>
          <a:bodyPr vert="horz" wrap="square" lIns="0" tIns="725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7"/>
              </a:spcBef>
            </a:pPr>
            <a:endParaRPr sz="1300">
              <a:latin typeface="Times New Roman"/>
              <a:cs typeface="Times New Roman"/>
            </a:endParaRPr>
          </a:p>
          <a:p>
            <a:pPr marR="537845" algn="r">
              <a:lnSpc>
                <a:spcPct val="100000"/>
              </a:lnSpc>
            </a:pPr>
            <a:r>
              <a:rPr sz="1400" spc="-15" dirty="0">
                <a:latin typeface="Arial"/>
                <a:cs typeface="Arial"/>
              </a:rPr>
              <a:t>32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05054" rIns="0" bIns="0" rtlCol="0">
            <a:spAutoFit/>
          </a:bodyPr>
          <a:lstStyle/>
          <a:p>
            <a:pPr marL="426720">
              <a:lnSpc>
                <a:spcPct val="100000"/>
              </a:lnSpc>
            </a:pPr>
            <a:r>
              <a:rPr sz="4000" b="1" i="1" dirty="0">
                <a:latin typeface="Palatino Linotype"/>
                <a:cs typeface="Palatino Linotype"/>
              </a:rPr>
              <a:t>Information </a:t>
            </a:r>
            <a:r>
              <a:rPr sz="4000" b="1" i="1" spc="5" dirty="0">
                <a:latin typeface="Palatino Linotype"/>
                <a:cs typeface="Palatino Linotype"/>
              </a:rPr>
              <a:t>Gathering</a:t>
            </a:r>
            <a:r>
              <a:rPr sz="4000" b="1" i="1" spc="-125" dirty="0">
                <a:latin typeface="Palatino Linotype"/>
                <a:cs typeface="Palatino Linotype"/>
              </a:rPr>
              <a:t> </a:t>
            </a:r>
            <a:r>
              <a:rPr sz="4000" b="1" i="1" dirty="0">
                <a:latin typeface="Palatino Linotype"/>
                <a:cs typeface="Palatino Linotype"/>
              </a:rPr>
              <a:t>Process</a:t>
            </a:r>
            <a:endParaRPr sz="4000">
              <a:latin typeface="Palatino Linotype"/>
              <a:cs typeface="Palatino Linotyp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6244" y="1807083"/>
            <a:ext cx="8054340" cy="9359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2000" b="0" spc="-95" dirty="0">
                <a:latin typeface="Bookman Old Style"/>
                <a:cs typeface="Bookman Old Style"/>
              </a:rPr>
              <a:t>The </a:t>
            </a:r>
            <a:r>
              <a:rPr sz="2000" b="0" spc="-60" dirty="0">
                <a:latin typeface="Bookman Old Style"/>
                <a:cs typeface="Bookman Old Style"/>
              </a:rPr>
              <a:t>facility </a:t>
            </a:r>
            <a:r>
              <a:rPr sz="2000" b="0" spc="-110" dirty="0">
                <a:latin typeface="Bookman Old Style"/>
                <a:cs typeface="Bookman Old Style"/>
              </a:rPr>
              <a:t>administrator should </a:t>
            </a:r>
            <a:r>
              <a:rPr sz="2000" b="0" spc="-120" dirty="0">
                <a:latin typeface="Bookman Old Style"/>
                <a:cs typeface="Bookman Old Style"/>
              </a:rPr>
              <a:t>be </a:t>
            </a:r>
            <a:r>
              <a:rPr sz="2000" b="0" spc="-90" dirty="0">
                <a:latin typeface="Bookman Old Style"/>
                <a:cs typeface="Bookman Old Style"/>
              </a:rPr>
              <a:t>prepared, </a:t>
            </a:r>
            <a:r>
              <a:rPr sz="2000" b="0" spc="-105" dirty="0">
                <a:latin typeface="Bookman Old Style"/>
                <a:cs typeface="Bookman Old Style"/>
              </a:rPr>
              <a:t>upon </a:t>
            </a:r>
            <a:r>
              <a:rPr sz="2000" b="0" spc="-125" dirty="0">
                <a:latin typeface="Bookman Old Style"/>
                <a:cs typeface="Bookman Old Style"/>
              </a:rPr>
              <a:t>request, </a:t>
            </a:r>
            <a:r>
              <a:rPr sz="2000" b="0" spc="-80" dirty="0">
                <a:latin typeface="Bookman Old Style"/>
                <a:cs typeface="Bookman Old Style"/>
              </a:rPr>
              <a:t>to </a:t>
            </a:r>
            <a:r>
              <a:rPr sz="2000" b="0" spc="-35" dirty="0">
                <a:latin typeface="Bookman Old Style"/>
                <a:cs typeface="Bookman Old Style"/>
              </a:rPr>
              <a:t>provide  </a:t>
            </a:r>
            <a:r>
              <a:rPr sz="2000" b="0" spc="-130" dirty="0">
                <a:latin typeface="Bookman Old Style"/>
                <a:cs typeface="Bookman Old Style"/>
              </a:rPr>
              <a:t>the </a:t>
            </a:r>
            <a:r>
              <a:rPr sz="2000" b="0" spc="-80" dirty="0">
                <a:latin typeface="Bookman Old Style"/>
                <a:cs typeface="Bookman Old Style"/>
              </a:rPr>
              <a:t>investigator </a:t>
            </a:r>
            <a:r>
              <a:rPr sz="2000" b="0" spc="-55" dirty="0">
                <a:latin typeface="Bookman Old Style"/>
                <a:cs typeface="Bookman Old Style"/>
              </a:rPr>
              <a:t>with </a:t>
            </a:r>
            <a:r>
              <a:rPr sz="2000" b="0" spc="-90" dirty="0">
                <a:latin typeface="Bookman Old Style"/>
                <a:cs typeface="Bookman Old Style"/>
              </a:rPr>
              <a:t>supporting </a:t>
            </a:r>
            <a:r>
              <a:rPr sz="2000" b="0" spc="-110" dirty="0">
                <a:latin typeface="Bookman Old Style"/>
                <a:cs typeface="Bookman Old Style"/>
              </a:rPr>
              <a:t>documentation </a:t>
            </a:r>
            <a:r>
              <a:rPr sz="2000" b="0" spc="-80" dirty="0">
                <a:latin typeface="Bookman Old Style"/>
                <a:cs typeface="Bookman Old Style"/>
              </a:rPr>
              <a:t>relevant to </a:t>
            </a:r>
            <a:r>
              <a:rPr sz="2000" b="0" spc="-130" dirty="0">
                <a:latin typeface="Bookman Old Style"/>
                <a:cs typeface="Bookman Old Style"/>
              </a:rPr>
              <a:t>the  </a:t>
            </a:r>
            <a:r>
              <a:rPr sz="2000" b="0" spc="-85" dirty="0">
                <a:latin typeface="Bookman Old Style"/>
                <a:cs typeface="Bookman Old Style"/>
              </a:rPr>
              <a:t>investigation</a:t>
            </a:r>
            <a:endParaRPr sz="200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450975" y="3026917"/>
            <a:ext cx="2926715" cy="12407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3355" indent="-160655">
              <a:lnSpc>
                <a:spcPct val="100000"/>
              </a:lnSpc>
              <a:buChar char="*"/>
              <a:tabLst>
                <a:tab pos="173990" algn="l"/>
              </a:tabLst>
            </a:pPr>
            <a:r>
              <a:rPr sz="2000" b="0" spc="-95" dirty="0">
                <a:latin typeface="Bookman Old Style"/>
                <a:cs typeface="Bookman Old Style"/>
              </a:rPr>
              <a:t>incident</a:t>
            </a:r>
            <a:r>
              <a:rPr sz="2000" b="0" spc="-170" dirty="0">
                <a:latin typeface="Bookman Old Style"/>
                <a:cs typeface="Bookman Old Style"/>
              </a:rPr>
              <a:t> </a:t>
            </a:r>
            <a:r>
              <a:rPr sz="2000" b="0" spc="-95" dirty="0">
                <a:latin typeface="Bookman Old Style"/>
                <a:cs typeface="Bookman Old Style"/>
              </a:rPr>
              <a:t>reports</a:t>
            </a:r>
            <a:endParaRPr sz="2000">
              <a:latin typeface="Bookman Old Style"/>
              <a:cs typeface="Bookman Old Style"/>
            </a:endParaRPr>
          </a:p>
          <a:p>
            <a:pPr marL="173990" indent="-161290">
              <a:lnSpc>
                <a:spcPct val="100000"/>
              </a:lnSpc>
              <a:buChar char="*"/>
              <a:tabLst>
                <a:tab pos="174625" algn="l"/>
              </a:tabLst>
            </a:pPr>
            <a:r>
              <a:rPr sz="2000" b="0" spc="-80" dirty="0">
                <a:latin typeface="Bookman Old Style"/>
                <a:cs typeface="Bookman Old Style"/>
              </a:rPr>
              <a:t>disciplinary</a:t>
            </a:r>
            <a:r>
              <a:rPr sz="2000" b="0" spc="-50" dirty="0">
                <a:latin typeface="Bookman Old Style"/>
                <a:cs typeface="Bookman Old Style"/>
              </a:rPr>
              <a:t> </a:t>
            </a:r>
            <a:r>
              <a:rPr sz="2000" b="0" spc="-90" dirty="0">
                <a:latin typeface="Bookman Old Style"/>
                <a:cs typeface="Bookman Old Style"/>
              </a:rPr>
              <a:t>information</a:t>
            </a:r>
            <a:endParaRPr sz="2000">
              <a:latin typeface="Bookman Old Style"/>
              <a:cs typeface="Bookman Old Style"/>
            </a:endParaRPr>
          </a:p>
          <a:p>
            <a:pPr marL="173355" indent="-160655">
              <a:lnSpc>
                <a:spcPct val="100000"/>
              </a:lnSpc>
              <a:buChar char="*"/>
              <a:tabLst>
                <a:tab pos="173990" algn="l"/>
              </a:tabLst>
            </a:pPr>
            <a:r>
              <a:rPr sz="2000" b="0" spc="-95" dirty="0">
                <a:latin typeface="Bookman Old Style"/>
                <a:cs typeface="Bookman Old Style"/>
              </a:rPr>
              <a:t>training </a:t>
            </a:r>
            <a:r>
              <a:rPr sz="2000" b="0" spc="-110" dirty="0">
                <a:latin typeface="Bookman Old Style"/>
                <a:cs typeface="Bookman Old Style"/>
              </a:rPr>
              <a:t>documentation</a:t>
            </a:r>
            <a:endParaRPr sz="2000">
              <a:latin typeface="Bookman Old Style"/>
              <a:cs typeface="Bookman Old Style"/>
            </a:endParaRPr>
          </a:p>
          <a:p>
            <a:pPr marL="173990" indent="-161290">
              <a:lnSpc>
                <a:spcPct val="100000"/>
              </a:lnSpc>
              <a:buChar char="*"/>
              <a:tabLst>
                <a:tab pos="174625" algn="l"/>
              </a:tabLst>
            </a:pPr>
            <a:r>
              <a:rPr sz="2000" b="0" spc="-60" dirty="0">
                <a:latin typeface="Bookman Old Style"/>
                <a:cs typeface="Bookman Old Style"/>
              </a:rPr>
              <a:t>facility</a:t>
            </a:r>
            <a:r>
              <a:rPr sz="2000" b="0" spc="-135" dirty="0">
                <a:latin typeface="Bookman Old Style"/>
                <a:cs typeface="Bookman Old Style"/>
              </a:rPr>
              <a:t> </a:t>
            </a:r>
            <a:r>
              <a:rPr sz="2000" b="0" spc="-80" dirty="0">
                <a:latin typeface="Bookman Old Style"/>
                <a:cs typeface="Bookman Old Style"/>
              </a:rPr>
              <a:t>policies</a:t>
            </a:r>
            <a:endParaRPr sz="2000">
              <a:latin typeface="Bookman Old Style"/>
              <a:cs typeface="Bookman Old Style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109464" y="3026917"/>
            <a:ext cx="2539365" cy="12407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3355" indent="-160655">
              <a:lnSpc>
                <a:spcPct val="100000"/>
              </a:lnSpc>
              <a:buChar char="*"/>
              <a:tabLst>
                <a:tab pos="173990" algn="l"/>
              </a:tabLst>
            </a:pPr>
            <a:r>
              <a:rPr sz="2000" b="0" spc="-85" dirty="0">
                <a:latin typeface="Bookman Old Style"/>
                <a:cs typeface="Bookman Old Style"/>
              </a:rPr>
              <a:t>medical</a:t>
            </a:r>
            <a:r>
              <a:rPr sz="2000" b="0" spc="-195" dirty="0">
                <a:latin typeface="Bookman Old Style"/>
                <a:cs typeface="Bookman Old Style"/>
              </a:rPr>
              <a:t> </a:t>
            </a:r>
            <a:r>
              <a:rPr sz="2000" b="0" spc="-95" dirty="0">
                <a:latin typeface="Bookman Old Style"/>
                <a:cs typeface="Bookman Old Style"/>
              </a:rPr>
              <a:t>reports</a:t>
            </a:r>
            <a:endParaRPr sz="2000">
              <a:latin typeface="Bookman Old Style"/>
              <a:cs typeface="Bookman Old Style"/>
            </a:endParaRPr>
          </a:p>
          <a:p>
            <a:pPr marL="173990" indent="-161290">
              <a:lnSpc>
                <a:spcPct val="100000"/>
              </a:lnSpc>
              <a:buChar char="*"/>
              <a:tabLst>
                <a:tab pos="174625" algn="l"/>
              </a:tabLst>
            </a:pPr>
            <a:r>
              <a:rPr sz="2000" b="0" spc="-90" dirty="0">
                <a:latin typeface="Bookman Old Style"/>
                <a:cs typeface="Bookman Old Style"/>
              </a:rPr>
              <a:t>staff </a:t>
            </a:r>
            <a:r>
              <a:rPr sz="2000" b="0" spc="-125" dirty="0">
                <a:latin typeface="Bookman Old Style"/>
                <a:cs typeface="Bookman Old Style"/>
              </a:rPr>
              <a:t>assignment</a:t>
            </a:r>
            <a:r>
              <a:rPr sz="2000" b="0" spc="-135" dirty="0">
                <a:latin typeface="Bookman Old Style"/>
                <a:cs typeface="Bookman Old Style"/>
              </a:rPr>
              <a:t> </a:t>
            </a:r>
            <a:r>
              <a:rPr sz="2000" b="0" spc="-70" dirty="0">
                <a:latin typeface="Bookman Old Style"/>
                <a:cs typeface="Bookman Old Style"/>
              </a:rPr>
              <a:t>logs</a:t>
            </a:r>
            <a:endParaRPr sz="2000">
              <a:latin typeface="Bookman Old Style"/>
              <a:cs typeface="Bookman Old Style"/>
            </a:endParaRPr>
          </a:p>
          <a:p>
            <a:pPr marL="173355" indent="-160655">
              <a:lnSpc>
                <a:spcPct val="100000"/>
              </a:lnSpc>
              <a:buChar char="*"/>
              <a:tabLst>
                <a:tab pos="173990" algn="l"/>
              </a:tabLst>
            </a:pPr>
            <a:r>
              <a:rPr sz="2000" b="0" spc="-95" dirty="0">
                <a:latin typeface="Bookman Old Style"/>
                <a:cs typeface="Bookman Old Style"/>
              </a:rPr>
              <a:t>time</a:t>
            </a:r>
            <a:r>
              <a:rPr sz="2000" b="0" spc="-160" dirty="0">
                <a:latin typeface="Bookman Old Style"/>
                <a:cs typeface="Bookman Old Style"/>
              </a:rPr>
              <a:t> </a:t>
            </a:r>
            <a:r>
              <a:rPr sz="2000" b="0" spc="-145" dirty="0">
                <a:latin typeface="Bookman Old Style"/>
                <a:cs typeface="Bookman Old Style"/>
              </a:rPr>
              <a:t>sheets</a:t>
            </a:r>
            <a:endParaRPr sz="2000">
              <a:latin typeface="Bookman Old Style"/>
              <a:cs typeface="Bookman Old Style"/>
            </a:endParaRPr>
          </a:p>
          <a:p>
            <a:pPr marL="173990" indent="-161290">
              <a:lnSpc>
                <a:spcPct val="100000"/>
              </a:lnSpc>
              <a:buChar char="*"/>
              <a:tabLst>
                <a:tab pos="174625" algn="l"/>
              </a:tabLst>
            </a:pPr>
            <a:r>
              <a:rPr sz="2000" b="0" spc="-80" dirty="0">
                <a:latin typeface="Bookman Old Style"/>
                <a:cs typeface="Bookman Old Style"/>
              </a:rPr>
              <a:t>employment</a:t>
            </a:r>
            <a:r>
              <a:rPr sz="2000" b="0" spc="-105" dirty="0">
                <a:latin typeface="Bookman Old Style"/>
                <a:cs typeface="Bookman Old Style"/>
              </a:rPr>
              <a:t> </a:t>
            </a:r>
            <a:r>
              <a:rPr sz="2000" b="0" spc="-95" dirty="0">
                <a:latin typeface="Bookman Old Style"/>
                <a:cs typeface="Bookman Old Style"/>
              </a:rPr>
              <a:t>history</a:t>
            </a:r>
            <a:endParaRPr sz="2000">
              <a:latin typeface="Bookman Old Style"/>
              <a:cs typeface="Bookman Old Styl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6244" y="4551426"/>
            <a:ext cx="7555230" cy="631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2000" b="0" spc="-85" dirty="0">
                <a:latin typeface="Bookman Old Style"/>
                <a:cs typeface="Bookman Old Style"/>
              </a:rPr>
              <a:t>In facilities </a:t>
            </a:r>
            <a:r>
              <a:rPr sz="2000" b="0" spc="-140" dirty="0">
                <a:latin typeface="Bookman Old Style"/>
                <a:cs typeface="Bookman Old Style"/>
              </a:rPr>
              <a:t>that </a:t>
            </a:r>
            <a:r>
              <a:rPr sz="2000" b="0" spc="-85" dirty="0">
                <a:latin typeface="Bookman Old Style"/>
                <a:cs typeface="Bookman Old Style"/>
              </a:rPr>
              <a:t>have </a:t>
            </a:r>
            <a:r>
              <a:rPr sz="2000" b="0" spc="-160" dirty="0">
                <a:latin typeface="Bookman Old Style"/>
                <a:cs typeface="Bookman Old Style"/>
              </a:rPr>
              <a:t>an </a:t>
            </a:r>
            <a:r>
              <a:rPr sz="2000" b="0" spc="-105" dirty="0">
                <a:latin typeface="Bookman Old Style"/>
                <a:cs typeface="Bookman Old Style"/>
              </a:rPr>
              <a:t>Internal </a:t>
            </a:r>
            <a:r>
              <a:rPr sz="2000" b="0" spc="-35" dirty="0">
                <a:latin typeface="Bookman Old Style"/>
                <a:cs typeface="Bookman Old Style"/>
              </a:rPr>
              <a:t>Affairs </a:t>
            </a:r>
            <a:r>
              <a:rPr sz="2000" b="0" spc="-95" dirty="0">
                <a:latin typeface="Bookman Old Style"/>
                <a:cs typeface="Bookman Old Style"/>
              </a:rPr>
              <a:t>Unit, </a:t>
            </a:r>
            <a:r>
              <a:rPr sz="2000" b="0" spc="-130" dirty="0">
                <a:latin typeface="Bookman Old Style"/>
                <a:cs typeface="Bookman Old Style"/>
              </a:rPr>
              <a:t>the </a:t>
            </a:r>
            <a:r>
              <a:rPr sz="2000" b="0" spc="40" dirty="0">
                <a:latin typeface="Bookman Old Style"/>
                <a:cs typeface="Bookman Old Style"/>
              </a:rPr>
              <a:t>IAIU</a:t>
            </a:r>
            <a:r>
              <a:rPr sz="2000" b="0" spc="-285" dirty="0">
                <a:latin typeface="Bookman Old Style"/>
                <a:cs typeface="Bookman Old Style"/>
              </a:rPr>
              <a:t> </a:t>
            </a:r>
            <a:r>
              <a:rPr sz="2000" b="0" spc="-80" dirty="0">
                <a:latin typeface="Bookman Old Style"/>
                <a:cs typeface="Bookman Old Style"/>
              </a:rPr>
              <a:t>investigator  </a:t>
            </a:r>
            <a:r>
              <a:rPr sz="2000" b="0" dirty="0">
                <a:latin typeface="Bookman Old Style"/>
                <a:cs typeface="Bookman Old Style"/>
              </a:rPr>
              <a:t>Will </a:t>
            </a:r>
            <a:r>
              <a:rPr sz="2000" b="0" spc="-135" dirty="0">
                <a:latin typeface="Bookman Old Style"/>
                <a:cs typeface="Bookman Old Style"/>
              </a:rPr>
              <a:t>contact </a:t>
            </a:r>
            <a:r>
              <a:rPr sz="2000" b="0" spc="-130" dirty="0">
                <a:latin typeface="Bookman Old Style"/>
                <a:cs typeface="Bookman Old Style"/>
              </a:rPr>
              <a:t>the </a:t>
            </a:r>
            <a:r>
              <a:rPr sz="2000" b="0" spc="90" dirty="0">
                <a:latin typeface="Bookman Old Style"/>
                <a:cs typeface="Bookman Old Style"/>
              </a:rPr>
              <a:t>IA </a:t>
            </a:r>
            <a:r>
              <a:rPr sz="2000" b="0" spc="-80" dirty="0">
                <a:latin typeface="Bookman Old Style"/>
                <a:cs typeface="Bookman Old Style"/>
              </a:rPr>
              <a:t>investigator </a:t>
            </a:r>
            <a:r>
              <a:rPr sz="2000" b="0" spc="-60" dirty="0">
                <a:latin typeface="Bookman Old Style"/>
                <a:cs typeface="Bookman Old Style"/>
              </a:rPr>
              <a:t>directly </a:t>
            </a:r>
            <a:r>
              <a:rPr sz="2000" b="0" spc="-40" dirty="0">
                <a:latin typeface="Bookman Old Style"/>
                <a:cs typeface="Bookman Old Style"/>
              </a:rPr>
              <a:t>for</a:t>
            </a:r>
            <a:r>
              <a:rPr sz="2000" b="0" spc="-445" dirty="0">
                <a:latin typeface="Bookman Old Style"/>
                <a:cs typeface="Bookman Old Style"/>
              </a:rPr>
              <a:t> </a:t>
            </a:r>
            <a:r>
              <a:rPr sz="2000" b="0" spc="-95" dirty="0">
                <a:latin typeface="Bookman Old Style"/>
                <a:cs typeface="Bookman Old Style"/>
              </a:rPr>
              <a:t>information.</a:t>
            </a:r>
            <a:endParaRPr sz="2000">
              <a:latin typeface="Bookman Old Style"/>
              <a:cs typeface="Bookman Old Style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143000" y="1371600"/>
            <a:ext cx="6705600" cy="0"/>
          </a:xfrm>
          <a:custGeom>
            <a:avLst/>
            <a:gdLst/>
            <a:ahLst/>
            <a:cxnLst/>
            <a:rect l="l" t="t" r="r" b="b"/>
            <a:pathLst>
              <a:path w="6705600">
                <a:moveTo>
                  <a:pt x="0" y="0"/>
                </a:moveTo>
                <a:lnTo>
                  <a:pt x="6705600" y="0"/>
                </a:lnTo>
              </a:path>
            </a:pathLst>
          </a:custGeom>
          <a:ln w="38100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6172200"/>
            <a:ext cx="9144000" cy="685800"/>
          </a:xfrm>
          <a:prstGeom prst="rect">
            <a:avLst/>
          </a:prstGeom>
        </p:spPr>
        <p:txBody>
          <a:bodyPr vert="horz" wrap="square" lIns="0" tIns="725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7"/>
              </a:spcBef>
            </a:pPr>
            <a:endParaRPr sz="1300">
              <a:latin typeface="Times New Roman"/>
              <a:cs typeface="Times New Roman"/>
            </a:endParaRPr>
          </a:p>
          <a:p>
            <a:pPr marR="537845" algn="r">
              <a:lnSpc>
                <a:spcPct val="100000"/>
              </a:lnSpc>
            </a:pPr>
            <a:r>
              <a:rPr sz="1400" spc="-15" dirty="0">
                <a:latin typeface="Arial"/>
                <a:cs typeface="Arial"/>
              </a:rPr>
              <a:t>33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454655" y="35940"/>
            <a:ext cx="3778885" cy="10477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6600" b="1" i="1" spc="-5" dirty="0">
                <a:latin typeface="Palatino Linotype"/>
                <a:cs typeface="Palatino Linotype"/>
              </a:rPr>
              <a:t>I</a:t>
            </a:r>
            <a:r>
              <a:rPr sz="6000" b="1" spc="-5" dirty="0">
                <a:latin typeface="Palatino Linotype"/>
                <a:cs typeface="Palatino Linotype"/>
              </a:rPr>
              <a:t>nterviews</a:t>
            </a:r>
            <a:endParaRPr sz="6000">
              <a:latin typeface="Palatino Linotype"/>
              <a:cs typeface="Palatino Linotyp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88644" y="1406016"/>
            <a:ext cx="7436484" cy="40157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70560">
              <a:lnSpc>
                <a:spcPct val="100000"/>
              </a:lnSpc>
            </a:pPr>
            <a:r>
              <a:rPr sz="1800" b="0" spc="-75" dirty="0">
                <a:latin typeface="Bookman Old Style"/>
                <a:cs typeface="Bookman Old Style"/>
              </a:rPr>
              <a:t>The </a:t>
            </a:r>
            <a:r>
              <a:rPr sz="1800" b="0" spc="-65" dirty="0">
                <a:latin typeface="Bookman Old Style"/>
                <a:cs typeface="Bookman Old Style"/>
              </a:rPr>
              <a:t>Investigator </a:t>
            </a:r>
            <a:r>
              <a:rPr sz="1800" b="0" spc="-85" dirty="0">
                <a:latin typeface="Bookman Old Style"/>
                <a:cs typeface="Bookman Old Style"/>
              </a:rPr>
              <a:t>begins </a:t>
            </a:r>
            <a:r>
              <a:rPr sz="1800" b="0" spc="-90" dirty="0">
                <a:latin typeface="Bookman Old Style"/>
                <a:cs typeface="Bookman Old Style"/>
              </a:rPr>
              <a:t>his/her fact </a:t>
            </a:r>
            <a:r>
              <a:rPr sz="1800" b="0" spc="-40" dirty="0">
                <a:latin typeface="Bookman Old Style"/>
                <a:cs typeface="Bookman Old Style"/>
              </a:rPr>
              <a:t>finding</a:t>
            </a:r>
            <a:r>
              <a:rPr sz="1800" b="0" spc="-405" dirty="0">
                <a:latin typeface="Bookman Old Style"/>
                <a:cs typeface="Bookman Old Style"/>
              </a:rPr>
              <a:t> </a:t>
            </a:r>
            <a:r>
              <a:rPr sz="1800" b="0" spc="-105" dirty="0">
                <a:latin typeface="Bookman Old Style"/>
                <a:cs typeface="Bookman Old Style"/>
              </a:rPr>
              <a:t>process </a:t>
            </a:r>
            <a:r>
              <a:rPr sz="1800" b="0" spc="-60" dirty="0">
                <a:latin typeface="Bookman Old Style"/>
                <a:cs typeface="Bookman Old Style"/>
              </a:rPr>
              <a:t>by </a:t>
            </a:r>
            <a:r>
              <a:rPr sz="1800" b="0" spc="-90" dirty="0">
                <a:latin typeface="Bookman Old Style"/>
                <a:cs typeface="Bookman Old Style"/>
              </a:rPr>
              <a:t>conducting  </a:t>
            </a:r>
            <a:r>
              <a:rPr sz="1800" b="0" spc="-55" dirty="0">
                <a:latin typeface="Bookman Old Style"/>
                <a:cs typeface="Bookman Old Style"/>
              </a:rPr>
              <a:t>interviews </a:t>
            </a:r>
            <a:r>
              <a:rPr sz="1800" b="0" spc="-45" dirty="0">
                <a:latin typeface="Bookman Old Style"/>
                <a:cs typeface="Bookman Old Style"/>
              </a:rPr>
              <a:t>with </a:t>
            </a:r>
            <a:r>
              <a:rPr sz="1800" b="0" spc="-75" dirty="0">
                <a:latin typeface="Bookman Old Style"/>
                <a:cs typeface="Bookman Old Style"/>
              </a:rPr>
              <a:t>various</a:t>
            </a:r>
            <a:r>
              <a:rPr sz="1800" b="0" spc="-320" dirty="0">
                <a:latin typeface="Bookman Old Style"/>
                <a:cs typeface="Bookman Old Style"/>
              </a:rPr>
              <a:t> </a:t>
            </a:r>
            <a:r>
              <a:rPr sz="1800" b="0" spc="-60" dirty="0">
                <a:latin typeface="Bookman Old Style"/>
                <a:cs typeface="Bookman Old Style"/>
              </a:rPr>
              <a:t>individuals.</a:t>
            </a:r>
            <a:endParaRPr sz="18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850">
              <a:latin typeface="Times New Roman"/>
              <a:cs typeface="Times New Roman"/>
            </a:endParaRPr>
          </a:p>
          <a:p>
            <a:pPr marL="12700" marR="767715">
              <a:lnSpc>
                <a:spcPct val="100000"/>
              </a:lnSpc>
            </a:pPr>
            <a:r>
              <a:rPr sz="1800" b="0" spc="-70" dirty="0">
                <a:latin typeface="Bookman Old Style"/>
                <a:cs typeface="Bookman Old Style"/>
              </a:rPr>
              <a:t>Administrator, child </a:t>
            </a:r>
            <a:r>
              <a:rPr sz="1800" b="0" spc="-65" dirty="0">
                <a:latin typeface="Bookman Old Style"/>
                <a:cs typeface="Bookman Old Style"/>
              </a:rPr>
              <a:t>victim, </a:t>
            </a:r>
            <a:r>
              <a:rPr sz="1800" b="0" spc="-70" dirty="0">
                <a:latin typeface="Bookman Old Style"/>
                <a:cs typeface="Bookman Old Style"/>
              </a:rPr>
              <a:t>child </a:t>
            </a:r>
            <a:r>
              <a:rPr sz="1800" b="0" spc="-95" dirty="0">
                <a:latin typeface="Bookman Old Style"/>
                <a:cs typeface="Bookman Old Style"/>
              </a:rPr>
              <a:t>witnesses, </a:t>
            </a:r>
            <a:r>
              <a:rPr sz="1800" b="0" spc="-75" dirty="0">
                <a:latin typeface="Bookman Old Style"/>
                <a:cs typeface="Bookman Old Style"/>
              </a:rPr>
              <a:t>medical </a:t>
            </a:r>
            <a:r>
              <a:rPr sz="1800" b="0" spc="-85" dirty="0">
                <a:latin typeface="Bookman Old Style"/>
                <a:cs typeface="Bookman Old Style"/>
              </a:rPr>
              <a:t>staff, </a:t>
            </a:r>
            <a:r>
              <a:rPr sz="1800" b="0" spc="-105" dirty="0">
                <a:latin typeface="Bookman Old Style"/>
                <a:cs typeface="Bookman Old Style"/>
              </a:rPr>
              <a:t>Social  </a:t>
            </a:r>
            <a:r>
              <a:rPr sz="1800" b="0" spc="-60" dirty="0">
                <a:latin typeface="Bookman Old Style"/>
                <a:cs typeface="Bookman Old Style"/>
              </a:rPr>
              <a:t>Worker,</a:t>
            </a:r>
            <a:r>
              <a:rPr sz="1800" b="0" spc="-130" dirty="0">
                <a:latin typeface="Bookman Old Style"/>
                <a:cs typeface="Bookman Old Style"/>
              </a:rPr>
              <a:t> </a:t>
            </a:r>
            <a:r>
              <a:rPr sz="1800" b="0" spc="-75" dirty="0">
                <a:latin typeface="Bookman Old Style"/>
                <a:cs typeface="Bookman Old Style"/>
              </a:rPr>
              <a:t>staff</a:t>
            </a:r>
            <a:r>
              <a:rPr sz="1800" b="0" spc="-135" dirty="0">
                <a:latin typeface="Bookman Old Style"/>
                <a:cs typeface="Bookman Old Style"/>
              </a:rPr>
              <a:t> </a:t>
            </a:r>
            <a:r>
              <a:rPr sz="1800" b="0" spc="-95" dirty="0">
                <a:latin typeface="Bookman Old Style"/>
                <a:cs typeface="Bookman Old Style"/>
              </a:rPr>
              <a:t>witnesses,</a:t>
            </a:r>
            <a:r>
              <a:rPr sz="1800" b="0" spc="-155" dirty="0">
                <a:latin typeface="Bookman Old Style"/>
                <a:cs typeface="Bookman Old Style"/>
              </a:rPr>
              <a:t> </a:t>
            </a:r>
            <a:r>
              <a:rPr sz="1800" b="0" spc="-90" dirty="0">
                <a:latin typeface="Bookman Old Style"/>
                <a:cs typeface="Bookman Old Style"/>
              </a:rPr>
              <a:t>Internal</a:t>
            </a:r>
            <a:r>
              <a:rPr sz="1800" b="0" spc="-110" dirty="0">
                <a:latin typeface="Bookman Old Style"/>
                <a:cs typeface="Bookman Old Style"/>
              </a:rPr>
              <a:t> </a:t>
            </a:r>
            <a:r>
              <a:rPr sz="1800" b="0" spc="-30" dirty="0">
                <a:latin typeface="Bookman Old Style"/>
                <a:cs typeface="Bookman Old Style"/>
              </a:rPr>
              <a:t>Affairs</a:t>
            </a:r>
            <a:r>
              <a:rPr sz="1800" b="0" spc="-130" dirty="0">
                <a:latin typeface="Bookman Old Style"/>
                <a:cs typeface="Bookman Old Style"/>
              </a:rPr>
              <a:t> </a:t>
            </a:r>
            <a:r>
              <a:rPr sz="1800" b="0" spc="-85" dirty="0">
                <a:latin typeface="Bookman Old Style"/>
                <a:cs typeface="Bookman Old Style"/>
              </a:rPr>
              <a:t>Unit,</a:t>
            </a:r>
            <a:r>
              <a:rPr sz="1800" b="0" spc="-110" dirty="0">
                <a:latin typeface="Bookman Old Style"/>
                <a:cs typeface="Bookman Old Style"/>
              </a:rPr>
              <a:t> </a:t>
            </a:r>
            <a:r>
              <a:rPr sz="1800" b="0" spc="-45" dirty="0">
                <a:latin typeface="Bookman Old Style"/>
                <a:cs typeface="Bookman Old Style"/>
              </a:rPr>
              <a:t>alleged</a:t>
            </a:r>
            <a:r>
              <a:rPr sz="1800" b="0" spc="-155" dirty="0">
                <a:latin typeface="Bookman Old Style"/>
                <a:cs typeface="Bookman Old Style"/>
              </a:rPr>
              <a:t> </a:t>
            </a:r>
            <a:r>
              <a:rPr sz="1800" b="0" spc="-85" dirty="0">
                <a:latin typeface="Bookman Old Style"/>
                <a:cs typeface="Bookman Old Style"/>
              </a:rPr>
              <a:t>perpetrator,  </a:t>
            </a:r>
            <a:r>
              <a:rPr sz="1800" b="0" spc="-40" dirty="0">
                <a:latin typeface="Bookman Old Style"/>
                <a:cs typeface="Bookman Old Style"/>
              </a:rPr>
              <a:t>(order </a:t>
            </a:r>
            <a:r>
              <a:rPr sz="1800" b="0" spc="-145" dirty="0">
                <a:latin typeface="Bookman Old Style"/>
                <a:cs typeface="Bookman Old Style"/>
              </a:rPr>
              <a:t>can </a:t>
            </a:r>
            <a:r>
              <a:rPr sz="1800" b="0" spc="-30" dirty="0">
                <a:latin typeface="Bookman Old Style"/>
                <a:cs typeface="Bookman Old Style"/>
              </a:rPr>
              <a:t>vary </a:t>
            </a:r>
            <a:r>
              <a:rPr sz="1800" b="0" spc="-50" dirty="0">
                <a:latin typeface="Bookman Old Style"/>
                <a:cs typeface="Bookman Old Style"/>
              </a:rPr>
              <a:t>from </a:t>
            </a:r>
            <a:r>
              <a:rPr sz="1800" b="0" spc="-135" dirty="0">
                <a:latin typeface="Bookman Old Style"/>
                <a:cs typeface="Bookman Old Style"/>
              </a:rPr>
              <a:t>case </a:t>
            </a:r>
            <a:r>
              <a:rPr sz="1800" b="0" spc="-75" dirty="0">
                <a:latin typeface="Bookman Old Style"/>
                <a:cs typeface="Bookman Old Style"/>
              </a:rPr>
              <a:t>to</a:t>
            </a:r>
            <a:r>
              <a:rPr sz="1800" b="0" spc="-385" dirty="0">
                <a:latin typeface="Bookman Old Style"/>
                <a:cs typeface="Bookman Old Style"/>
              </a:rPr>
              <a:t> </a:t>
            </a:r>
            <a:r>
              <a:rPr sz="1800" b="0" spc="-95" dirty="0">
                <a:latin typeface="Bookman Old Style"/>
                <a:cs typeface="Bookman Old Style"/>
              </a:rPr>
              <a:t>case)</a:t>
            </a:r>
            <a:endParaRPr sz="18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14"/>
              </a:spcBef>
            </a:pP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800" b="0" spc="-75" dirty="0">
                <a:latin typeface="Bookman Old Style"/>
                <a:cs typeface="Bookman Old Style"/>
              </a:rPr>
              <a:t>Investigators </a:t>
            </a:r>
            <a:r>
              <a:rPr sz="1800" b="0" spc="-90" dirty="0">
                <a:latin typeface="Bookman Old Style"/>
                <a:cs typeface="Bookman Old Style"/>
              </a:rPr>
              <a:t>should </a:t>
            </a:r>
            <a:r>
              <a:rPr sz="1800" b="0" spc="-110" dirty="0">
                <a:latin typeface="Bookman Old Style"/>
                <a:cs typeface="Bookman Old Style"/>
              </a:rPr>
              <a:t>be </a:t>
            </a:r>
            <a:r>
              <a:rPr sz="1800" b="0" spc="-25" dirty="0">
                <a:latin typeface="Bookman Old Style"/>
                <a:cs typeface="Bookman Old Style"/>
              </a:rPr>
              <a:t>provided </a:t>
            </a:r>
            <a:r>
              <a:rPr sz="1800" b="0" spc="-45" dirty="0">
                <a:latin typeface="Bookman Old Style"/>
                <a:cs typeface="Bookman Old Style"/>
              </a:rPr>
              <a:t>with</a:t>
            </a:r>
            <a:r>
              <a:rPr sz="1800" b="0" spc="-425" dirty="0">
                <a:latin typeface="Bookman Old Style"/>
                <a:cs typeface="Bookman Old Style"/>
              </a:rPr>
              <a:t> </a:t>
            </a:r>
            <a:r>
              <a:rPr sz="1800" b="0" spc="-145" dirty="0">
                <a:latin typeface="Bookman Old Style"/>
                <a:cs typeface="Bookman Old Style"/>
              </a:rPr>
              <a:t>a </a:t>
            </a:r>
            <a:r>
              <a:rPr sz="1800" b="0" spc="-90" dirty="0">
                <a:latin typeface="Bookman Old Style"/>
                <a:cs typeface="Bookman Old Style"/>
              </a:rPr>
              <a:t>safe </a:t>
            </a:r>
            <a:r>
              <a:rPr sz="1800" b="0" spc="-100" dirty="0">
                <a:latin typeface="Bookman Old Style"/>
                <a:cs typeface="Bookman Old Style"/>
              </a:rPr>
              <a:t>and </a:t>
            </a:r>
            <a:r>
              <a:rPr sz="1800" b="0" spc="-60" dirty="0">
                <a:latin typeface="Bookman Old Style"/>
                <a:cs typeface="Bookman Old Style"/>
              </a:rPr>
              <a:t>private </a:t>
            </a:r>
            <a:r>
              <a:rPr sz="1800" b="0" spc="-75" dirty="0">
                <a:latin typeface="Bookman Old Style"/>
                <a:cs typeface="Bookman Old Style"/>
              </a:rPr>
              <a:t>meeting </a:t>
            </a:r>
            <a:r>
              <a:rPr sz="1800" b="0" spc="-110" dirty="0">
                <a:latin typeface="Bookman Old Style"/>
                <a:cs typeface="Bookman Old Style"/>
              </a:rPr>
              <a:t>area</a:t>
            </a:r>
            <a:endParaRPr sz="1800">
              <a:latin typeface="Bookman Old Style"/>
              <a:cs typeface="Bookman Old Style"/>
            </a:endParaRPr>
          </a:p>
          <a:p>
            <a:pPr marL="12700">
              <a:lnSpc>
                <a:spcPct val="100000"/>
              </a:lnSpc>
            </a:pPr>
            <a:r>
              <a:rPr sz="1800" b="0" spc="-70" dirty="0">
                <a:latin typeface="Bookman Old Style"/>
                <a:cs typeface="Bookman Old Style"/>
              </a:rPr>
              <a:t>which </a:t>
            </a:r>
            <a:r>
              <a:rPr sz="1800" b="0" spc="-95" dirty="0">
                <a:latin typeface="Bookman Old Style"/>
                <a:cs typeface="Bookman Old Style"/>
              </a:rPr>
              <a:t>is </a:t>
            </a:r>
            <a:r>
              <a:rPr sz="1800" b="0" spc="-70" dirty="0">
                <a:latin typeface="Bookman Old Style"/>
                <a:cs typeface="Bookman Old Style"/>
              </a:rPr>
              <a:t>conducive </a:t>
            </a:r>
            <a:r>
              <a:rPr sz="1800" b="0" spc="-75" dirty="0">
                <a:latin typeface="Bookman Old Style"/>
                <a:cs typeface="Bookman Old Style"/>
              </a:rPr>
              <a:t>to </a:t>
            </a:r>
            <a:r>
              <a:rPr sz="1800" b="0" spc="-90" dirty="0">
                <a:latin typeface="Bookman Old Style"/>
                <a:cs typeface="Bookman Old Style"/>
              </a:rPr>
              <a:t>conducting</a:t>
            </a:r>
            <a:r>
              <a:rPr sz="1800" b="0" spc="-280" dirty="0">
                <a:latin typeface="Bookman Old Style"/>
                <a:cs typeface="Bookman Old Style"/>
              </a:rPr>
              <a:t> </a:t>
            </a:r>
            <a:r>
              <a:rPr sz="1800" b="0" spc="-60" dirty="0">
                <a:latin typeface="Bookman Old Style"/>
                <a:cs typeface="Bookman Old Style"/>
              </a:rPr>
              <a:t>interviews.</a:t>
            </a:r>
            <a:endParaRPr sz="18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49"/>
              </a:spcBef>
            </a:pP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800" b="1" i="1" dirty="0">
                <a:solidFill>
                  <a:srgbClr val="FF0000"/>
                </a:solidFill>
                <a:latin typeface="Palatino Linotype"/>
                <a:cs typeface="Palatino Linotype"/>
              </a:rPr>
              <a:t>Who </a:t>
            </a:r>
            <a:r>
              <a:rPr sz="1800" b="1" i="1" spc="-5" dirty="0">
                <a:solidFill>
                  <a:srgbClr val="FF0000"/>
                </a:solidFill>
                <a:latin typeface="Palatino Linotype"/>
                <a:cs typeface="Palatino Linotype"/>
              </a:rPr>
              <a:t>can be</a:t>
            </a:r>
            <a:r>
              <a:rPr sz="1800" b="1" i="1" spc="-90" dirty="0">
                <a:solidFill>
                  <a:srgbClr val="FF0000"/>
                </a:solidFill>
                <a:latin typeface="Palatino Linotype"/>
                <a:cs typeface="Palatino Linotype"/>
              </a:rPr>
              <a:t> </a:t>
            </a:r>
            <a:r>
              <a:rPr sz="1800" b="1" i="1" spc="-5" dirty="0">
                <a:solidFill>
                  <a:srgbClr val="FF0000"/>
                </a:solidFill>
                <a:latin typeface="Palatino Linotype"/>
                <a:cs typeface="Palatino Linotype"/>
              </a:rPr>
              <a:t>interviewed?</a:t>
            </a:r>
            <a:endParaRPr sz="1800">
              <a:latin typeface="Palatino Linotype"/>
              <a:cs typeface="Palatino Linotype"/>
            </a:endParaRPr>
          </a:p>
          <a:p>
            <a:pPr marL="356870" indent="-344170">
              <a:lnSpc>
                <a:spcPct val="100000"/>
              </a:lnSpc>
              <a:spcBef>
                <a:spcPts val="20"/>
              </a:spcBef>
              <a:buFont typeface="Bookman Old Style"/>
              <a:buChar char="•"/>
              <a:tabLst>
                <a:tab pos="357505" algn="l"/>
              </a:tabLst>
            </a:pPr>
            <a:r>
              <a:rPr sz="1800" b="0" spc="40" dirty="0">
                <a:latin typeface="Bookman Old Style"/>
                <a:cs typeface="Bookman Old Style"/>
              </a:rPr>
              <a:t>All</a:t>
            </a:r>
            <a:r>
              <a:rPr sz="1800" b="0" spc="-400" dirty="0">
                <a:latin typeface="Bookman Old Style"/>
                <a:cs typeface="Bookman Old Style"/>
              </a:rPr>
              <a:t> </a:t>
            </a:r>
            <a:r>
              <a:rPr sz="1800" b="0" spc="-55" dirty="0">
                <a:latin typeface="Bookman Old Style"/>
                <a:cs typeface="Bookman Old Style"/>
              </a:rPr>
              <a:t>individuals </a:t>
            </a:r>
            <a:r>
              <a:rPr sz="1800" b="0" spc="-45" dirty="0">
                <a:latin typeface="Bookman Old Style"/>
                <a:cs typeface="Bookman Old Style"/>
              </a:rPr>
              <a:t>identified </a:t>
            </a:r>
            <a:r>
              <a:rPr sz="1800" b="0" spc="-80" dirty="0">
                <a:latin typeface="Bookman Old Style"/>
                <a:cs typeface="Bookman Old Style"/>
              </a:rPr>
              <a:t>in </a:t>
            </a:r>
            <a:r>
              <a:rPr sz="1800" b="0" spc="-110" dirty="0">
                <a:latin typeface="Bookman Old Style"/>
                <a:cs typeface="Bookman Old Style"/>
              </a:rPr>
              <a:t>the </a:t>
            </a:r>
            <a:r>
              <a:rPr sz="1800" b="0" spc="-65" dirty="0">
                <a:latin typeface="Bookman Old Style"/>
                <a:cs typeface="Bookman Old Style"/>
              </a:rPr>
              <a:t>referral</a:t>
            </a:r>
            <a:endParaRPr sz="1800">
              <a:latin typeface="Bookman Old Style"/>
              <a:cs typeface="Bookman Old Style"/>
            </a:endParaRPr>
          </a:p>
          <a:p>
            <a:pPr marL="356870" indent="-344170">
              <a:lnSpc>
                <a:spcPct val="100000"/>
              </a:lnSpc>
              <a:buFont typeface="Bookman Old Style"/>
              <a:buChar char="•"/>
              <a:tabLst>
                <a:tab pos="357505" algn="l"/>
              </a:tabLst>
            </a:pPr>
            <a:r>
              <a:rPr sz="1800" b="0" spc="-60" dirty="0">
                <a:latin typeface="Bookman Old Style"/>
                <a:cs typeface="Bookman Old Style"/>
              </a:rPr>
              <a:t>Individuals </a:t>
            </a:r>
            <a:r>
              <a:rPr sz="1800" b="0" spc="-80" dirty="0">
                <a:latin typeface="Bookman Old Style"/>
                <a:cs typeface="Bookman Old Style"/>
              </a:rPr>
              <a:t>mentioned in </a:t>
            </a:r>
            <a:r>
              <a:rPr sz="1800" b="0" spc="-140" dirty="0">
                <a:latin typeface="Bookman Old Style"/>
                <a:cs typeface="Bookman Old Style"/>
              </a:rPr>
              <a:t>an</a:t>
            </a:r>
            <a:r>
              <a:rPr sz="1800" b="0" spc="-300" dirty="0">
                <a:latin typeface="Bookman Old Style"/>
                <a:cs typeface="Bookman Old Style"/>
              </a:rPr>
              <a:t> </a:t>
            </a:r>
            <a:r>
              <a:rPr sz="1800" b="0" spc="-40" dirty="0">
                <a:latin typeface="Bookman Old Style"/>
                <a:cs typeface="Bookman Old Style"/>
              </a:rPr>
              <a:t>interview</a:t>
            </a:r>
            <a:endParaRPr sz="1800">
              <a:latin typeface="Bookman Old Style"/>
              <a:cs typeface="Bookman Old Style"/>
            </a:endParaRPr>
          </a:p>
          <a:p>
            <a:pPr marL="356870" indent="-344170">
              <a:lnSpc>
                <a:spcPct val="100000"/>
              </a:lnSpc>
              <a:buFont typeface="Bookman Old Style"/>
              <a:buChar char="•"/>
              <a:tabLst>
                <a:tab pos="357505" algn="l"/>
              </a:tabLst>
            </a:pPr>
            <a:r>
              <a:rPr sz="1800" b="0" spc="-30" dirty="0">
                <a:latin typeface="Bookman Old Style"/>
                <a:cs typeface="Bookman Old Style"/>
              </a:rPr>
              <a:t>Anyone </a:t>
            </a:r>
            <a:r>
              <a:rPr sz="1800" b="0" spc="-100" dirty="0">
                <a:latin typeface="Bookman Old Style"/>
                <a:cs typeface="Bookman Old Style"/>
              </a:rPr>
              <a:t>present </a:t>
            </a:r>
            <a:r>
              <a:rPr sz="1800" b="0" spc="-60" dirty="0">
                <a:latin typeface="Bookman Old Style"/>
                <a:cs typeface="Bookman Old Style"/>
              </a:rPr>
              <a:t>during </a:t>
            </a:r>
            <a:r>
              <a:rPr sz="1800" b="0" spc="-110" dirty="0">
                <a:latin typeface="Bookman Old Style"/>
                <a:cs typeface="Bookman Old Style"/>
              </a:rPr>
              <a:t>the </a:t>
            </a:r>
            <a:r>
              <a:rPr sz="1800" b="0" spc="-45" dirty="0">
                <a:latin typeface="Bookman Old Style"/>
                <a:cs typeface="Bookman Old Style"/>
              </a:rPr>
              <a:t>alleged</a:t>
            </a:r>
            <a:r>
              <a:rPr sz="1800" b="0" spc="-409" dirty="0">
                <a:latin typeface="Bookman Old Style"/>
                <a:cs typeface="Bookman Old Style"/>
              </a:rPr>
              <a:t> </a:t>
            </a:r>
            <a:r>
              <a:rPr sz="1800" b="0" spc="-80" dirty="0">
                <a:latin typeface="Bookman Old Style"/>
                <a:cs typeface="Bookman Old Style"/>
              </a:rPr>
              <a:t>incident</a:t>
            </a:r>
            <a:endParaRPr sz="1800">
              <a:latin typeface="Bookman Old Style"/>
              <a:cs typeface="Bookman Old Style"/>
            </a:endParaRPr>
          </a:p>
          <a:p>
            <a:pPr marL="356870" indent="-344170">
              <a:lnSpc>
                <a:spcPct val="100000"/>
              </a:lnSpc>
              <a:buFont typeface="Bookman Old Style"/>
              <a:buChar char="•"/>
              <a:tabLst>
                <a:tab pos="357505" algn="l"/>
              </a:tabLst>
            </a:pPr>
            <a:r>
              <a:rPr sz="1800" b="0" spc="-30" dirty="0">
                <a:latin typeface="Bookman Old Style"/>
                <a:cs typeface="Bookman Old Style"/>
              </a:rPr>
              <a:t>Anyone</a:t>
            </a:r>
            <a:r>
              <a:rPr sz="1800" b="0" spc="-135" dirty="0">
                <a:latin typeface="Bookman Old Style"/>
                <a:cs typeface="Bookman Old Style"/>
              </a:rPr>
              <a:t> </a:t>
            </a:r>
            <a:r>
              <a:rPr sz="1800" b="0" spc="-20" dirty="0">
                <a:latin typeface="Bookman Old Style"/>
                <a:cs typeface="Bookman Old Style"/>
              </a:rPr>
              <a:t>who</a:t>
            </a:r>
            <a:r>
              <a:rPr sz="1800" b="0" spc="-135" dirty="0">
                <a:latin typeface="Bookman Old Style"/>
                <a:cs typeface="Bookman Old Style"/>
              </a:rPr>
              <a:t> </a:t>
            </a:r>
            <a:r>
              <a:rPr sz="1800" b="0" spc="-75" dirty="0">
                <a:latin typeface="Bookman Old Style"/>
                <a:cs typeface="Bookman Old Style"/>
              </a:rPr>
              <a:t>may</a:t>
            </a:r>
            <a:r>
              <a:rPr sz="1800" b="0" spc="-114" dirty="0">
                <a:latin typeface="Bookman Old Style"/>
                <a:cs typeface="Bookman Old Style"/>
              </a:rPr>
              <a:t> </a:t>
            </a:r>
            <a:r>
              <a:rPr sz="1800" b="0" spc="-70" dirty="0">
                <a:latin typeface="Bookman Old Style"/>
                <a:cs typeface="Bookman Old Style"/>
              </a:rPr>
              <a:t>have</a:t>
            </a:r>
            <a:r>
              <a:rPr sz="1800" b="0" spc="-135" dirty="0">
                <a:latin typeface="Bookman Old Style"/>
                <a:cs typeface="Bookman Old Style"/>
              </a:rPr>
              <a:t> </a:t>
            </a:r>
            <a:r>
              <a:rPr sz="1800" b="0" spc="-75" dirty="0">
                <a:latin typeface="Bookman Old Style"/>
                <a:cs typeface="Bookman Old Style"/>
              </a:rPr>
              <a:t>information</a:t>
            </a:r>
            <a:r>
              <a:rPr sz="1800" b="0" spc="-125" dirty="0">
                <a:latin typeface="Bookman Old Style"/>
                <a:cs typeface="Bookman Old Style"/>
              </a:rPr>
              <a:t> </a:t>
            </a:r>
            <a:r>
              <a:rPr sz="1800" b="0" spc="-55" dirty="0">
                <a:latin typeface="Bookman Old Style"/>
                <a:cs typeface="Bookman Old Style"/>
              </a:rPr>
              <a:t>regarding</a:t>
            </a:r>
            <a:r>
              <a:rPr sz="1800" b="0" spc="-180" dirty="0">
                <a:latin typeface="Bookman Old Style"/>
                <a:cs typeface="Bookman Old Style"/>
              </a:rPr>
              <a:t> </a:t>
            </a:r>
            <a:r>
              <a:rPr sz="1800" b="0" spc="-110" dirty="0">
                <a:latin typeface="Bookman Old Style"/>
                <a:cs typeface="Bookman Old Style"/>
              </a:rPr>
              <a:t>the</a:t>
            </a:r>
            <a:r>
              <a:rPr sz="1800" b="0" spc="-114" dirty="0">
                <a:latin typeface="Bookman Old Style"/>
                <a:cs typeface="Bookman Old Style"/>
              </a:rPr>
              <a:t> </a:t>
            </a:r>
            <a:r>
              <a:rPr sz="1800" b="0" spc="-70" dirty="0">
                <a:latin typeface="Bookman Old Style"/>
                <a:cs typeface="Bookman Old Style"/>
              </a:rPr>
              <a:t>incident/allegation</a:t>
            </a:r>
            <a:endParaRPr sz="180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219200" y="1066800"/>
            <a:ext cx="6705600" cy="0"/>
          </a:xfrm>
          <a:custGeom>
            <a:avLst/>
            <a:gdLst/>
            <a:ahLst/>
            <a:cxnLst/>
            <a:rect l="l" t="t" r="r" b="b"/>
            <a:pathLst>
              <a:path w="6705600">
                <a:moveTo>
                  <a:pt x="0" y="0"/>
                </a:moveTo>
                <a:lnTo>
                  <a:pt x="6705600" y="0"/>
                </a:lnTo>
              </a:path>
            </a:pathLst>
          </a:custGeom>
          <a:ln w="38100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6172200"/>
            <a:ext cx="9144000" cy="685800"/>
          </a:xfrm>
          <a:prstGeom prst="rect">
            <a:avLst/>
          </a:prstGeom>
        </p:spPr>
        <p:txBody>
          <a:bodyPr vert="horz" wrap="square" lIns="0" tIns="725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7"/>
              </a:spcBef>
            </a:pPr>
            <a:endParaRPr sz="1300">
              <a:latin typeface="Times New Roman"/>
              <a:cs typeface="Times New Roman"/>
            </a:endParaRPr>
          </a:p>
          <a:p>
            <a:pPr marR="537845" algn="r">
              <a:lnSpc>
                <a:spcPct val="100000"/>
              </a:lnSpc>
            </a:pPr>
            <a:r>
              <a:rPr sz="1400" spc="-15" dirty="0">
                <a:latin typeface="Arial"/>
                <a:cs typeface="Arial"/>
              </a:rPr>
              <a:t>34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43078" rIns="0" bIns="0" rtlCol="0">
            <a:spAutoFit/>
          </a:bodyPr>
          <a:lstStyle/>
          <a:p>
            <a:pPr marL="933450">
              <a:lnSpc>
                <a:spcPct val="100000"/>
              </a:lnSpc>
            </a:pPr>
            <a:r>
              <a:rPr sz="4800" b="1" spc="-5" dirty="0">
                <a:latin typeface="Palatino Linotype"/>
                <a:cs typeface="Palatino Linotype"/>
              </a:rPr>
              <a:t>Interim </a:t>
            </a:r>
            <a:r>
              <a:rPr sz="4800" b="1" dirty="0">
                <a:latin typeface="Palatino Linotype"/>
                <a:cs typeface="Palatino Linotype"/>
              </a:rPr>
              <a:t>Status</a:t>
            </a:r>
            <a:r>
              <a:rPr sz="4800" b="1" spc="-105" dirty="0">
                <a:latin typeface="Palatino Linotype"/>
                <a:cs typeface="Palatino Linotype"/>
              </a:rPr>
              <a:t> </a:t>
            </a:r>
            <a:r>
              <a:rPr sz="4800" b="1" dirty="0">
                <a:latin typeface="Palatino Linotype"/>
                <a:cs typeface="Palatino Linotype"/>
              </a:rPr>
              <a:t>Report</a:t>
            </a:r>
            <a:endParaRPr sz="4800">
              <a:latin typeface="Palatino Linotype"/>
              <a:cs typeface="Palatino Linotyp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6244" y="1772792"/>
            <a:ext cx="7972425" cy="3867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40080" marR="1330325" indent="-627380">
              <a:lnSpc>
                <a:spcPct val="100000"/>
              </a:lnSpc>
              <a:buFont typeface="Wingdings"/>
              <a:buChar char=""/>
              <a:tabLst>
                <a:tab pos="640715" algn="l"/>
              </a:tabLst>
            </a:pPr>
            <a:r>
              <a:rPr sz="2800" b="0" spc="55" dirty="0">
                <a:latin typeface="Bookman Old Style"/>
                <a:cs typeface="Bookman Old Style"/>
              </a:rPr>
              <a:t>IAIU</a:t>
            </a:r>
            <a:r>
              <a:rPr sz="2800" b="0" spc="-560" dirty="0">
                <a:latin typeface="Bookman Old Style"/>
                <a:cs typeface="Bookman Old Style"/>
              </a:rPr>
              <a:t> </a:t>
            </a:r>
            <a:r>
              <a:rPr sz="2800" b="0" spc="-114" dirty="0">
                <a:latin typeface="Bookman Old Style"/>
                <a:cs typeface="Bookman Old Style"/>
              </a:rPr>
              <a:t>investigations </a:t>
            </a:r>
            <a:r>
              <a:rPr sz="2800" b="0" spc="-155" dirty="0">
                <a:latin typeface="Bookman Old Style"/>
                <a:cs typeface="Bookman Old Style"/>
              </a:rPr>
              <a:t>are </a:t>
            </a:r>
            <a:r>
              <a:rPr sz="2800" b="0" spc="-120" dirty="0">
                <a:latin typeface="Bookman Old Style"/>
                <a:cs typeface="Bookman Old Style"/>
              </a:rPr>
              <a:t>expected </a:t>
            </a:r>
            <a:r>
              <a:rPr sz="2800" b="0" spc="-100" dirty="0">
                <a:latin typeface="Bookman Old Style"/>
                <a:cs typeface="Bookman Old Style"/>
              </a:rPr>
              <a:t>to </a:t>
            </a:r>
            <a:r>
              <a:rPr sz="2800" b="0" spc="-160" dirty="0">
                <a:latin typeface="Bookman Old Style"/>
                <a:cs typeface="Bookman Old Style"/>
              </a:rPr>
              <a:t>be  </a:t>
            </a:r>
            <a:r>
              <a:rPr sz="2800" b="0" spc="-120" dirty="0">
                <a:latin typeface="Bookman Old Style"/>
                <a:cs typeface="Bookman Old Style"/>
              </a:rPr>
              <a:t>concluded </a:t>
            </a:r>
            <a:r>
              <a:rPr sz="2800" b="0" spc="-80" dirty="0">
                <a:latin typeface="Bookman Old Style"/>
                <a:cs typeface="Bookman Old Style"/>
              </a:rPr>
              <a:t>within </a:t>
            </a:r>
            <a:r>
              <a:rPr sz="2800" b="0" spc="-330" dirty="0">
                <a:latin typeface="Bookman Old Style"/>
                <a:cs typeface="Bookman Old Style"/>
              </a:rPr>
              <a:t>60 </a:t>
            </a:r>
            <a:r>
              <a:rPr sz="2800" b="0" spc="-145" dirty="0">
                <a:latin typeface="Bookman Old Style"/>
                <a:cs typeface="Bookman Old Style"/>
              </a:rPr>
              <a:t>calendar </a:t>
            </a:r>
            <a:r>
              <a:rPr sz="2800" b="0" spc="-120" dirty="0">
                <a:latin typeface="Bookman Old Style"/>
                <a:cs typeface="Bookman Old Style"/>
              </a:rPr>
              <a:t>days </a:t>
            </a:r>
            <a:r>
              <a:rPr sz="2800" b="0" dirty="0">
                <a:latin typeface="Bookman Old Style"/>
                <a:cs typeface="Bookman Old Style"/>
              </a:rPr>
              <a:t>of  </a:t>
            </a:r>
            <a:r>
              <a:rPr sz="2800" b="0" spc="-160" dirty="0">
                <a:latin typeface="Bookman Old Style"/>
                <a:cs typeface="Bookman Old Style"/>
              </a:rPr>
              <a:t>assignment </a:t>
            </a:r>
            <a:r>
              <a:rPr sz="2800" b="0" spc="-70" dirty="0">
                <a:latin typeface="Bookman Old Style"/>
                <a:cs typeface="Bookman Old Style"/>
              </a:rPr>
              <a:t>from</a:t>
            </a:r>
            <a:r>
              <a:rPr sz="2800" b="0" spc="-365" dirty="0">
                <a:latin typeface="Bookman Old Style"/>
                <a:cs typeface="Bookman Old Style"/>
              </a:rPr>
              <a:t> </a:t>
            </a:r>
            <a:r>
              <a:rPr sz="2800" b="0" spc="-204" dirty="0">
                <a:latin typeface="Bookman Old Style"/>
                <a:cs typeface="Bookman Old Style"/>
              </a:rPr>
              <a:t>SCR.</a:t>
            </a:r>
            <a:endParaRPr sz="28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27"/>
              </a:spcBef>
              <a:buFont typeface="Wingdings"/>
              <a:buChar char=""/>
            </a:pPr>
            <a:endParaRPr sz="2900">
              <a:latin typeface="Times New Roman"/>
              <a:cs typeface="Times New Roman"/>
            </a:endParaRPr>
          </a:p>
          <a:p>
            <a:pPr marL="640080" marR="5080" indent="-627380">
              <a:lnSpc>
                <a:spcPct val="100000"/>
              </a:lnSpc>
              <a:buFont typeface="Wingdings"/>
              <a:buChar char=""/>
              <a:tabLst>
                <a:tab pos="640715" algn="l"/>
              </a:tabLst>
            </a:pPr>
            <a:r>
              <a:rPr sz="2800" b="0" spc="10" dirty="0">
                <a:latin typeface="Bookman Old Style"/>
                <a:cs typeface="Bookman Old Style"/>
              </a:rPr>
              <a:t>If </a:t>
            </a:r>
            <a:r>
              <a:rPr sz="2800" b="0" spc="-170" dirty="0">
                <a:latin typeface="Bookman Old Style"/>
                <a:cs typeface="Bookman Old Style"/>
              </a:rPr>
              <a:t>the </a:t>
            </a:r>
            <a:r>
              <a:rPr sz="2800" b="0" spc="-100" dirty="0">
                <a:latin typeface="Bookman Old Style"/>
                <a:cs typeface="Bookman Old Style"/>
              </a:rPr>
              <a:t>investigation </a:t>
            </a:r>
            <a:r>
              <a:rPr sz="2800" b="0" spc="-160" dirty="0">
                <a:latin typeface="Bookman Old Style"/>
                <a:cs typeface="Bookman Old Style"/>
              </a:rPr>
              <a:t>continues </a:t>
            </a:r>
            <a:r>
              <a:rPr sz="2800" b="0" spc="-95" dirty="0">
                <a:latin typeface="Bookman Old Style"/>
                <a:cs typeface="Bookman Old Style"/>
              </a:rPr>
              <a:t>beyond </a:t>
            </a:r>
            <a:r>
              <a:rPr sz="2800" b="0" spc="-165" dirty="0">
                <a:latin typeface="Bookman Old Style"/>
                <a:cs typeface="Bookman Old Style"/>
              </a:rPr>
              <a:t>the </a:t>
            </a:r>
            <a:r>
              <a:rPr sz="2800" b="0" spc="-330" dirty="0">
                <a:latin typeface="Bookman Old Style"/>
                <a:cs typeface="Bookman Old Style"/>
              </a:rPr>
              <a:t>60  </a:t>
            </a:r>
            <a:r>
              <a:rPr sz="2800" b="0" spc="-70" dirty="0">
                <a:latin typeface="Bookman Old Style"/>
                <a:cs typeface="Bookman Old Style"/>
              </a:rPr>
              <a:t>day </a:t>
            </a:r>
            <a:r>
              <a:rPr sz="2800" b="0" spc="-100" dirty="0">
                <a:latin typeface="Bookman Old Style"/>
                <a:cs typeface="Bookman Old Style"/>
              </a:rPr>
              <a:t>limit, </a:t>
            </a:r>
            <a:r>
              <a:rPr sz="2800" b="0" spc="-220" dirty="0">
                <a:latin typeface="Bookman Old Style"/>
                <a:cs typeface="Bookman Old Style"/>
              </a:rPr>
              <a:t>an </a:t>
            </a:r>
            <a:r>
              <a:rPr sz="2800" b="0" spc="-120" dirty="0">
                <a:latin typeface="Bookman Old Style"/>
                <a:cs typeface="Bookman Old Style"/>
              </a:rPr>
              <a:t>interim </a:t>
            </a:r>
            <a:r>
              <a:rPr sz="2800" b="0" spc="-210" dirty="0">
                <a:latin typeface="Bookman Old Style"/>
                <a:cs typeface="Bookman Old Style"/>
              </a:rPr>
              <a:t>status </a:t>
            </a:r>
            <a:r>
              <a:rPr sz="2800" b="0" spc="-114" dirty="0">
                <a:latin typeface="Bookman Old Style"/>
                <a:cs typeface="Bookman Old Style"/>
              </a:rPr>
              <a:t>letter </a:t>
            </a:r>
            <a:r>
              <a:rPr sz="2800" b="0" spc="20" dirty="0">
                <a:latin typeface="Bookman Old Style"/>
                <a:cs typeface="Bookman Old Style"/>
              </a:rPr>
              <a:t>will </a:t>
            </a:r>
            <a:r>
              <a:rPr sz="2800" b="0" spc="-155" dirty="0">
                <a:latin typeface="Bookman Old Style"/>
                <a:cs typeface="Bookman Old Style"/>
              </a:rPr>
              <a:t>be </a:t>
            </a:r>
            <a:r>
              <a:rPr sz="2800" b="0" spc="-185" dirty="0">
                <a:latin typeface="Bookman Old Style"/>
                <a:cs typeface="Bookman Old Style"/>
              </a:rPr>
              <a:t>sent  </a:t>
            </a:r>
            <a:r>
              <a:rPr sz="2800" b="0" spc="-95" dirty="0">
                <a:latin typeface="Bookman Old Style"/>
                <a:cs typeface="Bookman Old Style"/>
              </a:rPr>
              <a:t>to </a:t>
            </a:r>
            <a:r>
              <a:rPr sz="2800" b="0" spc="-165" dirty="0">
                <a:latin typeface="Bookman Old Style"/>
                <a:cs typeface="Bookman Old Style"/>
              </a:rPr>
              <a:t>the </a:t>
            </a:r>
            <a:r>
              <a:rPr sz="2800" b="0" spc="-120" dirty="0">
                <a:latin typeface="Bookman Old Style"/>
                <a:cs typeface="Bookman Old Style"/>
              </a:rPr>
              <a:t>institution’s </a:t>
            </a:r>
            <a:r>
              <a:rPr sz="2800" b="0" spc="-135" dirty="0">
                <a:latin typeface="Bookman Old Style"/>
                <a:cs typeface="Bookman Old Style"/>
              </a:rPr>
              <a:t>administrator </a:t>
            </a:r>
            <a:r>
              <a:rPr sz="2800" b="0" spc="-75" dirty="0">
                <a:latin typeface="Bookman Old Style"/>
                <a:cs typeface="Bookman Old Style"/>
              </a:rPr>
              <a:t>advising  </a:t>
            </a:r>
            <a:r>
              <a:rPr sz="2800" b="0" spc="-120" dirty="0">
                <a:latin typeface="Bookman Old Style"/>
                <a:cs typeface="Bookman Old Style"/>
              </a:rPr>
              <a:t>him/her </a:t>
            </a:r>
            <a:r>
              <a:rPr sz="2800" b="0" dirty="0">
                <a:latin typeface="Bookman Old Style"/>
                <a:cs typeface="Bookman Old Style"/>
              </a:rPr>
              <a:t>of </a:t>
            </a:r>
            <a:r>
              <a:rPr sz="2800" b="0" spc="-130" dirty="0">
                <a:latin typeface="Bookman Old Style"/>
                <a:cs typeface="Bookman Old Style"/>
              </a:rPr>
              <a:t>any </a:t>
            </a:r>
            <a:r>
              <a:rPr sz="2800" b="0" spc="-114" dirty="0">
                <a:latin typeface="Bookman Old Style"/>
                <a:cs typeface="Bookman Old Style"/>
              </a:rPr>
              <a:t>immediate</a:t>
            </a:r>
            <a:r>
              <a:rPr sz="2800" b="0" spc="-670" dirty="0">
                <a:latin typeface="Bookman Old Style"/>
                <a:cs typeface="Bookman Old Style"/>
              </a:rPr>
              <a:t> </a:t>
            </a:r>
            <a:r>
              <a:rPr sz="2800" b="0" spc="-180" dirty="0">
                <a:latin typeface="Bookman Old Style"/>
                <a:cs typeface="Bookman Old Style"/>
              </a:rPr>
              <a:t>concerns </a:t>
            </a:r>
            <a:r>
              <a:rPr sz="2800" b="0" spc="-85" dirty="0">
                <a:latin typeface="Bookman Old Style"/>
                <a:cs typeface="Bookman Old Style"/>
              </a:rPr>
              <a:t>regarding  </a:t>
            </a:r>
            <a:r>
              <a:rPr sz="2800" b="0" spc="-165" dirty="0">
                <a:latin typeface="Bookman Old Style"/>
                <a:cs typeface="Bookman Old Style"/>
              </a:rPr>
              <a:t>the</a:t>
            </a:r>
            <a:r>
              <a:rPr sz="2800" b="0" spc="-215" dirty="0">
                <a:latin typeface="Bookman Old Style"/>
                <a:cs typeface="Bookman Old Style"/>
              </a:rPr>
              <a:t> </a:t>
            </a:r>
            <a:r>
              <a:rPr sz="2800" b="0" spc="-110" dirty="0">
                <a:latin typeface="Bookman Old Style"/>
                <a:cs typeface="Bookman Old Style"/>
              </a:rPr>
              <a:t>investigation.</a:t>
            </a:r>
            <a:endParaRPr sz="280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812151" y="100076"/>
            <a:ext cx="1323975" cy="1295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219200" y="1417700"/>
            <a:ext cx="6705600" cy="0"/>
          </a:xfrm>
          <a:custGeom>
            <a:avLst/>
            <a:gdLst/>
            <a:ahLst/>
            <a:cxnLst/>
            <a:rect l="l" t="t" r="r" b="b"/>
            <a:pathLst>
              <a:path w="6705600">
                <a:moveTo>
                  <a:pt x="0" y="0"/>
                </a:moveTo>
                <a:lnTo>
                  <a:pt x="6705600" y="0"/>
                </a:lnTo>
              </a:path>
            </a:pathLst>
          </a:custGeom>
          <a:ln w="38100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6172200"/>
            <a:ext cx="9144000" cy="685800"/>
          </a:xfrm>
          <a:prstGeom prst="rect">
            <a:avLst/>
          </a:prstGeom>
        </p:spPr>
        <p:txBody>
          <a:bodyPr vert="horz" wrap="square" lIns="0" tIns="725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7"/>
              </a:spcBef>
            </a:pPr>
            <a:endParaRPr sz="1300">
              <a:latin typeface="Times New Roman"/>
              <a:cs typeface="Times New Roman"/>
            </a:endParaRPr>
          </a:p>
          <a:p>
            <a:pPr marR="537845" algn="r">
              <a:lnSpc>
                <a:spcPct val="100000"/>
              </a:lnSpc>
            </a:pPr>
            <a:r>
              <a:rPr sz="1400" spc="-15" dirty="0">
                <a:latin typeface="Arial"/>
                <a:cs typeface="Arial"/>
              </a:rPr>
              <a:t>35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128010" marR="5080" indent="-2704465">
              <a:lnSpc>
                <a:spcPct val="100000"/>
              </a:lnSpc>
            </a:pPr>
            <a:r>
              <a:rPr sz="4000" b="1" i="1" dirty="0">
                <a:latin typeface="Palatino Linotype"/>
                <a:cs typeface="Palatino Linotype"/>
              </a:rPr>
              <a:t>Exceptions </a:t>
            </a:r>
            <a:r>
              <a:rPr sz="4000" b="1" i="1" spc="5" dirty="0">
                <a:latin typeface="Palatino Linotype"/>
                <a:cs typeface="Palatino Linotype"/>
              </a:rPr>
              <a:t>To </a:t>
            </a:r>
            <a:r>
              <a:rPr sz="4000" b="1" i="1" dirty="0">
                <a:latin typeface="Palatino Linotype"/>
                <a:cs typeface="Palatino Linotype"/>
              </a:rPr>
              <a:t>Surpassing</a:t>
            </a:r>
            <a:r>
              <a:rPr sz="4000" b="1" i="1" spc="-160" dirty="0">
                <a:latin typeface="Palatino Linotype"/>
                <a:cs typeface="Palatino Linotype"/>
              </a:rPr>
              <a:t> </a:t>
            </a:r>
            <a:r>
              <a:rPr sz="4000" b="1" i="1" spc="5" dirty="0">
                <a:latin typeface="Palatino Linotype"/>
                <a:cs typeface="Palatino Linotype"/>
              </a:rPr>
              <a:t>Time  </a:t>
            </a:r>
            <a:r>
              <a:rPr sz="4000" b="1" i="1" dirty="0">
                <a:latin typeface="Palatino Linotype"/>
                <a:cs typeface="Palatino Linotype"/>
              </a:rPr>
              <a:t>Frames</a:t>
            </a:r>
            <a:endParaRPr sz="4000">
              <a:latin typeface="Palatino Linotype"/>
              <a:cs typeface="Palatino Linotyp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12444" y="1900173"/>
            <a:ext cx="7867650" cy="33166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6870" marR="120650" indent="-344170">
              <a:lnSpc>
                <a:spcPct val="100000"/>
              </a:lnSpc>
              <a:buFont typeface="Bookman Old Style"/>
              <a:buChar char="•"/>
              <a:tabLst>
                <a:tab pos="357505" algn="l"/>
              </a:tabLst>
            </a:pPr>
            <a:r>
              <a:rPr sz="2400" b="0" spc="55" dirty="0">
                <a:latin typeface="Bookman Old Style"/>
                <a:cs typeface="Bookman Old Style"/>
              </a:rPr>
              <a:t>IAIU</a:t>
            </a:r>
            <a:r>
              <a:rPr sz="2400" b="0" spc="-525" dirty="0">
                <a:latin typeface="Bookman Old Style"/>
                <a:cs typeface="Bookman Old Style"/>
              </a:rPr>
              <a:t> </a:t>
            </a:r>
            <a:r>
              <a:rPr sz="2400" b="0" spc="-130" dirty="0">
                <a:latin typeface="Bookman Old Style"/>
                <a:cs typeface="Bookman Old Style"/>
              </a:rPr>
              <a:t>needs </a:t>
            </a:r>
            <a:r>
              <a:rPr sz="2400" b="0" spc="-95" dirty="0">
                <a:latin typeface="Bookman Old Style"/>
                <a:cs typeface="Bookman Old Style"/>
              </a:rPr>
              <a:t>information </a:t>
            </a:r>
            <a:r>
              <a:rPr sz="2400" b="0" spc="-60" dirty="0">
                <a:latin typeface="Bookman Old Style"/>
                <a:cs typeface="Bookman Old Style"/>
              </a:rPr>
              <a:t>from </a:t>
            </a:r>
            <a:r>
              <a:rPr sz="2400" b="0" spc="-145" dirty="0">
                <a:latin typeface="Bookman Old Style"/>
                <a:cs typeface="Bookman Old Style"/>
              </a:rPr>
              <a:t>the </a:t>
            </a:r>
            <a:r>
              <a:rPr sz="2400" b="0" spc="-100" dirty="0">
                <a:latin typeface="Bookman Old Style"/>
                <a:cs typeface="Bookman Old Style"/>
              </a:rPr>
              <a:t>County </a:t>
            </a:r>
            <a:r>
              <a:rPr sz="2400" b="0" spc="-125" dirty="0">
                <a:latin typeface="Bookman Old Style"/>
                <a:cs typeface="Bookman Old Style"/>
              </a:rPr>
              <a:t>Prosecutor, </a:t>
            </a:r>
            <a:r>
              <a:rPr sz="2400" b="0" spc="-195" dirty="0">
                <a:latin typeface="Bookman Old Style"/>
                <a:cs typeface="Bookman Old Style"/>
              </a:rPr>
              <a:t>a  </a:t>
            </a:r>
            <a:r>
              <a:rPr sz="2400" b="0" spc="-30" dirty="0">
                <a:latin typeface="Bookman Old Style"/>
                <a:cs typeface="Bookman Old Style"/>
              </a:rPr>
              <a:t>law </a:t>
            </a:r>
            <a:r>
              <a:rPr sz="2400" b="0" spc="-114" dirty="0">
                <a:latin typeface="Bookman Old Style"/>
                <a:cs typeface="Bookman Old Style"/>
              </a:rPr>
              <a:t>enforcement </a:t>
            </a:r>
            <a:r>
              <a:rPr sz="2400" b="0" spc="-105" dirty="0">
                <a:latin typeface="Bookman Old Style"/>
                <a:cs typeface="Bookman Old Style"/>
              </a:rPr>
              <a:t>authority </a:t>
            </a:r>
            <a:r>
              <a:rPr sz="2400" b="0" spc="-70" dirty="0">
                <a:latin typeface="Bookman Old Style"/>
                <a:cs typeface="Bookman Old Style"/>
              </a:rPr>
              <a:t>or </a:t>
            </a:r>
            <a:r>
              <a:rPr sz="2400" b="0" spc="-140" dirty="0">
                <a:latin typeface="Bookman Old Style"/>
                <a:cs typeface="Bookman Old Style"/>
              </a:rPr>
              <a:t>the</a:t>
            </a:r>
            <a:r>
              <a:rPr sz="2400" b="0" spc="-560" dirty="0">
                <a:latin typeface="Bookman Old Style"/>
                <a:cs typeface="Bookman Old Style"/>
              </a:rPr>
              <a:t> </a:t>
            </a:r>
            <a:r>
              <a:rPr sz="2400" b="0" spc="-140" dirty="0">
                <a:latin typeface="Bookman Old Style"/>
                <a:cs typeface="Bookman Old Style"/>
              </a:rPr>
              <a:t>court.</a:t>
            </a:r>
            <a:endParaRPr sz="24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7"/>
              </a:spcBef>
              <a:buFont typeface="Bookman Old Style"/>
              <a:buChar char="•"/>
            </a:pPr>
            <a:endParaRPr sz="2500">
              <a:latin typeface="Times New Roman"/>
              <a:cs typeface="Times New Roman"/>
            </a:endParaRPr>
          </a:p>
          <a:p>
            <a:pPr marL="356870" marR="653415" indent="-344170">
              <a:lnSpc>
                <a:spcPct val="100000"/>
              </a:lnSpc>
              <a:buFont typeface="Bookman Old Style"/>
              <a:buChar char="•"/>
              <a:tabLst>
                <a:tab pos="357505" algn="l"/>
              </a:tabLst>
            </a:pPr>
            <a:r>
              <a:rPr sz="2400" b="0" spc="-114" dirty="0">
                <a:latin typeface="Bookman Old Style"/>
                <a:cs typeface="Bookman Old Style"/>
              </a:rPr>
              <a:t>Crucial </a:t>
            </a:r>
            <a:r>
              <a:rPr sz="2400" b="0" spc="-105" dirty="0">
                <a:latin typeface="Bookman Old Style"/>
                <a:cs typeface="Bookman Old Style"/>
              </a:rPr>
              <a:t>collateral </a:t>
            </a:r>
            <a:r>
              <a:rPr sz="2400" b="0" spc="-95" dirty="0">
                <a:latin typeface="Bookman Old Style"/>
                <a:cs typeface="Bookman Old Style"/>
              </a:rPr>
              <a:t>information </a:t>
            </a:r>
            <a:r>
              <a:rPr sz="2400" b="0" spc="-70" dirty="0">
                <a:latin typeface="Bookman Old Style"/>
                <a:cs typeface="Bookman Old Style"/>
              </a:rPr>
              <a:t>or </a:t>
            </a:r>
            <a:r>
              <a:rPr sz="2400" b="0" spc="-195" dirty="0">
                <a:latin typeface="Bookman Old Style"/>
                <a:cs typeface="Bookman Old Style"/>
              </a:rPr>
              <a:t>a </a:t>
            </a:r>
            <a:r>
              <a:rPr sz="2400" b="0" spc="-80" dirty="0">
                <a:latin typeface="Bookman Old Style"/>
                <a:cs typeface="Bookman Old Style"/>
              </a:rPr>
              <a:t>written </a:t>
            </a:r>
            <a:r>
              <a:rPr sz="2400" b="0" spc="-85" dirty="0">
                <a:latin typeface="Bookman Old Style"/>
                <a:cs typeface="Bookman Old Style"/>
              </a:rPr>
              <a:t>report</a:t>
            </a:r>
            <a:r>
              <a:rPr sz="2400" b="0" spc="-525" dirty="0">
                <a:latin typeface="Bookman Old Style"/>
                <a:cs typeface="Bookman Old Style"/>
              </a:rPr>
              <a:t> </a:t>
            </a:r>
            <a:r>
              <a:rPr sz="2400" b="0" spc="-130" dirty="0">
                <a:latin typeface="Bookman Old Style"/>
                <a:cs typeface="Bookman Old Style"/>
              </a:rPr>
              <a:t>is  </a:t>
            </a:r>
            <a:r>
              <a:rPr sz="2400" b="0" spc="-105" dirty="0">
                <a:latin typeface="Bookman Old Style"/>
                <a:cs typeface="Bookman Old Style"/>
              </a:rPr>
              <a:t>needed; </a:t>
            </a:r>
            <a:r>
              <a:rPr sz="2400" b="0" spc="-120" dirty="0">
                <a:latin typeface="Bookman Old Style"/>
                <a:cs typeface="Bookman Old Style"/>
              </a:rPr>
              <a:t>i.e. </a:t>
            </a:r>
            <a:r>
              <a:rPr sz="2400" b="0" spc="-195" dirty="0">
                <a:latin typeface="Bookman Old Style"/>
                <a:cs typeface="Bookman Old Style"/>
              </a:rPr>
              <a:t>a </a:t>
            </a:r>
            <a:r>
              <a:rPr sz="2400" b="0" spc="-114" dirty="0">
                <a:latin typeface="Bookman Old Style"/>
                <a:cs typeface="Bookman Old Style"/>
              </a:rPr>
              <a:t>diagnosis, </a:t>
            </a:r>
            <a:r>
              <a:rPr sz="2400" b="0" spc="-80" dirty="0">
                <a:latin typeface="Bookman Old Style"/>
                <a:cs typeface="Bookman Old Style"/>
              </a:rPr>
              <a:t>written </a:t>
            </a:r>
            <a:r>
              <a:rPr sz="2400" b="0" spc="-100" dirty="0">
                <a:latin typeface="Bookman Old Style"/>
                <a:cs typeface="Bookman Old Style"/>
              </a:rPr>
              <a:t>evaluation </a:t>
            </a:r>
            <a:r>
              <a:rPr sz="2400" b="0" spc="-65" dirty="0">
                <a:latin typeface="Bookman Old Style"/>
                <a:cs typeface="Bookman Old Style"/>
              </a:rPr>
              <a:t>from </a:t>
            </a:r>
            <a:r>
              <a:rPr sz="2400" b="0" spc="-195" dirty="0">
                <a:latin typeface="Bookman Old Style"/>
                <a:cs typeface="Bookman Old Style"/>
              </a:rPr>
              <a:t>a  </a:t>
            </a:r>
            <a:r>
              <a:rPr sz="2400" b="0" spc="-105" dirty="0">
                <a:latin typeface="Bookman Old Style"/>
                <a:cs typeface="Bookman Old Style"/>
              </a:rPr>
              <a:t>medical professional, </a:t>
            </a:r>
            <a:r>
              <a:rPr sz="2400" b="0" spc="-195" dirty="0">
                <a:latin typeface="Bookman Old Style"/>
                <a:cs typeface="Bookman Old Style"/>
              </a:rPr>
              <a:t>a </a:t>
            </a:r>
            <a:r>
              <a:rPr sz="2400" b="0" spc="-80" dirty="0">
                <a:latin typeface="Bookman Old Style"/>
                <a:cs typeface="Bookman Old Style"/>
              </a:rPr>
              <a:t>medical/doctor’s</a:t>
            </a:r>
            <a:r>
              <a:rPr sz="2400" b="0" spc="-295" dirty="0">
                <a:latin typeface="Bookman Old Style"/>
                <a:cs typeface="Bookman Old Style"/>
              </a:rPr>
              <a:t> </a:t>
            </a:r>
            <a:r>
              <a:rPr sz="2400" b="0" spc="-100" dirty="0">
                <a:latin typeface="Bookman Old Style"/>
                <a:cs typeface="Bookman Old Style"/>
              </a:rPr>
              <a:t>report.</a:t>
            </a:r>
            <a:endParaRPr sz="24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7"/>
              </a:spcBef>
              <a:buFont typeface="Bookman Old Style"/>
              <a:buChar char="•"/>
            </a:pPr>
            <a:endParaRPr sz="2500">
              <a:latin typeface="Times New Roman"/>
              <a:cs typeface="Times New Roman"/>
            </a:endParaRPr>
          </a:p>
          <a:p>
            <a:pPr marL="356870" indent="-344170">
              <a:lnSpc>
                <a:spcPct val="100000"/>
              </a:lnSpc>
              <a:buFont typeface="Bookman Old Style"/>
              <a:buChar char="•"/>
              <a:tabLst>
                <a:tab pos="357505" algn="l"/>
              </a:tabLst>
            </a:pPr>
            <a:r>
              <a:rPr sz="2400" b="0" spc="-45" dirty="0">
                <a:latin typeface="Bookman Old Style"/>
                <a:cs typeface="Bookman Old Style"/>
              </a:rPr>
              <a:t>Additional </a:t>
            </a:r>
            <a:r>
              <a:rPr sz="2400" b="0" spc="-70" dirty="0">
                <a:latin typeface="Bookman Old Style"/>
                <a:cs typeface="Bookman Old Style"/>
              </a:rPr>
              <a:t>interviews </a:t>
            </a:r>
            <a:r>
              <a:rPr sz="2400" b="0" dirty="0">
                <a:latin typeface="Bookman Old Style"/>
                <a:cs typeface="Bookman Old Style"/>
              </a:rPr>
              <a:t>of</a:t>
            </a:r>
            <a:r>
              <a:rPr sz="2400" b="0" spc="-480" dirty="0">
                <a:latin typeface="Bookman Old Style"/>
                <a:cs typeface="Bookman Old Style"/>
              </a:rPr>
              <a:t> </a:t>
            </a:r>
            <a:r>
              <a:rPr sz="2400" b="0" spc="-130" dirty="0">
                <a:latin typeface="Bookman Old Style"/>
                <a:cs typeface="Bookman Old Style"/>
              </a:rPr>
              <a:t>witnesses </a:t>
            </a:r>
            <a:r>
              <a:rPr sz="2400" b="0" spc="-165" dirty="0">
                <a:latin typeface="Bookman Old Style"/>
                <a:cs typeface="Bookman Old Style"/>
              </a:rPr>
              <a:t>that </a:t>
            </a:r>
            <a:r>
              <a:rPr sz="2400" b="0" spc="-100" dirty="0">
                <a:latin typeface="Bookman Old Style"/>
                <a:cs typeface="Bookman Old Style"/>
              </a:rPr>
              <a:t>may </a:t>
            </a:r>
            <a:r>
              <a:rPr sz="2400" b="0" spc="-135" dirty="0">
                <a:latin typeface="Bookman Old Style"/>
                <a:cs typeface="Bookman Old Style"/>
              </a:rPr>
              <a:t>be </a:t>
            </a:r>
            <a:r>
              <a:rPr sz="2400" b="0" spc="-65" dirty="0">
                <a:latin typeface="Bookman Old Style"/>
                <a:cs typeface="Bookman Old Style"/>
              </a:rPr>
              <a:t>difficult</a:t>
            </a:r>
            <a:endParaRPr sz="2400">
              <a:latin typeface="Bookman Old Style"/>
              <a:cs typeface="Bookman Old Style"/>
            </a:endParaRPr>
          </a:p>
          <a:p>
            <a:pPr marL="356870">
              <a:lnSpc>
                <a:spcPct val="100000"/>
              </a:lnSpc>
            </a:pPr>
            <a:r>
              <a:rPr sz="2400" b="0" spc="-80" dirty="0">
                <a:latin typeface="Bookman Old Style"/>
                <a:cs typeface="Bookman Old Style"/>
              </a:rPr>
              <a:t>to </a:t>
            </a:r>
            <a:r>
              <a:rPr sz="2400" b="0" spc="-120" dirty="0">
                <a:latin typeface="Bookman Old Style"/>
                <a:cs typeface="Bookman Old Style"/>
              </a:rPr>
              <a:t>locate, </a:t>
            </a:r>
            <a:r>
              <a:rPr sz="2400" b="0" spc="-100" dirty="0">
                <a:latin typeface="Bookman Old Style"/>
                <a:cs typeface="Bookman Old Style"/>
              </a:rPr>
              <a:t>refusing </a:t>
            </a:r>
            <a:r>
              <a:rPr sz="2400" b="0" spc="-80" dirty="0">
                <a:latin typeface="Bookman Old Style"/>
                <a:cs typeface="Bookman Old Style"/>
              </a:rPr>
              <a:t>to </a:t>
            </a:r>
            <a:r>
              <a:rPr sz="2400" b="0" spc="5" dirty="0">
                <a:latin typeface="Bookman Old Style"/>
                <a:cs typeface="Bookman Old Style"/>
              </a:rPr>
              <a:t>give</a:t>
            </a:r>
            <a:r>
              <a:rPr sz="2400" b="0" spc="-450" dirty="0">
                <a:latin typeface="Bookman Old Style"/>
                <a:cs typeface="Bookman Old Style"/>
              </a:rPr>
              <a:t> </a:t>
            </a:r>
            <a:r>
              <a:rPr sz="2400" b="0" spc="-195" dirty="0">
                <a:latin typeface="Bookman Old Style"/>
                <a:cs typeface="Bookman Old Style"/>
              </a:rPr>
              <a:t>a </a:t>
            </a:r>
            <a:r>
              <a:rPr sz="2400" b="0" spc="-155" dirty="0">
                <a:latin typeface="Bookman Old Style"/>
                <a:cs typeface="Bookman Old Style"/>
              </a:rPr>
              <a:t>statement, </a:t>
            </a:r>
            <a:r>
              <a:rPr sz="2400" b="0" spc="-150" dirty="0">
                <a:latin typeface="Bookman Old Style"/>
                <a:cs typeface="Bookman Old Style"/>
              </a:rPr>
              <a:t>etc.</a:t>
            </a:r>
            <a:endParaRPr sz="240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43000" y="1600200"/>
            <a:ext cx="6705600" cy="0"/>
          </a:xfrm>
          <a:custGeom>
            <a:avLst/>
            <a:gdLst/>
            <a:ahLst/>
            <a:cxnLst/>
            <a:rect l="l" t="t" r="r" b="b"/>
            <a:pathLst>
              <a:path w="6705600">
                <a:moveTo>
                  <a:pt x="0" y="0"/>
                </a:moveTo>
                <a:lnTo>
                  <a:pt x="6705600" y="0"/>
                </a:lnTo>
              </a:path>
            </a:pathLst>
          </a:custGeom>
          <a:ln w="38100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6172200"/>
            <a:ext cx="9144000" cy="685800"/>
          </a:xfrm>
          <a:prstGeom prst="rect">
            <a:avLst/>
          </a:prstGeom>
        </p:spPr>
        <p:txBody>
          <a:bodyPr vert="horz" wrap="square" lIns="0" tIns="725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7"/>
              </a:spcBef>
            </a:pPr>
            <a:endParaRPr sz="1300">
              <a:latin typeface="Times New Roman"/>
              <a:cs typeface="Times New Roman"/>
            </a:endParaRPr>
          </a:p>
          <a:p>
            <a:pPr marR="537845" algn="r">
              <a:lnSpc>
                <a:spcPct val="100000"/>
              </a:lnSpc>
            </a:pPr>
            <a:r>
              <a:rPr sz="1400" spc="-15" dirty="0">
                <a:latin typeface="Arial"/>
                <a:cs typeface="Arial"/>
              </a:rPr>
              <a:t>36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80210">
              <a:lnSpc>
                <a:spcPct val="100000"/>
              </a:lnSpc>
            </a:pPr>
            <a:r>
              <a:rPr sz="7200" b="1" i="1" dirty="0">
                <a:latin typeface="Palatino Linotype"/>
                <a:cs typeface="Palatino Linotype"/>
              </a:rPr>
              <a:t>F</a:t>
            </a:r>
            <a:r>
              <a:rPr sz="6000" b="1" dirty="0">
                <a:latin typeface="Palatino Linotype"/>
                <a:cs typeface="Palatino Linotype"/>
              </a:rPr>
              <a:t>inal</a:t>
            </a:r>
            <a:r>
              <a:rPr sz="6000" b="1" spc="-105" dirty="0">
                <a:latin typeface="Palatino Linotype"/>
                <a:cs typeface="Palatino Linotype"/>
              </a:rPr>
              <a:t> </a:t>
            </a:r>
            <a:r>
              <a:rPr sz="7200" b="1" i="1" dirty="0">
                <a:latin typeface="Palatino Linotype"/>
                <a:cs typeface="Palatino Linotype"/>
              </a:rPr>
              <a:t>R</a:t>
            </a:r>
            <a:r>
              <a:rPr sz="6000" b="1" dirty="0">
                <a:latin typeface="Palatino Linotype"/>
                <a:cs typeface="Palatino Linotype"/>
              </a:rPr>
              <a:t>eport</a:t>
            </a:r>
            <a:endParaRPr sz="6000">
              <a:latin typeface="Palatino Linotype"/>
              <a:cs typeface="Palatino Linotype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219200" y="1395475"/>
            <a:ext cx="6705600" cy="0"/>
          </a:xfrm>
          <a:custGeom>
            <a:avLst/>
            <a:gdLst/>
            <a:ahLst/>
            <a:cxnLst/>
            <a:rect l="l" t="t" r="r" b="b"/>
            <a:pathLst>
              <a:path w="6705600">
                <a:moveTo>
                  <a:pt x="0" y="0"/>
                </a:moveTo>
                <a:lnTo>
                  <a:pt x="6705600" y="0"/>
                </a:lnTo>
              </a:path>
            </a:pathLst>
          </a:custGeom>
          <a:ln w="38100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44424" y="3422903"/>
            <a:ext cx="4474464" cy="275539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80555" y="3657600"/>
            <a:ext cx="4002913" cy="22860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791667" y="1617598"/>
            <a:ext cx="7757159" cy="22523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1009">
              <a:lnSpc>
                <a:spcPct val="100000"/>
              </a:lnSpc>
            </a:pPr>
            <a:r>
              <a:rPr sz="2400" b="0" spc="-15" dirty="0">
                <a:latin typeface="Bookman Old Style"/>
                <a:cs typeface="Bookman Old Style"/>
              </a:rPr>
              <a:t>After</a:t>
            </a:r>
            <a:r>
              <a:rPr sz="2400" b="0" spc="-535" dirty="0">
                <a:latin typeface="Bookman Old Style"/>
                <a:cs typeface="Bookman Old Style"/>
              </a:rPr>
              <a:t> </a:t>
            </a:r>
            <a:r>
              <a:rPr sz="2400" b="0" spc="-140" dirty="0">
                <a:latin typeface="Bookman Old Style"/>
                <a:cs typeface="Bookman Old Style"/>
              </a:rPr>
              <a:t>the </a:t>
            </a:r>
            <a:r>
              <a:rPr sz="2400" b="0" spc="-85" dirty="0">
                <a:latin typeface="Bookman Old Style"/>
                <a:cs typeface="Bookman Old Style"/>
              </a:rPr>
              <a:t>investigation </a:t>
            </a:r>
            <a:r>
              <a:rPr sz="2400" b="0" spc="-130" dirty="0">
                <a:latin typeface="Bookman Old Style"/>
                <a:cs typeface="Bookman Old Style"/>
              </a:rPr>
              <a:t>is </a:t>
            </a:r>
            <a:r>
              <a:rPr sz="2400" b="0" spc="-110" dirty="0">
                <a:latin typeface="Bookman Old Style"/>
                <a:cs typeface="Bookman Old Style"/>
              </a:rPr>
              <a:t>complete, </a:t>
            </a:r>
            <a:r>
              <a:rPr sz="2400" b="0" spc="-195" dirty="0">
                <a:latin typeface="Bookman Old Style"/>
                <a:cs typeface="Bookman Old Style"/>
              </a:rPr>
              <a:t>a </a:t>
            </a:r>
            <a:r>
              <a:rPr sz="2400" b="0" spc="-85" dirty="0">
                <a:latin typeface="Bookman Old Style"/>
                <a:cs typeface="Bookman Old Style"/>
              </a:rPr>
              <a:t>final report </a:t>
            </a:r>
            <a:r>
              <a:rPr sz="2400" b="0" spc="-130" dirty="0">
                <a:latin typeface="Bookman Old Style"/>
                <a:cs typeface="Bookman Old Style"/>
              </a:rPr>
              <a:t>is</a:t>
            </a:r>
            <a:endParaRPr sz="2400">
              <a:latin typeface="Bookman Old Style"/>
              <a:cs typeface="Bookman Old Style"/>
            </a:endParaRPr>
          </a:p>
          <a:p>
            <a:pPr marL="534035" marR="5080" indent="-521970">
              <a:lnSpc>
                <a:spcPct val="100000"/>
              </a:lnSpc>
              <a:tabLst>
                <a:tab pos="1103630" algn="l"/>
              </a:tabLst>
            </a:pPr>
            <a:r>
              <a:rPr sz="2400" b="0" spc="-145" dirty="0">
                <a:latin typeface="Bookman Old Style"/>
                <a:cs typeface="Bookman Old Style"/>
              </a:rPr>
              <a:t>issued.	</a:t>
            </a:r>
            <a:r>
              <a:rPr sz="2400" b="0" spc="-215" dirty="0">
                <a:latin typeface="Bookman Old Style"/>
                <a:cs typeface="Bookman Old Style"/>
              </a:rPr>
              <a:t>Each </a:t>
            </a:r>
            <a:r>
              <a:rPr sz="2400" b="0" spc="-95" dirty="0">
                <a:latin typeface="Bookman Old Style"/>
                <a:cs typeface="Bookman Old Style"/>
              </a:rPr>
              <a:t>appropriate </a:t>
            </a:r>
            <a:r>
              <a:rPr sz="2400" b="0" spc="-90" dirty="0">
                <a:latin typeface="Bookman Old Style"/>
                <a:cs typeface="Bookman Old Style"/>
              </a:rPr>
              <a:t>entity </a:t>
            </a:r>
            <a:r>
              <a:rPr sz="2400" b="0" spc="-130" dirty="0">
                <a:latin typeface="Bookman Old Style"/>
                <a:cs typeface="Bookman Old Style"/>
              </a:rPr>
              <a:t>is </a:t>
            </a:r>
            <a:r>
              <a:rPr sz="2400" b="0" spc="-65" dirty="0">
                <a:latin typeface="Bookman Old Style"/>
                <a:cs typeface="Bookman Old Style"/>
              </a:rPr>
              <a:t>notified </a:t>
            </a:r>
            <a:r>
              <a:rPr sz="2400" b="0" dirty="0">
                <a:latin typeface="Bookman Old Style"/>
                <a:cs typeface="Bookman Old Style"/>
              </a:rPr>
              <a:t>of</a:t>
            </a:r>
            <a:r>
              <a:rPr sz="2400" b="0" spc="-430" dirty="0">
                <a:latin typeface="Bookman Old Style"/>
                <a:cs typeface="Bookman Old Style"/>
              </a:rPr>
              <a:t> </a:t>
            </a:r>
            <a:r>
              <a:rPr sz="2400" b="0" spc="-145" dirty="0">
                <a:latin typeface="Bookman Old Style"/>
                <a:cs typeface="Bookman Old Style"/>
              </a:rPr>
              <a:t>the</a:t>
            </a:r>
            <a:r>
              <a:rPr sz="2400" b="0" spc="-170" dirty="0">
                <a:latin typeface="Bookman Old Style"/>
                <a:cs typeface="Bookman Old Style"/>
              </a:rPr>
              <a:t> </a:t>
            </a:r>
            <a:r>
              <a:rPr sz="2400" b="0" spc="-80" dirty="0">
                <a:latin typeface="Bookman Old Style"/>
                <a:cs typeface="Bookman Old Style"/>
              </a:rPr>
              <a:t>findings </a:t>
            </a:r>
            <a:r>
              <a:rPr sz="2400" b="0" spc="-145" dirty="0">
                <a:latin typeface="Bookman Old Style"/>
                <a:cs typeface="Bookman Old Style"/>
              </a:rPr>
              <a:t> </a:t>
            </a:r>
            <a:r>
              <a:rPr sz="2400" b="0" dirty="0">
                <a:latin typeface="Bookman Old Style"/>
                <a:cs typeface="Bookman Old Style"/>
              </a:rPr>
              <a:t>of </a:t>
            </a:r>
            <a:r>
              <a:rPr sz="2400" b="0" spc="-145" dirty="0">
                <a:latin typeface="Bookman Old Style"/>
                <a:cs typeface="Bookman Old Style"/>
              </a:rPr>
              <a:t>the </a:t>
            </a:r>
            <a:r>
              <a:rPr sz="2400" b="0" spc="-90" dirty="0">
                <a:latin typeface="Bookman Old Style"/>
                <a:cs typeface="Bookman Old Style"/>
              </a:rPr>
              <a:t>investigation </a:t>
            </a:r>
            <a:r>
              <a:rPr sz="2400" b="0" spc="-80" dirty="0">
                <a:latin typeface="Bookman Old Style"/>
                <a:cs typeface="Bookman Old Style"/>
              </a:rPr>
              <a:t>to </a:t>
            </a:r>
            <a:r>
              <a:rPr sz="2400" b="0" spc="-170" dirty="0">
                <a:latin typeface="Bookman Old Style"/>
                <a:cs typeface="Bookman Old Style"/>
              </a:rPr>
              <a:t>enhance </a:t>
            </a:r>
            <a:r>
              <a:rPr sz="2400" b="0" spc="-130" dirty="0">
                <a:latin typeface="Bookman Old Style"/>
                <a:cs typeface="Bookman Old Style"/>
              </a:rPr>
              <a:t>its </a:t>
            </a:r>
            <a:r>
              <a:rPr sz="2400" b="0" spc="-80" dirty="0">
                <a:latin typeface="Bookman Old Style"/>
                <a:cs typeface="Bookman Old Style"/>
              </a:rPr>
              <a:t>ability to</a:t>
            </a:r>
            <a:r>
              <a:rPr sz="2400" b="0" spc="-570" dirty="0">
                <a:latin typeface="Bookman Old Style"/>
                <a:cs typeface="Bookman Old Style"/>
              </a:rPr>
              <a:t> </a:t>
            </a:r>
            <a:r>
              <a:rPr sz="2400" b="0" spc="-85" dirty="0">
                <a:latin typeface="Bookman Old Style"/>
                <a:cs typeface="Bookman Old Style"/>
              </a:rPr>
              <a:t>promote</a:t>
            </a:r>
            <a:endParaRPr sz="2400">
              <a:latin typeface="Bookman Old Style"/>
              <a:cs typeface="Bookman Old Style"/>
            </a:endParaRPr>
          </a:p>
          <a:p>
            <a:pPr marL="820419">
              <a:lnSpc>
                <a:spcPct val="100000"/>
              </a:lnSpc>
              <a:spcBef>
                <a:spcPts val="25"/>
              </a:spcBef>
            </a:pPr>
            <a:r>
              <a:rPr sz="2400" b="0" spc="-100" dirty="0">
                <a:latin typeface="Bookman Old Style"/>
                <a:cs typeface="Bookman Old Style"/>
              </a:rPr>
              <a:t>safety </a:t>
            </a:r>
            <a:r>
              <a:rPr sz="2400" b="0" spc="-40" dirty="0">
                <a:latin typeface="Bookman Old Style"/>
                <a:cs typeface="Bookman Old Style"/>
              </a:rPr>
              <a:t>for </a:t>
            </a:r>
            <a:r>
              <a:rPr sz="2400" b="0" spc="-145" dirty="0">
                <a:latin typeface="Bookman Old Style"/>
                <a:cs typeface="Bookman Old Style"/>
              </a:rPr>
              <a:t>the </a:t>
            </a:r>
            <a:r>
              <a:rPr sz="2400" b="0" spc="-110" dirty="0">
                <a:latin typeface="Bookman Old Style"/>
                <a:cs typeface="Bookman Old Style"/>
              </a:rPr>
              <a:t>children </a:t>
            </a:r>
            <a:r>
              <a:rPr sz="2400" b="0" spc="-105" dirty="0">
                <a:latin typeface="Bookman Old Style"/>
                <a:cs typeface="Bookman Old Style"/>
              </a:rPr>
              <a:t>in </a:t>
            </a:r>
            <a:r>
              <a:rPr sz="2400" b="0" spc="-155" dirty="0">
                <a:latin typeface="Bookman Old Style"/>
                <a:cs typeface="Bookman Old Style"/>
              </a:rPr>
              <a:t>care, </a:t>
            </a:r>
            <a:r>
              <a:rPr sz="2400" b="0" spc="-140" dirty="0">
                <a:latin typeface="Bookman Old Style"/>
                <a:cs typeface="Bookman Old Style"/>
              </a:rPr>
              <a:t>and </a:t>
            </a:r>
            <a:r>
              <a:rPr sz="2400" b="0" spc="-80" dirty="0">
                <a:latin typeface="Bookman Old Style"/>
                <a:cs typeface="Bookman Old Style"/>
              </a:rPr>
              <a:t>minimize</a:t>
            </a:r>
            <a:r>
              <a:rPr sz="2400" b="0" spc="-440" dirty="0">
                <a:latin typeface="Bookman Old Style"/>
                <a:cs typeface="Bookman Old Style"/>
              </a:rPr>
              <a:t> </a:t>
            </a:r>
            <a:r>
              <a:rPr sz="2400" b="0" spc="-140" dirty="0">
                <a:latin typeface="Bookman Old Style"/>
                <a:cs typeface="Bookman Old Style"/>
              </a:rPr>
              <a:t>the</a:t>
            </a:r>
            <a:endParaRPr sz="2400">
              <a:latin typeface="Bookman Old Style"/>
              <a:cs typeface="Bookman Old Style"/>
            </a:endParaRPr>
          </a:p>
          <a:p>
            <a:pPr marL="3919220" algn="ctr">
              <a:lnSpc>
                <a:spcPct val="100000"/>
              </a:lnSpc>
              <a:spcBef>
                <a:spcPts val="240"/>
              </a:spcBef>
            </a:pPr>
            <a:r>
              <a:rPr sz="2400" b="0" spc="-65" dirty="0">
                <a:latin typeface="Bookman Old Style"/>
                <a:cs typeface="Bookman Old Style"/>
              </a:rPr>
              <a:t>likelihood </a:t>
            </a:r>
            <a:r>
              <a:rPr sz="2400" b="0" spc="-5" dirty="0">
                <a:latin typeface="Bookman Old Style"/>
                <a:cs typeface="Bookman Old Style"/>
              </a:rPr>
              <a:t>of </a:t>
            </a:r>
            <a:r>
              <a:rPr sz="2400" b="0" spc="-120" dirty="0">
                <a:latin typeface="Bookman Old Style"/>
                <a:cs typeface="Bookman Old Style"/>
              </a:rPr>
              <a:t>future</a:t>
            </a:r>
            <a:r>
              <a:rPr sz="2400" b="0" spc="-430" dirty="0">
                <a:latin typeface="Bookman Old Style"/>
                <a:cs typeface="Bookman Old Style"/>
              </a:rPr>
              <a:t> </a:t>
            </a:r>
            <a:r>
              <a:rPr sz="2400" b="0" spc="-95" dirty="0">
                <a:latin typeface="Bookman Old Style"/>
                <a:cs typeface="Bookman Old Style"/>
              </a:rPr>
              <a:t>child</a:t>
            </a:r>
            <a:endParaRPr sz="2400">
              <a:latin typeface="Bookman Old Style"/>
              <a:cs typeface="Bookman Old Style"/>
            </a:endParaRPr>
          </a:p>
          <a:p>
            <a:pPr marL="3919854" algn="ctr">
              <a:lnSpc>
                <a:spcPct val="100000"/>
              </a:lnSpc>
            </a:pPr>
            <a:r>
              <a:rPr sz="2400" b="0" spc="-135" dirty="0">
                <a:latin typeface="Bookman Old Style"/>
                <a:cs typeface="Bookman Old Style"/>
              </a:rPr>
              <a:t>maltreatment </a:t>
            </a:r>
            <a:r>
              <a:rPr sz="2400" b="0" spc="-105" dirty="0">
                <a:latin typeface="Bookman Old Style"/>
                <a:cs typeface="Bookman Old Style"/>
              </a:rPr>
              <a:t>in </a:t>
            </a:r>
            <a:r>
              <a:rPr sz="2400" b="0" spc="-140" dirty="0">
                <a:latin typeface="Bookman Old Style"/>
                <a:cs typeface="Bookman Old Style"/>
              </a:rPr>
              <a:t>the</a:t>
            </a:r>
            <a:r>
              <a:rPr sz="2400" b="0" spc="-270" dirty="0">
                <a:latin typeface="Bookman Old Style"/>
                <a:cs typeface="Bookman Old Style"/>
              </a:rPr>
              <a:t> </a:t>
            </a:r>
            <a:r>
              <a:rPr sz="2400" b="0" spc="-120" dirty="0">
                <a:latin typeface="Bookman Old Style"/>
                <a:cs typeface="Bookman Old Style"/>
              </a:rPr>
              <a:t>setting.</a:t>
            </a:r>
            <a:endParaRPr sz="2400">
              <a:latin typeface="Bookman Old Style"/>
              <a:cs typeface="Bookman Old Style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6172200"/>
            <a:ext cx="9144000" cy="685800"/>
          </a:xfrm>
          <a:prstGeom prst="rect">
            <a:avLst/>
          </a:prstGeom>
        </p:spPr>
        <p:txBody>
          <a:bodyPr vert="horz" wrap="square" lIns="0" tIns="725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7"/>
              </a:spcBef>
            </a:pPr>
            <a:endParaRPr sz="1300">
              <a:latin typeface="Times New Roman"/>
              <a:cs typeface="Times New Roman"/>
            </a:endParaRPr>
          </a:p>
          <a:p>
            <a:pPr marR="537845" algn="r">
              <a:lnSpc>
                <a:spcPct val="100000"/>
              </a:lnSpc>
            </a:pPr>
            <a:r>
              <a:rPr sz="1400" spc="-15" dirty="0">
                <a:latin typeface="Arial"/>
                <a:cs typeface="Arial"/>
              </a:rPr>
              <a:t>37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31214" y="1239392"/>
            <a:ext cx="7227570" cy="36893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030730" marR="1171575" indent="-1198880">
              <a:lnSpc>
                <a:spcPct val="100000"/>
              </a:lnSpc>
            </a:pPr>
            <a:r>
              <a:rPr sz="4000" b="1" i="1" dirty="0">
                <a:latin typeface="Palatino Linotype"/>
                <a:cs typeface="Palatino Linotype"/>
              </a:rPr>
              <a:t>In Partnership </a:t>
            </a:r>
            <a:r>
              <a:rPr sz="4000" b="1" i="1" spc="5" dirty="0">
                <a:latin typeface="Palatino Linotype"/>
                <a:cs typeface="Palatino Linotype"/>
              </a:rPr>
              <a:t>with</a:t>
            </a:r>
            <a:r>
              <a:rPr sz="4000" b="1" i="1" spc="-105" dirty="0">
                <a:latin typeface="Palatino Linotype"/>
                <a:cs typeface="Palatino Linotype"/>
              </a:rPr>
              <a:t> </a:t>
            </a:r>
            <a:r>
              <a:rPr sz="4000" b="1" i="1" spc="5" dirty="0">
                <a:latin typeface="Palatino Linotype"/>
                <a:cs typeface="Palatino Linotype"/>
              </a:rPr>
              <a:t>NJ  </a:t>
            </a:r>
            <a:r>
              <a:rPr sz="4000" b="1" i="1" dirty="0">
                <a:latin typeface="Palatino Linotype"/>
                <a:cs typeface="Palatino Linotype"/>
              </a:rPr>
              <a:t>Communities,</a:t>
            </a:r>
            <a:endParaRPr sz="4000">
              <a:latin typeface="Palatino Linotype"/>
              <a:cs typeface="Palatino Linotype"/>
            </a:endParaRPr>
          </a:p>
          <a:p>
            <a:pPr marL="481965" marR="474980" indent="-106680">
              <a:lnSpc>
                <a:spcPct val="100000"/>
              </a:lnSpc>
            </a:pPr>
            <a:r>
              <a:rPr sz="4000" b="1" i="1" spc="5" dirty="0">
                <a:latin typeface="Palatino Linotype"/>
                <a:cs typeface="Palatino Linotype"/>
              </a:rPr>
              <a:t>DCF will </a:t>
            </a:r>
            <a:r>
              <a:rPr sz="4000" b="1" i="1" spc="-5" dirty="0">
                <a:latin typeface="Palatino Linotype"/>
                <a:cs typeface="Palatino Linotype"/>
              </a:rPr>
              <a:t>ensure </a:t>
            </a:r>
            <a:r>
              <a:rPr sz="4000" b="1" i="1" dirty="0">
                <a:latin typeface="Palatino Linotype"/>
                <a:cs typeface="Palatino Linotype"/>
              </a:rPr>
              <a:t>the safety,  permanency, </a:t>
            </a:r>
            <a:r>
              <a:rPr sz="4000" b="1" i="1" spc="5" dirty="0">
                <a:latin typeface="Palatino Linotype"/>
                <a:cs typeface="Palatino Linotype"/>
              </a:rPr>
              <a:t>well </a:t>
            </a:r>
            <a:r>
              <a:rPr sz="4000" b="1" i="1" dirty="0">
                <a:latin typeface="Palatino Linotype"/>
                <a:cs typeface="Palatino Linotype"/>
              </a:rPr>
              <a:t>being</a:t>
            </a:r>
            <a:r>
              <a:rPr sz="4000" b="1" i="1" spc="-160" dirty="0">
                <a:latin typeface="Palatino Linotype"/>
                <a:cs typeface="Palatino Linotype"/>
              </a:rPr>
              <a:t> </a:t>
            </a:r>
            <a:r>
              <a:rPr sz="4000" b="1" i="1" dirty="0">
                <a:latin typeface="Palatino Linotype"/>
                <a:cs typeface="Palatino Linotype"/>
              </a:rPr>
              <a:t>and</a:t>
            </a:r>
            <a:endParaRPr sz="4000">
              <a:latin typeface="Palatino Linotype"/>
              <a:cs typeface="Palatino Linotype"/>
            </a:endParaRPr>
          </a:p>
          <a:p>
            <a:pPr marL="2140585" marR="5080" indent="-2128520">
              <a:lnSpc>
                <a:spcPct val="100000"/>
              </a:lnSpc>
            </a:pPr>
            <a:r>
              <a:rPr sz="4000" b="1" i="1" dirty="0">
                <a:latin typeface="Palatino Linotype"/>
                <a:cs typeface="Palatino Linotype"/>
              </a:rPr>
              <a:t>success of </a:t>
            </a:r>
            <a:r>
              <a:rPr sz="4000" b="1" i="1" spc="5" dirty="0">
                <a:latin typeface="Palatino Linotype"/>
                <a:cs typeface="Palatino Linotype"/>
              </a:rPr>
              <a:t>New </a:t>
            </a:r>
            <a:r>
              <a:rPr sz="4000" b="1" i="1" dirty="0">
                <a:latin typeface="Palatino Linotype"/>
                <a:cs typeface="Palatino Linotype"/>
              </a:rPr>
              <a:t>Jersey’s</a:t>
            </a:r>
            <a:r>
              <a:rPr sz="4000" b="1" i="1" spc="-125" dirty="0">
                <a:latin typeface="Palatino Linotype"/>
                <a:cs typeface="Palatino Linotype"/>
              </a:rPr>
              <a:t> </a:t>
            </a:r>
            <a:r>
              <a:rPr sz="4000" b="1" i="1" spc="5" dirty="0">
                <a:latin typeface="Palatino Linotype"/>
                <a:cs typeface="Palatino Linotype"/>
              </a:rPr>
              <a:t>children  </a:t>
            </a:r>
            <a:r>
              <a:rPr sz="4000" b="1" i="1" dirty="0">
                <a:latin typeface="Palatino Linotype"/>
                <a:cs typeface="Palatino Linotype"/>
              </a:rPr>
              <a:t>and</a:t>
            </a:r>
            <a:r>
              <a:rPr sz="4000" b="1" i="1" spc="-95" dirty="0">
                <a:latin typeface="Palatino Linotype"/>
                <a:cs typeface="Palatino Linotype"/>
              </a:rPr>
              <a:t> </a:t>
            </a:r>
            <a:r>
              <a:rPr sz="4000" b="1" i="1" spc="5" dirty="0">
                <a:latin typeface="Palatino Linotype"/>
                <a:cs typeface="Palatino Linotype"/>
              </a:rPr>
              <a:t>families.</a:t>
            </a:r>
            <a:endParaRPr sz="4000">
              <a:latin typeface="Palatino Linotype"/>
              <a:cs typeface="Palatino Linotype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6172200"/>
            <a:ext cx="9144000" cy="685800"/>
          </a:xfrm>
          <a:prstGeom prst="rect">
            <a:avLst/>
          </a:prstGeom>
        </p:spPr>
        <p:txBody>
          <a:bodyPr vert="horz" wrap="square" lIns="0" tIns="725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7"/>
              </a:spcBef>
            </a:pPr>
            <a:endParaRPr sz="1300">
              <a:latin typeface="Times New Roman"/>
              <a:cs typeface="Times New Roman"/>
            </a:endParaRPr>
          </a:p>
          <a:p>
            <a:pPr marR="537845" algn="r">
              <a:lnSpc>
                <a:spcPct val="100000"/>
              </a:lnSpc>
            </a:pPr>
            <a:r>
              <a:rPr sz="1400" spc="-15" dirty="0">
                <a:latin typeface="Arial"/>
                <a:cs typeface="Arial"/>
              </a:rPr>
              <a:t>38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11150" rIns="0" bIns="0" rtlCol="0">
            <a:spAutoFit/>
          </a:bodyPr>
          <a:lstStyle/>
          <a:p>
            <a:pPr marL="2061210">
              <a:lnSpc>
                <a:spcPct val="100000"/>
              </a:lnSpc>
            </a:pPr>
            <a:r>
              <a:rPr sz="4000" b="1" spc="5" dirty="0">
                <a:latin typeface="Palatino Linotype"/>
                <a:cs typeface="Palatino Linotype"/>
              </a:rPr>
              <a:t>DCF </a:t>
            </a:r>
            <a:r>
              <a:rPr sz="4000" b="1" dirty="0">
                <a:latin typeface="Palatino Linotype"/>
                <a:cs typeface="Palatino Linotype"/>
              </a:rPr>
              <a:t>at </a:t>
            </a:r>
            <a:r>
              <a:rPr sz="4000" b="1" spc="5" dirty="0">
                <a:latin typeface="Palatino Linotype"/>
                <a:cs typeface="Palatino Linotype"/>
              </a:rPr>
              <a:t>a</a:t>
            </a:r>
            <a:r>
              <a:rPr sz="4000" b="1" spc="-130" dirty="0">
                <a:latin typeface="Palatino Linotype"/>
                <a:cs typeface="Palatino Linotype"/>
              </a:rPr>
              <a:t> </a:t>
            </a:r>
            <a:r>
              <a:rPr sz="4000" b="1" spc="5" dirty="0">
                <a:latin typeface="Palatino Linotype"/>
                <a:cs typeface="Palatino Linotype"/>
              </a:rPr>
              <a:t>Glance</a:t>
            </a:r>
            <a:endParaRPr sz="4000" dirty="0">
              <a:latin typeface="Palatino Linotype"/>
              <a:cs typeface="Palatino Linotype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4871790"/>
              </p:ext>
            </p:extLst>
          </p:nvPr>
        </p:nvGraphicFramePr>
        <p:xfrm>
          <a:off x="679119" y="1491627"/>
          <a:ext cx="6792791" cy="409312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2797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30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53663">
                <a:tc>
                  <a:txBody>
                    <a:bodyPr/>
                    <a:lstStyle/>
                    <a:p>
                      <a:pPr marL="366395" indent="-344170">
                        <a:lnSpc>
                          <a:spcPct val="100000"/>
                        </a:lnSpc>
                        <a:spcBef>
                          <a:spcPts val="229"/>
                        </a:spcBef>
                        <a:buFont typeface="Arial"/>
                        <a:buChar char="•"/>
                        <a:tabLst>
                          <a:tab pos="367030" algn="l"/>
                        </a:tabLst>
                      </a:pPr>
                      <a:r>
                        <a:rPr sz="1400" b="0" spc="-35" dirty="0">
                          <a:latin typeface="Bookman Old Style"/>
                          <a:cs typeface="Bookman Old Style"/>
                        </a:rPr>
                        <a:t>Division </a:t>
                      </a:r>
                      <a:r>
                        <a:rPr sz="1400" b="0" spc="-5" dirty="0">
                          <a:latin typeface="Bookman Old Style"/>
                          <a:cs typeface="Bookman Old Style"/>
                        </a:rPr>
                        <a:t>of </a:t>
                      </a:r>
                      <a:r>
                        <a:rPr sz="1400" b="0" spc="-45" dirty="0">
                          <a:latin typeface="Bookman Old Style"/>
                          <a:cs typeface="Bookman Old Style"/>
                        </a:rPr>
                        <a:t>Child </a:t>
                      </a:r>
                      <a:r>
                        <a:rPr sz="1400" b="0" spc="-65" dirty="0">
                          <a:latin typeface="Bookman Old Style"/>
                          <a:cs typeface="Bookman Old Style"/>
                        </a:rPr>
                        <a:t>Protection </a:t>
                      </a:r>
                      <a:r>
                        <a:rPr sz="1400" b="0" spc="-40" dirty="0">
                          <a:latin typeface="Bookman Old Style"/>
                          <a:cs typeface="Bookman Old Style"/>
                        </a:rPr>
                        <a:t>&amp;</a:t>
                      </a:r>
                      <a:r>
                        <a:rPr sz="1400" b="0" spc="-315" dirty="0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sz="1400" b="0" spc="-75" dirty="0">
                          <a:latin typeface="Bookman Old Style"/>
                          <a:cs typeface="Bookman Old Style"/>
                        </a:rPr>
                        <a:t>Permanency </a:t>
                      </a:r>
                      <a:r>
                        <a:rPr sz="1400" b="0" spc="-20" dirty="0">
                          <a:latin typeface="Bookman Old Style"/>
                          <a:cs typeface="Bookman Old Style"/>
                        </a:rPr>
                        <a:t>(DCP&amp;P)</a:t>
                      </a:r>
                      <a:endParaRPr sz="1400">
                        <a:latin typeface="Bookman Old Style"/>
                        <a:cs typeface="Bookman Old Style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1"/>
                        </a:spcBef>
                        <a:buFont typeface="Arial"/>
                        <a:buChar char="•"/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366395" indent="-344170">
                        <a:lnSpc>
                          <a:spcPct val="100000"/>
                        </a:lnSpc>
                        <a:buFont typeface="Arial"/>
                        <a:buChar char="•"/>
                        <a:tabLst>
                          <a:tab pos="367030" algn="l"/>
                        </a:tabLst>
                      </a:pPr>
                      <a:r>
                        <a:rPr sz="1400" b="0" spc="-40" dirty="0">
                          <a:latin typeface="Bookman Old Style"/>
                          <a:cs typeface="Bookman Old Style"/>
                        </a:rPr>
                        <a:t>Division </a:t>
                      </a:r>
                      <a:r>
                        <a:rPr sz="1400" b="0" spc="-5" dirty="0">
                          <a:latin typeface="Bookman Old Style"/>
                          <a:cs typeface="Bookman Old Style"/>
                        </a:rPr>
                        <a:t>of </a:t>
                      </a:r>
                      <a:r>
                        <a:rPr sz="1400" b="0" spc="-65" dirty="0">
                          <a:latin typeface="Bookman Old Style"/>
                          <a:cs typeface="Bookman Old Style"/>
                        </a:rPr>
                        <a:t>Family </a:t>
                      </a:r>
                      <a:r>
                        <a:rPr sz="1400" b="0" spc="-85" dirty="0">
                          <a:latin typeface="Bookman Old Style"/>
                          <a:cs typeface="Bookman Old Style"/>
                        </a:rPr>
                        <a:t>and </a:t>
                      </a:r>
                      <a:r>
                        <a:rPr sz="1400" b="0" spc="-65" dirty="0">
                          <a:latin typeface="Bookman Old Style"/>
                          <a:cs typeface="Bookman Old Style"/>
                        </a:rPr>
                        <a:t>Community</a:t>
                      </a:r>
                      <a:r>
                        <a:rPr sz="1400" b="0" spc="-229" dirty="0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sz="1400" b="0" spc="-80" dirty="0">
                          <a:latin typeface="Bookman Old Style"/>
                          <a:cs typeface="Bookman Old Style"/>
                        </a:rPr>
                        <a:t>Partnerships</a:t>
                      </a:r>
                      <a:endParaRPr sz="1400">
                        <a:latin typeface="Bookman Old Style"/>
                        <a:cs typeface="Bookman Old Style"/>
                      </a:endParaRPr>
                    </a:p>
                  </a:txBody>
                  <a:tcPr marL="0" marR="0" marT="0" marB="0">
                    <a:solidFill>
                      <a:srgbClr val="FFFCA7"/>
                    </a:solidFill>
                  </a:tcPr>
                </a:tc>
                <a:tc>
                  <a:txBody>
                    <a:bodyPr/>
                    <a:lstStyle/>
                    <a:p>
                      <a:pPr marL="230504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b="0" spc="-90" dirty="0">
                          <a:latin typeface="Bookman Old Style"/>
                          <a:cs typeface="Bookman Old Style"/>
                        </a:rPr>
                        <a:t>(877) </a:t>
                      </a:r>
                      <a:r>
                        <a:rPr sz="1400" b="0" spc="-135" dirty="0">
                          <a:latin typeface="Bookman Old Style"/>
                          <a:cs typeface="Bookman Old Style"/>
                        </a:rPr>
                        <a:t>NJ</a:t>
                      </a:r>
                      <a:r>
                        <a:rPr sz="1400" b="0" spc="-140" dirty="0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sz="1400" b="0" spc="-95" dirty="0">
                          <a:latin typeface="Bookman Old Style"/>
                          <a:cs typeface="Bookman Old Style"/>
                        </a:rPr>
                        <a:t>ABUSE</a:t>
                      </a:r>
                      <a:endParaRPr sz="1400">
                        <a:latin typeface="Bookman Old Style"/>
                        <a:cs typeface="Bookman Old Style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1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230504">
                        <a:lnSpc>
                          <a:spcPct val="100000"/>
                        </a:lnSpc>
                      </a:pPr>
                      <a:r>
                        <a:rPr sz="1400" b="0" spc="-90" dirty="0">
                          <a:latin typeface="Bookman Old Style"/>
                          <a:cs typeface="Bookman Old Style"/>
                        </a:rPr>
                        <a:t>(609)</a:t>
                      </a:r>
                      <a:r>
                        <a:rPr sz="1400" b="0" spc="-160" dirty="0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sz="1400" b="0" spc="-165" dirty="0">
                          <a:latin typeface="Bookman Old Style"/>
                          <a:cs typeface="Bookman Old Style"/>
                        </a:rPr>
                        <a:t>888-7400</a:t>
                      </a:r>
                      <a:endParaRPr sz="1400">
                        <a:latin typeface="Bookman Old Style"/>
                        <a:cs typeface="Bookman Old Style"/>
                      </a:endParaRPr>
                    </a:p>
                  </a:txBody>
                  <a:tcPr marL="0" marR="0" marT="0" marB="0">
                    <a:solidFill>
                      <a:srgbClr val="FFFC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6910">
                <a:tc>
                  <a:txBody>
                    <a:bodyPr/>
                    <a:lstStyle/>
                    <a:p>
                      <a:pPr marL="366395" indent="-344170">
                        <a:lnSpc>
                          <a:spcPct val="100000"/>
                        </a:lnSpc>
                        <a:spcBef>
                          <a:spcPts val="680"/>
                        </a:spcBef>
                        <a:buFont typeface="Arial"/>
                        <a:buChar char="•"/>
                        <a:tabLst>
                          <a:tab pos="367030" algn="l"/>
                        </a:tabLst>
                      </a:pPr>
                      <a:r>
                        <a:rPr sz="1400" b="0" spc="-35" dirty="0">
                          <a:latin typeface="Bookman Old Style"/>
                          <a:cs typeface="Bookman Old Style"/>
                        </a:rPr>
                        <a:t>Office </a:t>
                      </a:r>
                      <a:r>
                        <a:rPr sz="1400" b="0" spc="-5" dirty="0">
                          <a:latin typeface="Bookman Old Style"/>
                          <a:cs typeface="Bookman Old Style"/>
                        </a:rPr>
                        <a:t>of </a:t>
                      </a:r>
                      <a:r>
                        <a:rPr sz="1400" b="0" spc="-50" dirty="0">
                          <a:latin typeface="Bookman Old Style"/>
                          <a:cs typeface="Bookman Old Style"/>
                        </a:rPr>
                        <a:t>Adolescent</a:t>
                      </a:r>
                      <a:r>
                        <a:rPr sz="1400" b="0" spc="-290" dirty="0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sz="1400" b="0" spc="-75" dirty="0">
                          <a:latin typeface="Bookman Old Style"/>
                          <a:cs typeface="Bookman Old Style"/>
                        </a:rPr>
                        <a:t>Services</a:t>
                      </a:r>
                      <a:endParaRPr sz="1400">
                        <a:latin typeface="Bookman Old Style"/>
                        <a:cs typeface="Bookman Old Style"/>
                      </a:endParaRPr>
                    </a:p>
                  </a:txBody>
                  <a:tcPr marL="0" marR="0" marT="0" marB="0">
                    <a:solidFill>
                      <a:srgbClr val="FFFCA7"/>
                    </a:solidFill>
                  </a:tcPr>
                </a:tc>
                <a:tc>
                  <a:txBody>
                    <a:bodyPr/>
                    <a:lstStyle/>
                    <a:p>
                      <a:pPr marL="230504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400" b="0" spc="-90" dirty="0">
                          <a:latin typeface="Bookman Old Style"/>
                          <a:cs typeface="Bookman Old Style"/>
                        </a:rPr>
                        <a:t>(609)</a:t>
                      </a:r>
                      <a:r>
                        <a:rPr sz="1400" b="0" spc="-160" dirty="0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sz="1400" b="0" spc="-165" dirty="0">
                          <a:latin typeface="Bookman Old Style"/>
                          <a:cs typeface="Bookman Old Style"/>
                        </a:rPr>
                        <a:t>888-7100</a:t>
                      </a:r>
                      <a:endParaRPr sz="1400">
                        <a:latin typeface="Bookman Old Style"/>
                        <a:cs typeface="Bookman Old Style"/>
                      </a:endParaRPr>
                    </a:p>
                  </a:txBody>
                  <a:tcPr marL="0" marR="0" marT="0" marB="0">
                    <a:solidFill>
                      <a:srgbClr val="FFFC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6846">
                <a:tc>
                  <a:txBody>
                    <a:bodyPr/>
                    <a:lstStyle/>
                    <a:p>
                      <a:pPr marL="366395" indent="-344170">
                        <a:lnSpc>
                          <a:spcPct val="100000"/>
                        </a:lnSpc>
                        <a:spcBef>
                          <a:spcPts val="680"/>
                        </a:spcBef>
                        <a:buFont typeface="Arial"/>
                        <a:buChar char="•"/>
                        <a:tabLst>
                          <a:tab pos="367030" algn="l"/>
                        </a:tabLst>
                      </a:pPr>
                      <a:r>
                        <a:rPr sz="1400" b="0" spc="-35" dirty="0">
                          <a:latin typeface="Bookman Old Style"/>
                          <a:cs typeface="Bookman Old Style"/>
                        </a:rPr>
                        <a:t>Office </a:t>
                      </a:r>
                      <a:r>
                        <a:rPr sz="1400" b="0" spc="-5" dirty="0">
                          <a:latin typeface="Bookman Old Style"/>
                          <a:cs typeface="Bookman Old Style"/>
                        </a:rPr>
                        <a:t>of</a:t>
                      </a:r>
                      <a:r>
                        <a:rPr sz="1400" b="0" spc="-204" dirty="0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sz="1400" b="0" spc="-25" dirty="0">
                          <a:latin typeface="Bookman Old Style"/>
                          <a:cs typeface="Bookman Old Style"/>
                        </a:rPr>
                        <a:t>Advocacy</a:t>
                      </a:r>
                      <a:endParaRPr sz="1400">
                        <a:latin typeface="Bookman Old Style"/>
                        <a:cs typeface="Bookman Old Style"/>
                      </a:endParaRPr>
                    </a:p>
                  </a:txBody>
                  <a:tcPr marL="0" marR="0" marT="0" marB="0">
                    <a:solidFill>
                      <a:srgbClr val="FFFCA7"/>
                    </a:solidFill>
                  </a:tcPr>
                </a:tc>
                <a:tc>
                  <a:txBody>
                    <a:bodyPr/>
                    <a:lstStyle/>
                    <a:p>
                      <a:pPr marL="230504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400" b="0" spc="-90" dirty="0">
                          <a:latin typeface="Bookman Old Style"/>
                          <a:cs typeface="Bookman Old Style"/>
                        </a:rPr>
                        <a:t>(877)</a:t>
                      </a:r>
                      <a:r>
                        <a:rPr sz="1400" b="0" spc="-160" dirty="0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sz="1400" b="0" spc="-165" dirty="0">
                          <a:latin typeface="Bookman Old Style"/>
                          <a:cs typeface="Bookman Old Style"/>
                        </a:rPr>
                        <a:t>543-7864</a:t>
                      </a:r>
                      <a:endParaRPr sz="1400">
                        <a:latin typeface="Bookman Old Style"/>
                        <a:cs typeface="Bookman Old Style"/>
                      </a:endParaRPr>
                    </a:p>
                  </a:txBody>
                  <a:tcPr marL="0" marR="0" marT="0" marB="0">
                    <a:solidFill>
                      <a:srgbClr val="FFFC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6974">
                <a:tc>
                  <a:txBody>
                    <a:bodyPr/>
                    <a:lstStyle/>
                    <a:p>
                      <a:pPr marL="366395" indent="-344170">
                        <a:lnSpc>
                          <a:spcPct val="100000"/>
                        </a:lnSpc>
                        <a:spcBef>
                          <a:spcPts val="680"/>
                        </a:spcBef>
                        <a:buFont typeface="Arial"/>
                        <a:buChar char="•"/>
                        <a:tabLst>
                          <a:tab pos="367030" algn="l"/>
                        </a:tabLst>
                      </a:pPr>
                      <a:r>
                        <a:rPr sz="1400" b="0" spc="-55" dirty="0">
                          <a:latin typeface="Bookman Old Style"/>
                          <a:cs typeface="Bookman Old Style"/>
                        </a:rPr>
                        <a:t>Children’s </a:t>
                      </a:r>
                      <a:r>
                        <a:rPr sz="1400" b="0" spc="-95" dirty="0">
                          <a:latin typeface="Bookman Old Style"/>
                          <a:cs typeface="Bookman Old Style"/>
                        </a:rPr>
                        <a:t>System </a:t>
                      </a:r>
                      <a:r>
                        <a:rPr sz="1400" b="0" spc="-5" dirty="0">
                          <a:latin typeface="Bookman Old Style"/>
                          <a:cs typeface="Bookman Old Style"/>
                        </a:rPr>
                        <a:t>of</a:t>
                      </a:r>
                      <a:r>
                        <a:rPr sz="1400" b="0" spc="-150" dirty="0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sz="1400" b="0" spc="-75" dirty="0">
                          <a:latin typeface="Bookman Old Style"/>
                          <a:cs typeface="Bookman Old Style"/>
                        </a:rPr>
                        <a:t>Care</a:t>
                      </a:r>
                      <a:endParaRPr sz="1400" dirty="0">
                        <a:latin typeface="Bookman Old Style"/>
                        <a:cs typeface="Bookman Old Style"/>
                      </a:endParaRPr>
                    </a:p>
                  </a:txBody>
                  <a:tcPr marL="0" marR="0" marT="0" marB="0">
                    <a:solidFill>
                      <a:srgbClr val="FFFCA7"/>
                    </a:solidFill>
                  </a:tcPr>
                </a:tc>
                <a:tc>
                  <a:txBody>
                    <a:bodyPr/>
                    <a:lstStyle/>
                    <a:p>
                      <a:pPr marL="230504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400" b="0" spc="-90" dirty="0">
                          <a:latin typeface="Bookman Old Style"/>
                          <a:cs typeface="Bookman Old Style"/>
                        </a:rPr>
                        <a:t>(609)</a:t>
                      </a:r>
                      <a:r>
                        <a:rPr sz="1400" b="0" spc="-160" dirty="0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sz="1400" b="0" spc="-165" dirty="0">
                          <a:latin typeface="Bookman Old Style"/>
                          <a:cs typeface="Bookman Old Style"/>
                        </a:rPr>
                        <a:t>888-7200</a:t>
                      </a:r>
                      <a:endParaRPr sz="1400">
                        <a:latin typeface="Bookman Old Style"/>
                        <a:cs typeface="Bookman Old Style"/>
                      </a:endParaRPr>
                    </a:p>
                  </a:txBody>
                  <a:tcPr marL="0" marR="0" marT="0" marB="0">
                    <a:solidFill>
                      <a:srgbClr val="FFFC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6910">
                <a:tc>
                  <a:txBody>
                    <a:bodyPr/>
                    <a:lstStyle/>
                    <a:p>
                      <a:pPr marL="366395" indent="-344170">
                        <a:lnSpc>
                          <a:spcPct val="100000"/>
                        </a:lnSpc>
                        <a:spcBef>
                          <a:spcPts val="680"/>
                        </a:spcBef>
                        <a:buFont typeface="Arial"/>
                        <a:buChar char="•"/>
                        <a:tabLst>
                          <a:tab pos="367030" algn="l"/>
                        </a:tabLst>
                      </a:pPr>
                      <a:r>
                        <a:rPr sz="1400" b="0" spc="-40" dirty="0">
                          <a:latin typeface="Bookman Old Style"/>
                          <a:cs typeface="Bookman Old Style"/>
                        </a:rPr>
                        <a:t>Division </a:t>
                      </a:r>
                      <a:r>
                        <a:rPr sz="1400" b="0" spc="-70" dirty="0">
                          <a:latin typeface="Bookman Old Style"/>
                          <a:cs typeface="Bookman Old Style"/>
                        </a:rPr>
                        <a:t>on</a:t>
                      </a:r>
                      <a:r>
                        <a:rPr sz="1400" b="0" spc="-215" dirty="0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sz="1400" b="0" spc="-50" dirty="0">
                          <a:latin typeface="Bookman Old Style"/>
                          <a:cs typeface="Bookman Old Style"/>
                        </a:rPr>
                        <a:t>Women</a:t>
                      </a:r>
                      <a:endParaRPr sz="1400" dirty="0">
                        <a:latin typeface="Bookman Old Style"/>
                        <a:cs typeface="Bookman Old Style"/>
                      </a:endParaRPr>
                    </a:p>
                  </a:txBody>
                  <a:tcPr marL="0" marR="0" marT="0" marB="0">
                    <a:solidFill>
                      <a:srgbClr val="FFFCA7"/>
                    </a:solidFill>
                  </a:tcPr>
                </a:tc>
                <a:tc>
                  <a:txBody>
                    <a:bodyPr/>
                    <a:lstStyle/>
                    <a:p>
                      <a:pPr marL="230504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400" b="0" spc="-90" dirty="0">
                          <a:latin typeface="Bookman Old Style"/>
                          <a:cs typeface="Bookman Old Style"/>
                        </a:rPr>
                        <a:t>(609)</a:t>
                      </a:r>
                      <a:r>
                        <a:rPr sz="1400" b="0" spc="-160" dirty="0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sz="1400" b="0" spc="-165" dirty="0">
                          <a:latin typeface="Bookman Old Style"/>
                          <a:cs typeface="Bookman Old Style"/>
                        </a:rPr>
                        <a:t>888-7164</a:t>
                      </a:r>
                      <a:endParaRPr sz="1400" dirty="0">
                        <a:latin typeface="Bookman Old Style"/>
                        <a:cs typeface="Bookman Old Style"/>
                      </a:endParaRPr>
                    </a:p>
                  </a:txBody>
                  <a:tcPr marL="0" marR="0" marT="0" marB="0">
                    <a:solidFill>
                      <a:srgbClr val="FFFC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6914">
                <a:tc>
                  <a:txBody>
                    <a:bodyPr/>
                    <a:lstStyle/>
                    <a:p>
                      <a:pPr marL="366395" indent="-344170">
                        <a:lnSpc>
                          <a:spcPct val="100000"/>
                        </a:lnSpc>
                        <a:spcBef>
                          <a:spcPts val="680"/>
                        </a:spcBef>
                        <a:buFont typeface="Arial"/>
                        <a:buChar char="•"/>
                        <a:tabLst>
                          <a:tab pos="367030" algn="l"/>
                        </a:tabLst>
                      </a:pPr>
                      <a:r>
                        <a:rPr sz="1400" b="0" spc="-75" dirty="0">
                          <a:latin typeface="Bookman Old Style"/>
                          <a:cs typeface="Bookman Old Style"/>
                        </a:rPr>
                        <a:t>Institutional </a:t>
                      </a:r>
                      <a:r>
                        <a:rPr sz="1400" b="0" spc="-60" dirty="0">
                          <a:latin typeface="Bookman Old Style"/>
                          <a:cs typeface="Bookman Old Style"/>
                        </a:rPr>
                        <a:t>Abuse </a:t>
                      </a:r>
                      <a:r>
                        <a:rPr sz="1400" b="0" spc="-55" dirty="0">
                          <a:latin typeface="Bookman Old Style"/>
                          <a:cs typeface="Bookman Old Style"/>
                        </a:rPr>
                        <a:t>Investigation Unit</a:t>
                      </a:r>
                      <a:r>
                        <a:rPr sz="1400" b="0" spc="-125" dirty="0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sz="1400" b="0" spc="30" dirty="0">
                          <a:latin typeface="Bookman Old Style"/>
                          <a:cs typeface="Bookman Old Style"/>
                        </a:rPr>
                        <a:t>(IAIU)</a:t>
                      </a:r>
                      <a:endParaRPr sz="1400">
                        <a:latin typeface="Bookman Old Style"/>
                        <a:cs typeface="Bookman Old Style"/>
                      </a:endParaRPr>
                    </a:p>
                  </a:txBody>
                  <a:tcPr marL="0" marR="0" marT="0" marB="0">
                    <a:solidFill>
                      <a:srgbClr val="FFFCA7"/>
                    </a:solidFill>
                  </a:tcPr>
                </a:tc>
                <a:tc>
                  <a:txBody>
                    <a:bodyPr/>
                    <a:lstStyle/>
                    <a:p>
                      <a:pPr marL="230504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400" b="0" spc="-90" dirty="0">
                          <a:latin typeface="Bookman Old Style"/>
                          <a:cs typeface="Bookman Old Style"/>
                        </a:rPr>
                        <a:t>(877) </a:t>
                      </a:r>
                      <a:r>
                        <a:rPr sz="1400" b="0" spc="-135" dirty="0">
                          <a:latin typeface="Bookman Old Style"/>
                          <a:cs typeface="Bookman Old Style"/>
                        </a:rPr>
                        <a:t>NJ </a:t>
                      </a:r>
                      <a:r>
                        <a:rPr sz="1400" b="0" spc="-95" dirty="0">
                          <a:latin typeface="Bookman Old Style"/>
                          <a:cs typeface="Bookman Old Style"/>
                        </a:rPr>
                        <a:t>ABUSE</a:t>
                      </a:r>
                      <a:endParaRPr sz="1400">
                        <a:latin typeface="Bookman Old Style"/>
                        <a:cs typeface="Bookman Old Style"/>
                      </a:endParaRPr>
                    </a:p>
                  </a:txBody>
                  <a:tcPr marL="0" marR="0" marT="0" marB="0">
                    <a:solidFill>
                      <a:srgbClr val="FFFC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7006">
                <a:tc>
                  <a:txBody>
                    <a:bodyPr/>
                    <a:lstStyle/>
                    <a:p>
                      <a:pPr marL="366395" indent="-344170">
                        <a:lnSpc>
                          <a:spcPct val="100000"/>
                        </a:lnSpc>
                        <a:spcBef>
                          <a:spcPts val="680"/>
                        </a:spcBef>
                        <a:buFont typeface="Arial"/>
                        <a:buChar char="•"/>
                        <a:tabLst>
                          <a:tab pos="367030" algn="l"/>
                        </a:tabLst>
                      </a:pPr>
                      <a:r>
                        <a:rPr sz="1400" b="0" spc="-35" dirty="0">
                          <a:latin typeface="Bookman Old Style"/>
                          <a:cs typeface="Bookman Old Style"/>
                        </a:rPr>
                        <a:t>Office </a:t>
                      </a:r>
                      <a:r>
                        <a:rPr sz="1400" b="0" spc="-5" dirty="0">
                          <a:latin typeface="Bookman Old Style"/>
                          <a:cs typeface="Bookman Old Style"/>
                        </a:rPr>
                        <a:t>of </a:t>
                      </a:r>
                      <a:r>
                        <a:rPr sz="1400" b="0" spc="-70" dirty="0">
                          <a:latin typeface="Bookman Old Style"/>
                          <a:cs typeface="Bookman Old Style"/>
                        </a:rPr>
                        <a:t>Performance </a:t>
                      </a:r>
                      <a:r>
                        <a:rPr sz="1400" b="0" spc="-75" dirty="0">
                          <a:latin typeface="Bookman Old Style"/>
                          <a:cs typeface="Bookman Old Style"/>
                        </a:rPr>
                        <a:t>Management </a:t>
                      </a:r>
                      <a:r>
                        <a:rPr sz="1400" b="0" spc="-85" dirty="0">
                          <a:latin typeface="Bookman Old Style"/>
                          <a:cs typeface="Bookman Old Style"/>
                        </a:rPr>
                        <a:t>and</a:t>
                      </a:r>
                      <a:r>
                        <a:rPr sz="1400" b="0" spc="-140" dirty="0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sz="1400" b="0" spc="-55" dirty="0">
                          <a:latin typeface="Bookman Old Style"/>
                          <a:cs typeface="Bookman Old Style"/>
                        </a:rPr>
                        <a:t>Accountability</a:t>
                      </a:r>
                      <a:endParaRPr sz="1400">
                        <a:latin typeface="Bookman Old Style"/>
                        <a:cs typeface="Bookman Old Style"/>
                      </a:endParaRPr>
                    </a:p>
                  </a:txBody>
                  <a:tcPr marL="0" marR="0" marT="0" marB="0">
                    <a:solidFill>
                      <a:srgbClr val="FFFCA7"/>
                    </a:solidFill>
                  </a:tcPr>
                </a:tc>
                <a:tc>
                  <a:txBody>
                    <a:bodyPr/>
                    <a:lstStyle/>
                    <a:p>
                      <a:pPr marL="230504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400" b="0" spc="-90" dirty="0">
                          <a:latin typeface="Bookman Old Style"/>
                          <a:cs typeface="Bookman Old Style"/>
                        </a:rPr>
                        <a:t>(609)</a:t>
                      </a:r>
                      <a:r>
                        <a:rPr sz="1400" b="0" spc="-135" dirty="0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sz="1400" b="0" spc="-170" dirty="0">
                          <a:latin typeface="Bookman Old Style"/>
                          <a:cs typeface="Bookman Old Style"/>
                        </a:rPr>
                        <a:t>888-7100</a:t>
                      </a:r>
                      <a:endParaRPr sz="1400">
                        <a:latin typeface="Bookman Old Style"/>
                        <a:cs typeface="Bookman Old Style"/>
                      </a:endParaRPr>
                    </a:p>
                  </a:txBody>
                  <a:tcPr marL="0" marR="0" marT="0" marB="0">
                    <a:solidFill>
                      <a:srgbClr val="FFFC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7705">
                <a:tc>
                  <a:txBody>
                    <a:bodyPr/>
                    <a:lstStyle/>
                    <a:p>
                      <a:pPr marL="366395" indent="-344170">
                        <a:lnSpc>
                          <a:spcPct val="100000"/>
                        </a:lnSpc>
                        <a:spcBef>
                          <a:spcPts val="680"/>
                        </a:spcBef>
                        <a:buFont typeface="Arial"/>
                        <a:buChar char="•"/>
                        <a:tabLst>
                          <a:tab pos="367030" algn="l"/>
                        </a:tabLst>
                      </a:pPr>
                      <a:r>
                        <a:rPr sz="1400" b="0" spc="-45" dirty="0">
                          <a:latin typeface="Bookman Old Style"/>
                          <a:cs typeface="Bookman Old Style"/>
                        </a:rPr>
                        <a:t>Child </a:t>
                      </a:r>
                      <a:r>
                        <a:rPr sz="1400" b="0" spc="-40" dirty="0">
                          <a:latin typeface="Bookman Old Style"/>
                          <a:cs typeface="Bookman Old Style"/>
                        </a:rPr>
                        <a:t>Welfare </a:t>
                      </a:r>
                      <a:r>
                        <a:rPr sz="1400" b="0" spc="-55" dirty="0">
                          <a:latin typeface="Bookman Old Style"/>
                          <a:cs typeface="Bookman Old Style"/>
                        </a:rPr>
                        <a:t>Training </a:t>
                      </a:r>
                      <a:r>
                        <a:rPr sz="1400" b="0" spc="-45" dirty="0">
                          <a:latin typeface="Bookman Old Style"/>
                          <a:cs typeface="Bookman Old Style"/>
                        </a:rPr>
                        <a:t>Academy(DCF </a:t>
                      </a:r>
                      <a:r>
                        <a:rPr sz="1400" b="0" spc="-60" dirty="0">
                          <a:latin typeface="Bookman Old Style"/>
                          <a:cs typeface="Bookman Old Style"/>
                        </a:rPr>
                        <a:t>Professional</a:t>
                      </a:r>
                      <a:r>
                        <a:rPr sz="1400" b="0" spc="-200" dirty="0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sz="1400" b="0" spc="-55" dirty="0">
                          <a:latin typeface="Bookman Old Style"/>
                          <a:cs typeface="Bookman Old Style"/>
                        </a:rPr>
                        <a:t>Center)</a:t>
                      </a:r>
                      <a:endParaRPr sz="1400">
                        <a:latin typeface="Bookman Old Style"/>
                        <a:cs typeface="Bookman Old Style"/>
                      </a:endParaRPr>
                    </a:p>
                  </a:txBody>
                  <a:tcPr marL="0" marR="0" marT="0" marB="0">
                    <a:solidFill>
                      <a:srgbClr val="FFFCA7"/>
                    </a:solidFill>
                  </a:tcPr>
                </a:tc>
                <a:tc>
                  <a:txBody>
                    <a:bodyPr/>
                    <a:lstStyle/>
                    <a:p>
                      <a:pPr marL="230504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400" b="0" spc="-90" dirty="0">
                          <a:latin typeface="Bookman Old Style"/>
                          <a:cs typeface="Bookman Old Style"/>
                        </a:rPr>
                        <a:t>(732)</a:t>
                      </a:r>
                      <a:r>
                        <a:rPr sz="1400" b="0" spc="-160" dirty="0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sz="1400" b="0" spc="-165" dirty="0">
                          <a:latin typeface="Bookman Old Style"/>
                          <a:cs typeface="Bookman Old Style"/>
                        </a:rPr>
                        <a:t>448-6300</a:t>
                      </a:r>
                      <a:endParaRPr sz="1400">
                        <a:latin typeface="Bookman Old Style"/>
                        <a:cs typeface="Bookman Old Style"/>
                      </a:endParaRPr>
                    </a:p>
                  </a:txBody>
                  <a:tcPr marL="0" marR="0" marT="0" marB="0">
                    <a:solidFill>
                      <a:srgbClr val="FFFC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0199">
                <a:tc>
                  <a:txBody>
                    <a:bodyPr/>
                    <a:lstStyle/>
                    <a:p>
                      <a:pPr marL="366395" indent="-344170">
                        <a:lnSpc>
                          <a:spcPct val="100000"/>
                        </a:lnSpc>
                        <a:spcBef>
                          <a:spcPts val="610"/>
                        </a:spcBef>
                        <a:buFont typeface="Arial"/>
                        <a:buChar char="•"/>
                        <a:tabLst>
                          <a:tab pos="367030" algn="l"/>
                        </a:tabLst>
                      </a:pPr>
                      <a:r>
                        <a:rPr sz="1400" b="0" spc="-35" dirty="0">
                          <a:latin typeface="Bookman Old Style"/>
                          <a:cs typeface="Bookman Old Style"/>
                        </a:rPr>
                        <a:t>Office </a:t>
                      </a:r>
                      <a:r>
                        <a:rPr sz="1400" b="0" spc="-5" dirty="0">
                          <a:latin typeface="Bookman Old Style"/>
                          <a:cs typeface="Bookman Old Style"/>
                        </a:rPr>
                        <a:t>of</a:t>
                      </a:r>
                      <a:r>
                        <a:rPr sz="1400" b="0" spc="-225" dirty="0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sz="1400" b="0" spc="-60" dirty="0">
                          <a:latin typeface="Bookman Old Style"/>
                          <a:cs typeface="Bookman Old Style"/>
                        </a:rPr>
                        <a:t>Licensing</a:t>
                      </a:r>
                      <a:endParaRPr sz="1400">
                        <a:latin typeface="Bookman Old Style"/>
                        <a:cs typeface="Bookman Old Style"/>
                      </a:endParaRPr>
                    </a:p>
                  </a:txBody>
                  <a:tcPr marL="0" marR="0" marT="0" marB="0">
                    <a:solidFill>
                      <a:srgbClr val="FFFCA7"/>
                    </a:solidFill>
                  </a:tcPr>
                </a:tc>
                <a:tc>
                  <a:txBody>
                    <a:bodyPr/>
                    <a:lstStyle/>
                    <a:p>
                      <a:pPr marL="230504"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r>
                        <a:rPr sz="1400" b="0" spc="-90" dirty="0">
                          <a:latin typeface="Bookman Old Style"/>
                          <a:cs typeface="Bookman Old Style"/>
                        </a:rPr>
                        <a:t>(609)</a:t>
                      </a:r>
                      <a:r>
                        <a:rPr sz="1400" b="0" spc="-160" dirty="0">
                          <a:latin typeface="Bookman Old Style"/>
                          <a:cs typeface="Bookman Old Style"/>
                        </a:rPr>
                        <a:t> </a:t>
                      </a:r>
                      <a:r>
                        <a:rPr sz="1400" b="0" spc="-165" dirty="0">
                          <a:latin typeface="Bookman Old Style"/>
                          <a:cs typeface="Bookman Old Style"/>
                        </a:rPr>
                        <a:t>777-5942</a:t>
                      </a:r>
                      <a:endParaRPr sz="1400" dirty="0">
                        <a:latin typeface="Bookman Old Style"/>
                        <a:cs typeface="Bookman Old Style"/>
                      </a:endParaRPr>
                    </a:p>
                  </a:txBody>
                  <a:tcPr marL="0" marR="0" marT="0" marB="0">
                    <a:solidFill>
                      <a:srgbClr val="FFFCA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object 5"/>
          <p:cNvSpPr/>
          <p:nvPr/>
        </p:nvSpPr>
        <p:spPr>
          <a:xfrm>
            <a:off x="309677" y="55580"/>
            <a:ext cx="1287300" cy="11009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066800" y="1295400"/>
            <a:ext cx="6705600" cy="0"/>
          </a:xfrm>
          <a:custGeom>
            <a:avLst/>
            <a:gdLst/>
            <a:ahLst/>
            <a:cxnLst/>
            <a:rect l="l" t="t" r="r" b="b"/>
            <a:pathLst>
              <a:path w="6705600">
                <a:moveTo>
                  <a:pt x="0" y="0"/>
                </a:moveTo>
                <a:lnTo>
                  <a:pt x="6705600" y="0"/>
                </a:lnTo>
              </a:path>
            </a:pathLst>
          </a:custGeom>
          <a:ln w="38100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219200" y="1600200"/>
            <a:ext cx="6705600" cy="0"/>
          </a:xfrm>
          <a:custGeom>
            <a:avLst/>
            <a:gdLst/>
            <a:ahLst/>
            <a:cxnLst/>
            <a:rect l="l" t="t" r="r" b="b"/>
            <a:pathLst>
              <a:path w="6705600">
                <a:moveTo>
                  <a:pt x="0" y="0"/>
                </a:moveTo>
                <a:lnTo>
                  <a:pt x="6705600" y="0"/>
                </a:lnTo>
              </a:path>
            </a:pathLst>
          </a:custGeom>
          <a:ln w="38100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993444" y="322326"/>
            <a:ext cx="6367780" cy="39223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89584" algn="ctr">
              <a:lnSpc>
                <a:spcPct val="100000"/>
              </a:lnSpc>
            </a:pPr>
            <a:r>
              <a:rPr sz="3200" b="0" spc="-90" dirty="0">
                <a:latin typeface="Bookman Old Style"/>
                <a:cs typeface="Bookman Old Style"/>
              </a:rPr>
              <a:t>CFT/FTM </a:t>
            </a:r>
            <a:r>
              <a:rPr sz="3200" b="0" spc="-145" dirty="0">
                <a:latin typeface="Bookman Old Style"/>
                <a:cs typeface="Bookman Old Style"/>
              </a:rPr>
              <a:t>Preparation</a:t>
            </a:r>
            <a:r>
              <a:rPr sz="3200" b="0" spc="-360" dirty="0">
                <a:latin typeface="Bookman Old Style"/>
                <a:cs typeface="Bookman Old Style"/>
              </a:rPr>
              <a:t> </a:t>
            </a:r>
            <a:r>
              <a:rPr sz="3200" b="0" spc="-180" dirty="0">
                <a:latin typeface="Bookman Old Style"/>
                <a:cs typeface="Bookman Old Style"/>
              </a:rPr>
              <a:t>and</a:t>
            </a:r>
            <a:endParaRPr sz="3200">
              <a:latin typeface="Bookman Old Style"/>
              <a:cs typeface="Bookman Old Style"/>
            </a:endParaRPr>
          </a:p>
          <a:p>
            <a:pPr marL="487045" algn="ctr">
              <a:lnSpc>
                <a:spcPct val="100000"/>
              </a:lnSpc>
            </a:pPr>
            <a:r>
              <a:rPr sz="3200" b="0" spc="-155" dirty="0">
                <a:latin typeface="Bookman Old Style"/>
                <a:cs typeface="Bookman Old Style"/>
              </a:rPr>
              <a:t>Facilitation</a:t>
            </a:r>
            <a:r>
              <a:rPr sz="3200" b="0" spc="-215" dirty="0">
                <a:latin typeface="Bookman Old Style"/>
                <a:cs typeface="Bookman Old Style"/>
              </a:rPr>
              <a:t> </a:t>
            </a:r>
            <a:r>
              <a:rPr sz="3200" b="0" spc="-180" dirty="0">
                <a:latin typeface="Bookman Old Style"/>
                <a:cs typeface="Bookman Old Style"/>
              </a:rPr>
              <a:t>Process</a:t>
            </a:r>
            <a:endParaRPr sz="32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</a:pPr>
            <a:endParaRPr sz="3200">
              <a:latin typeface="Times New Roman"/>
              <a:cs typeface="Times New Roman"/>
            </a:endParaRPr>
          </a:p>
          <a:p>
            <a:pPr marL="469900" indent="-457200">
              <a:lnSpc>
                <a:spcPct val="100000"/>
              </a:lnSpc>
              <a:spcBef>
                <a:spcPts val="2025"/>
              </a:spcBef>
              <a:buFont typeface="Wingdings"/>
              <a:buChar char=""/>
              <a:tabLst>
                <a:tab pos="470534" algn="l"/>
              </a:tabLst>
            </a:pPr>
            <a:r>
              <a:rPr sz="3200" b="0" spc="-95" dirty="0">
                <a:latin typeface="Bookman Old Style"/>
                <a:cs typeface="Bookman Old Style"/>
              </a:rPr>
              <a:t>Child </a:t>
            </a:r>
            <a:r>
              <a:rPr sz="3200" b="0" spc="-140" dirty="0">
                <a:latin typeface="Bookman Old Style"/>
                <a:cs typeface="Bookman Old Style"/>
              </a:rPr>
              <a:t>Protection </a:t>
            </a:r>
            <a:r>
              <a:rPr sz="3200" b="0" spc="-80" dirty="0">
                <a:latin typeface="Bookman Old Style"/>
                <a:cs typeface="Bookman Old Style"/>
              </a:rPr>
              <a:t>&amp;</a:t>
            </a:r>
            <a:r>
              <a:rPr sz="3200" b="0" spc="-330" dirty="0">
                <a:latin typeface="Bookman Old Style"/>
                <a:cs typeface="Bookman Old Style"/>
              </a:rPr>
              <a:t> </a:t>
            </a:r>
            <a:r>
              <a:rPr sz="3200" b="0" spc="-170" dirty="0">
                <a:latin typeface="Bookman Old Style"/>
                <a:cs typeface="Bookman Old Style"/>
              </a:rPr>
              <a:t>Permanency</a:t>
            </a:r>
            <a:endParaRPr sz="3200">
              <a:latin typeface="Bookman Old Style"/>
              <a:cs typeface="Bookman Old Style"/>
            </a:endParaRPr>
          </a:p>
          <a:p>
            <a:pPr marL="469900" indent="-457200">
              <a:lnSpc>
                <a:spcPct val="100000"/>
              </a:lnSpc>
              <a:spcBef>
                <a:spcPts val="575"/>
              </a:spcBef>
              <a:buFont typeface="Wingdings"/>
              <a:buChar char=""/>
              <a:tabLst>
                <a:tab pos="470534" algn="l"/>
              </a:tabLst>
            </a:pPr>
            <a:r>
              <a:rPr sz="3200" b="0" spc="-114" dirty="0">
                <a:latin typeface="Bookman Old Style"/>
                <a:cs typeface="Bookman Old Style"/>
              </a:rPr>
              <a:t>Children’s </a:t>
            </a:r>
            <a:r>
              <a:rPr sz="3200" b="0" spc="-204" dirty="0">
                <a:latin typeface="Bookman Old Style"/>
                <a:cs typeface="Bookman Old Style"/>
              </a:rPr>
              <a:t>System </a:t>
            </a:r>
            <a:r>
              <a:rPr sz="3200" b="0" spc="-5" dirty="0">
                <a:latin typeface="Bookman Old Style"/>
                <a:cs typeface="Bookman Old Style"/>
              </a:rPr>
              <a:t>Of</a:t>
            </a:r>
            <a:r>
              <a:rPr sz="3200" b="0" spc="-320" dirty="0">
                <a:latin typeface="Bookman Old Style"/>
                <a:cs typeface="Bookman Old Style"/>
              </a:rPr>
              <a:t> </a:t>
            </a:r>
            <a:r>
              <a:rPr sz="3200" b="0" spc="-140" dirty="0">
                <a:latin typeface="Bookman Old Style"/>
                <a:cs typeface="Bookman Old Style"/>
              </a:rPr>
              <a:t>Care/Care</a:t>
            </a:r>
            <a:endParaRPr sz="3200">
              <a:latin typeface="Bookman Old Style"/>
              <a:cs typeface="Bookman Old Style"/>
            </a:endParaRPr>
          </a:p>
          <a:p>
            <a:pPr marL="469900">
              <a:lnSpc>
                <a:spcPct val="100000"/>
              </a:lnSpc>
            </a:pPr>
            <a:r>
              <a:rPr sz="3200" b="0" spc="-160" dirty="0">
                <a:latin typeface="Bookman Old Style"/>
                <a:cs typeface="Bookman Old Style"/>
              </a:rPr>
              <a:t>Management</a:t>
            </a:r>
            <a:r>
              <a:rPr sz="3200" b="0" spc="-220" dirty="0">
                <a:latin typeface="Bookman Old Style"/>
                <a:cs typeface="Bookman Old Style"/>
              </a:rPr>
              <a:t> </a:t>
            </a:r>
            <a:r>
              <a:rPr sz="3200" b="0" spc="-120" dirty="0">
                <a:latin typeface="Bookman Old Style"/>
                <a:cs typeface="Bookman Old Style"/>
              </a:rPr>
              <a:t>Organization</a:t>
            </a:r>
            <a:endParaRPr sz="3200">
              <a:latin typeface="Bookman Old Style"/>
              <a:cs typeface="Bookman Old Style"/>
            </a:endParaRPr>
          </a:p>
          <a:p>
            <a:pPr marL="12700">
              <a:lnSpc>
                <a:spcPct val="100000"/>
              </a:lnSpc>
              <a:spcBef>
                <a:spcPts val="1345"/>
              </a:spcBef>
            </a:pPr>
            <a:r>
              <a:rPr sz="3200" spc="-10" dirty="0">
                <a:latin typeface="Wingdings"/>
                <a:cs typeface="Wingdings"/>
              </a:rPr>
              <a:t></a:t>
            </a:r>
            <a:r>
              <a:rPr sz="3200" spc="-10" dirty="0">
                <a:latin typeface="Times New Roman"/>
                <a:cs typeface="Times New Roman"/>
              </a:rPr>
              <a:t> </a:t>
            </a:r>
            <a:r>
              <a:rPr sz="3200" b="0" spc="-45" dirty="0">
                <a:latin typeface="Bookman Old Style"/>
                <a:cs typeface="Bookman Old Style"/>
              </a:rPr>
              <a:t>May </a:t>
            </a:r>
            <a:r>
              <a:rPr sz="3200" b="0" spc="-310" dirty="0">
                <a:latin typeface="Bookman Old Style"/>
                <a:cs typeface="Bookman Old Style"/>
              </a:rPr>
              <a:t>1,</a:t>
            </a:r>
            <a:r>
              <a:rPr sz="3200" b="0" spc="-215" dirty="0">
                <a:latin typeface="Bookman Old Style"/>
                <a:cs typeface="Bookman Old Style"/>
              </a:rPr>
              <a:t> </a:t>
            </a:r>
            <a:r>
              <a:rPr sz="3200" b="0" spc="-385" dirty="0">
                <a:latin typeface="Bookman Old Style"/>
                <a:cs typeface="Bookman Old Style"/>
              </a:rPr>
              <a:t>2013</a:t>
            </a:r>
            <a:endParaRPr sz="320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089903" y="3502152"/>
            <a:ext cx="2999231" cy="226161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333744" y="3745103"/>
            <a:ext cx="2511552" cy="177393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328917" y="3740277"/>
            <a:ext cx="2521585" cy="1783714"/>
          </a:xfrm>
          <a:custGeom>
            <a:avLst/>
            <a:gdLst/>
            <a:ahLst/>
            <a:cxnLst/>
            <a:rect l="l" t="t" r="r" b="b"/>
            <a:pathLst>
              <a:path w="2521584" h="1783714">
                <a:moveTo>
                  <a:pt x="0" y="1783461"/>
                </a:moveTo>
                <a:lnTo>
                  <a:pt x="2521076" y="1783461"/>
                </a:lnTo>
                <a:lnTo>
                  <a:pt x="2521076" y="0"/>
                </a:lnTo>
                <a:lnTo>
                  <a:pt x="0" y="0"/>
                </a:lnTo>
                <a:lnTo>
                  <a:pt x="0" y="1783461"/>
                </a:lnTo>
                <a:close/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328159" y="3883152"/>
            <a:ext cx="2249424" cy="250545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572000" y="4126039"/>
            <a:ext cx="1761744" cy="201777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567173" y="4121277"/>
            <a:ext cx="1771650" cy="2027555"/>
          </a:xfrm>
          <a:custGeom>
            <a:avLst/>
            <a:gdLst/>
            <a:ahLst/>
            <a:cxnLst/>
            <a:rect l="l" t="t" r="r" b="b"/>
            <a:pathLst>
              <a:path w="1771650" h="2027554">
                <a:moveTo>
                  <a:pt x="0" y="2027301"/>
                </a:moveTo>
                <a:lnTo>
                  <a:pt x="1771269" y="2027301"/>
                </a:lnTo>
                <a:lnTo>
                  <a:pt x="1771269" y="0"/>
                </a:lnTo>
                <a:lnTo>
                  <a:pt x="0" y="0"/>
                </a:lnTo>
                <a:lnTo>
                  <a:pt x="0" y="2027301"/>
                </a:lnTo>
                <a:close/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6172200"/>
            <a:ext cx="9144000" cy="685800"/>
          </a:xfrm>
          <a:prstGeom prst="rect">
            <a:avLst/>
          </a:prstGeom>
        </p:spPr>
        <p:txBody>
          <a:bodyPr vert="horz" wrap="square" lIns="0" tIns="117475" rIns="0" bIns="0" rtlCol="0">
            <a:spAutoFit/>
          </a:bodyPr>
          <a:lstStyle/>
          <a:p>
            <a:pPr marL="4445" algn="ctr">
              <a:lnSpc>
                <a:spcPct val="100000"/>
              </a:lnSpc>
              <a:spcBef>
                <a:spcPts val="925"/>
              </a:spcBef>
            </a:pPr>
            <a:r>
              <a:rPr sz="1400" spc="-5" dirty="0">
                <a:latin typeface="Arial"/>
                <a:cs typeface="Arial"/>
              </a:rPr>
              <a:t>4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36982" rIns="0" bIns="0" rtlCol="0">
            <a:spAutoFit/>
          </a:bodyPr>
          <a:lstStyle/>
          <a:p>
            <a:pPr marL="2548890">
              <a:lnSpc>
                <a:spcPct val="100000"/>
              </a:lnSpc>
            </a:pPr>
            <a:r>
              <a:rPr sz="4800" b="1" i="1" dirty="0">
                <a:latin typeface="Palatino Linotype"/>
                <a:cs typeface="Palatino Linotype"/>
              </a:rPr>
              <a:t>Our</a:t>
            </a:r>
            <a:r>
              <a:rPr sz="4800" b="1" i="1" spc="-85" dirty="0">
                <a:latin typeface="Palatino Linotype"/>
                <a:cs typeface="Palatino Linotype"/>
              </a:rPr>
              <a:t> </a:t>
            </a:r>
            <a:r>
              <a:rPr sz="4800" b="1" i="1" dirty="0">
                <a:latin typeface="Palatino Linotype"/>
                <a:cs typeface="Palatino Linotype"/>
              </a:rPr>
              <a:t>Belief</a:t>
            </a:r>
            <a:endParaRPr sz="4800">
              <a:latin typeface="Palatino Linotype"/>
              <a:cs typeface="Palatino Linotyp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540" y="1337944"/>
            <a:ext cx="8304530" cy="4257040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86995" algn="ctr">
              <a:lnSpc>
                <a:spcPct val="100000"/>
              </a:lnSpc>
              <a:spcBef>
                <a:spcPts val="480"/>
              </a:spcBef>
            </a:pPr>
            <a:r>
              <a:rPr sz="2000" b="1" i="1" spc="-5" dirty="0">
                <a:solidFill>
                  <a:srgbClr val="000099"/>
                </a:solidFill>
                <a:latin typeface="Palatino Linotype"/>
                <a:cs typeface="Palatino Linotype"/>
              </a:rPr>
              <a:t>The core of </a:t>
            </a:r>
            <a:r>
              <a:rPr sz="2000" b="1" i="1" spc="-10" dirty="0">
                <a:solidFill>
                  <a:srgbClr val="000099"/>
                </a:solidFill>
                <a:latin typeface="Palatino Linotype"/>
                <a:cs typeface="Palatino Linotype"/>
              </a:rPr>
              <a:t>the </a:t>
            </a:r>
            <a:r>
              <a:rPr sz="2000" b="1" i="1" spc="-5" dirty="0">
                <a:solidFill>
                  <a:srgbClr val="000099"/>
                </a:solidFill>
                <a:latin typeface="Palatino Linotype"/>
                <a:cs typeface="Palatino Linotype"/>
              </a:rPr>
              <a:t>child welfare </a:t>
            </a:r>
            <a:r>
              <a:rPr sz="2000" b="1" i="1" spc="-10" dirty="0">
                <a:solidFill>
                  <a:srgbClr val="000099"/>
                </a:solidFill>
                <a:latin typeface="Palatino Linotype"/>
                <a:cs typeface="Palatino Linotype"/>
              </a:rPr>
              <a:t>reform </a:t>
            </a:r>
            <a:r>
              <a:rPr sz="2000" b="1" i="1" dirty="0">
                <a:solidFill>
                  <a:srgbClr val="000099"/>
                </a:solidFill>
                <a:latin typeface="Palatino Linotype"/>
                <a:cs typeface="Palatino Linotype"/>
              </a:rPr>
              <a:t>in </a:t>
            </a:r>
            <a:r>
              <a:rPr sz="2000" b="1" i="1" spc="-5" dirty="0">
                <a:solidFill>
                  <a:srgbClr val="000099"/>
                </a:solidFill>
                <a:latin typeface="Palatino Linotype"/>
                <a:cs typeface="Palatino Linotype"/>
              </a:rPr>
              <a:t>New </a:t>
            </a:r>
            <a:r>
              <a:rPr sz="2000" b="1" i="1" spc="-10" dirty="0">
                <a:solidFill>
                  <a:srgbClr val="000099"/>
                </a:solidFill>
                <a:latin typeface="Palatino Linotype"/>
                <a:cs typeface="Palatino Linotype"/>
              </a:rPr>
              <a:t>Jersey </a:t>
            </a:r>
            <a:r>
              <a:rPr sz="2000" b="1" i="1" dirty="0">
                <a:solidFill>
                  <a:srgbClr val="000099"/>
                </a:solidFill>
                <a:latin typeface="Palatino Linotype"/>
                <a:cs typeface="Palatino Linotype"/>
              </a:rPr>
              <a:t>is </a:t>
            </a:r>
            <a:r>
              <a:rPr sz="2000" b="1" i="1" spc="-10" dirty="0">
                <a:solidFill>
                  <a:srgbClr val="000099"/>
                </a:solidFill>
                <a:latin typeface="Palatino Linotype"/>
                <a:cs typeface="Palatino Linotype"/>
              </a:rPr>
              <a:t>to</a:t>
            </a:r>
            <a:r>
              <a:rPr sz="2000" b="1" i="1" spc="160" dirty="0">
                <a:solidFill>
                  <a:srgbClr val="000099"/>
                </a:solidFill>
                <a:latin typeface="Palatino Linotype"/>
                <a:cs typeface="Palatino Linotype"/>
              </a:rPr>
              <a:t> </a:t>
            </a:r>
            <a:r>
              <a:rPr sz="2000" b="1" i="1" spc="-5" dirty="0">
                <a:solidFill>
                  <a:srgbClr val="000099"/>
                </a:solidFill>
                <a:latin typeface="Palatino Linotype"/>
                <a:cs typeface="Palatino Linotype"/>
              </a:rPr>
              <a:t>build</a:t>
            </a:r>
            <a:endParaRPr sz="2000">
              <a:latin typeface="Palatino Linotype"/>
              <a:cs typeface="Palatino Linotype"/>
            </a:endParaRPr>
          </a:p>
          <a:p>
            <a:pPr marL="83185" algn="ctr">
              <a:lnSpc>
                <a:spcPct val="100000"/>
              </a:lnSpc>
              <a:spcBef>
                <a:spcPts val="480"/>
              </a:spcBef>
            </a:pPr>
            <a:r>
              <a:rPr sz="2000" b="1" i="1" spc="-5" dirty="0">
                <a:solidFill>
                  <a:srgbClr val="000099"/>
                </a:solidFill>
                <a:latin typeface="Palatino Linotype"/>
                <a:cs typeface="Palatino Linotype"/>
              </a:rPr>
              <a:t>a </a:t>
            </a:r>
            <a:r>
              <a:rPr sz="2000" b="1" i="1" spc="-10" dirty="0">
                <a:solidFill>
                  <a:srgbClr val="000099"/>
                </a:solidFill>
                <a:latin typeface="Palatino Linotype"/>
                <a:cs typeface="Palatino Linotype"/>
              </a:rPr>
              <a:t>culture within the </a:t>
            </a:r>
            <a:r>
              <a:rPr sz="2000" b="1" i="1" spc="-5" dirty="0">
                <a:solidFill>
                  <a:srgbClr val="000099"/>
                </a:solidFill>
                <a:latin typeface="Palatino Linotype"/>
                <a:cs typeface="Palatino Linotype"/>
              </a:rPr>
              <a:t>agency </a:t>
            </a:r>
            <a:r>
              <a:rPr sz="2000" b="1" i="1" spc="-10" dirty="0">
                <a:solidFill>
                  <a:srgbClr val="000099"/>
                </a:solidFill>
                <a:latin typeface="Palatino Linotype"/>
                <a:cs typeface="Palatino Linotype"/>
              </a:rPr>
              <a:t>and </a:t>
            </a:r>
            <a:r>
              <a:rPr sz="2000" b="1" i="1" spc="-5" dirty="0">
                <a:solidFill>
                  <a:srgbClr val="000099"/>
                </a:solidFill>
                <a:latin typeface="Palatino Linotype"/>
                <a:cs typeface="Palatino Linotype"/>
              </a:rPr>
              <a:t>with </a:t>
            </a:r>
            <a:r>
              <a:rPr sz="2000" b="1" i="1" spc="-10" dirty="0">
                <a:solidFill>
                  <a:srgbClr val="000099"/>
                </a:solidFill>
                <a:latin typeface="Palatino Linotype"/>
                <a:cs typeface="Palatino Linotype"/>
              </a:rPr>
              <a:t>community</a:t>
            </a:r>
            <a:r>
              <a:rPr sz="2000" b="1" i="1" spc="195" dirty="0">
                <a:solidFill>
                  <a:srgbClr val="000099"/>
                </a:solidFill>
                <a:latin typeface="Palatino Linotype"/>
                <a:cs typeface="Palatino Linotype"/>
              </a:rPr>
              <a:t> </a:t>
            </a:r>
            <a:r>
              <a:rPr sz="2000" b="1" i="1" spc="-5" dirty="0">
                <a:solidFill>
                  <a:srgbClr val="000099"/>
                </a:solidFill>
                <a:latin typeface="Palatino Linotype"/>
                <a:cs typeface="Palatino Linotype"/>
              </a:rPr>
              <a:t>stakeholders</a:t>
            </a:r>
            <a:endParaRPr sz="2000">
              <a:latin typeface="Palatino Linotype"/>
              <a:cs typeface="Palatino Linotype"/>
            </a:endParaRPr>
          </a:p>
          <a:p>
            <a:pPr marL="87630" algn="ctr">
              <a:lnSpc>
                <a:spcPct val="100000"/>
              </a:lnSpc>
              <a:spcBef>
                <a:spcPts val="480"/>
              </a:spcBef>
            </a:pPr>
            <a:r>
              <a:rPr sz="2000" b="1" i="1" spc="-5" dirty="0">
                <a:solidFill>
                  <a:srgbClr val="000099"/>
                </a:solidFill>
                <a:latin typeface="Palatino Linotype"/>
                <a:cs typeface="Palatino Linotype"/>
              </a:rPr>
              <a:t>which allows </a:t>
            </a:r>
            <a:r>
              <a:rPr sz="2000" b="1" i="1" spc="-10" dirty="0">
                <a:solidFill>
                  <a:srgbClr val="000099"/>
                </a:solidFill>
                <a:latin typeface="Palatino Linotype"/>
                <a:cs typeface="Palatino Linotype"/>
              </a:rPr>
              <a:t>partnership </a:t>
            </a:r>
            <a:r>
              <a:rPr sz="2000" b="1" i="1" spc="-5" dirty="0">
                <a:solidFill>
                  <a:srgbClr val="000099"/>
                </a:solidFill>
                <a:latin typeface="Palatino Linotype"/>
                <a:cs typeface="Palatino Linotype"/>
              </a:rPr>
              <a:t>with children </a:t>
            </a:r>
            <a:r>
              <a:rPr sz="2000" b="1" i="1" spc="-10" dirty="0">
                <a:solidFill>
                  <a:srgbClr val="000099"/>
                </a:solidFill>
                <a:latin typeface="Palatino Linotype"/>
                <a:cs typeface="Palatino Linotype"/>
              </a:rPr>
              <a:t>and </a:t>
            </a:r>
            <a:r>
              <a:rPr sz="2000" b="1" i="1" spc="-5" dirty="0">
                <a:solidFill>
                  <a:srgbClr val="000099"/>
                </a:solidFill>
                <a:latin typeface="Palatino Linotype"/>
                <a:cs typeface="Palatino Linotype"/>
              </a:rPr>
              <a:t>families</a:t>
            </a:r>
            <a:r>
              <a:rPr sz="2000" b="1" i="1" spc="160" dirty="0">
                <a:solidFill>
                  <a:srgbClr val="000099"/>
                </a:solidFill>
                <a:latin typeface="Palatino Linotype"/>
                <a:cs typeface="Palatino Linotype"/>
              </a:rPr>
              <a:t> </a:t>
            </a:r>
            <a:r>
              <a:rPr sz="2000" b="1" i="1" spc="-10" dirty="0">
                <a:solidFill>
                  <a:srgbClr val="000099"/>
                </a:solidFill>
                <a:latin typeface="Palatino Linotype"/>
                <a:cs typeface="Palatino Linotype"/>
              </a:rPr>
              <a:t>to</a:t>
            </a:r>
            <a:endParaRPr sz="2000">
              <a:latin typeface="Palatino Linotype"/>
              <a:cs typeface="Palatino Linotype"/>
            </a:endParaRPr>
          </a:p>
          <a:p>
            <a:pPr marL="77470" algn="ctr">
              <a:lnSpc>
                <a:spcPct val="100000"/>
              </a:lnSpc>
              <a:spcBef>
                <a:spcPts val="480"/>
              </a:spcBef>
            </a:pPr>
            <a:r>
              <a:rPr sz="2000" b="1" i="1" spc="-5" dirty="0">
                <a:solidFill>
                  <a:srgbClr val="000099"/>
                </a:solidFill>
                <a:latin typeface="Palatino Linotype"/>
                <a:cs typeface="Palatino Linotype"/>
              </a:rPr>
              <a:t>achieve their </a:t>
            </a:r>
            <a:r>
              <a:rPr sz="2000" b="1" i="1" dirty="0">
                <a:solidFill>
                  <a:srgbClr val="000099"/>
                </a:solidFill>
                <a:latin typeface="Palatino Linotype"/>
                <a:cs typeface="Palatino Linotype"/>
              </a:rPr>
              <a:t>fullest</a:t>
            </a:r>
            <a:r>
              <a:rPr sz="2000" b="1" i="1" spc="-75" dirty="0">
                <a:solidFill>
                  <a:srgbClr val="000099"/>
                </a:solidFill>
                <a:latin typeface="Palatino Linotype"/>
                <a:cs typeface="Palatino Linotype"/>
              </a:rPr>
              <a:t> </a:t>
            </a:r>
            <a:r>
              <a:rPr sz="2000" b="1" i="1" spc="-5" dirty="0">
                <a:solidFill>
                  <a:srgbClr val="000099"/>
                </a:solidFill>
                <a:latin typeface="Palatino Linotype"/>
                <a:cs typeface="Palatino Linotype"/>
              </a:rPr>
              <a:t>potential.</a:t>
            </a:r>
            <a:endParaRPr sz="2000">
              <a:latin typeface="Palatino Linotype"/>
              <a:cs typeface="Palatino Linotype"/>
            </a:endParaRPr>
          </a:p>
          <a:p>
            <a:pPr marL="412115" marR="145415" indent="-399415">
              <a:lnSpc>
                <a:spcPct val="100000"/>
              </a:lnSpc>
              <a:spcBef>
                <a:spcPts val="1185"/>
              </a:spcBef>
              <a:buFont typeface="Wingdings"/>
              <a:buChar char=""/>
              <a:tabLst>
                <a:tab pos="357505" algn="l"/>
              </a:tabLst>
            </a:pPr>
            <a:r>
              <a:rPr sz="1800" b="0" spc="-60" dirty="0">
                <a:latin typeface="Bookman Old Style"/>
                <a:cs typeface="Bookman Old Style"/>
              </a:rPr>
              <a:t>Most</a:t>
            </a:r>
            <a:r>
              <a:rPr sz="1800" b="0" spc="-130" dirty="0">
                <a:latin typeface="Bookman Old Style"/>
                <a:cs typeface="Bookman Old Style"/>
              </a:rPr>
              <a:t> </a:t>
            </a:r>
            <a:r>
              <a:rPr sz="1800" b="0" spc="-65" dirty="0">
                <a:latin typeface="Bookman Old Style"/>
                <a:cs typeface="Bookman Old Style"/>
              </a:rPr>
              <a:t>families</a:t>
            </a:r>
            <a:r>
              <a:rPr sz="1800" b="0" spc="-130" dirty="0">
                <a:latin typeface="Bookman Old Style"/>
                <a:cs typeface="Bookman Old Style"/>
              </a:rPr>
              <a:t> </a:t>
            </a:r>
            <a:r>
              <a:rPr sz="1800" b="0" spc="-70" dirty="0">
                <a:latin typeface="Bookman Old Style"/>
                <a:cs typeface="Bookman Old Style"/>
              </a:rPr>
              <a:t>have</a:t>
            </a:r>
            <a:r>
              <a:rPr sz="1800" b="0" spc="-135" dirty="0">
                <a:latin typeface="Bookman Old Style"/>
                <a:cs typeface="Bookman Old Style"/>
              </a:rPr>
              <a:t> </a:t>
            </a:r>
            <a:r>
              <a:rPr sz="1800" b="0" spc="-110" dirty="0">
                <a:latin typeface="Bookman Old Style"/>
                <a:cs typeface="Bookman Old Style"/>
              </a:rPr>
              <a:t>the </a:t>
            </a:r>
            <a:r>
              <a:rPr sz="1800" b="0" spc="-90" dirty="0">
                <a:latin typeface="Bookman Old Style"/>
                <a:cs typeface="Bookman Old Style"/>
              </a:rPr>
              <a:t>capacity</a:t>
            </a:r>
            <a:r>
              <a:rPr sz="1800" b="0" spc="-110" dirty="0">
                <a:latin typeface="Bookman Old Style"/>
                <a:cs typeface="Bookman Old Style"/>
              </a:rPr>
              <a:t> </a:t>
            </a:r>
            <a:r>
              <a:rPr sz="1800" b="0" spc="-70" dirty="0">
                <a:latin typeface="Bookman Old Style"/>
                <a:cs typeface="Bookman Old Style"/>
              </a:rPr>
              <a:t>to</a:t>
            </a:r>
            <a:r>
              <a:rPr sz="1800" b="0" spc="-110" dirty="0">
                <a:latin typeface="Bookman Old Style"/>
                <a:cs typeface="Bookman Old Style"/>
              </a:rPr>
              <a:t> </a:t>
            </a:r>
            <a:r>
              <a:rPr sz="1800" b="0" spc="-100" dirty="0">
                <a:latin typeface="Bookman Old Style"/>
                <a:cs typeface="Bookman Old Style"/>
              </a:rPr>
              <a:t>change</a:t>
            </a:r>
            <a:r>
              <a:rPr sz="1800" b="0" spc="-135" dirty="0">
                <a:latin typeface="Bookman Old Style"/>
                <a:cs typeface="Bookman Old Style"/>
              </a:rPr>
              <a:t> </a:t>
            </a:r>
            <a:r>
              <a:rPr sz="1800" b="0" spc="-45" dirty="0">
                <a:latin typeface="Bookman Old Style"/>
                <a:cs typeface="Bookman Old Style"/>
              </a:rPr>
              <a:t>with</a:t>
            </a:r>
            <a:r>
              <a:rPr sz="1800" b="0" spc="-130" dirty="0">
                <a:latin typeface="Bookman Old Style"/>
                <a:cs typeface="Bookman Old Style"/>
              </a:rPr>
              <a:t> </a:t>
            </a:r>
            <a:r>
              <a:rPr sz="1800" b="0" spc="-110" dirty="0">
                <a:latin typeface="Bookman Old Style"/>
                <a:cs typeface="Bookman Old Style"/>
              </a:rPr>
              <a:t>the </a:t>
            </a:r>
            <a:r>
              <a:rPr sz="1800" b="0" spc="-85" dirty="0">
                <a:latin typeface="Bookman Old Style"/>
                <a:cs typeface="Bookman Old Style"/>
              </a:rPr>
              <a:t>support</a:t>
            </a:r>
            <a:r>
              <a:rPr sz="1800" b="0" spc="-95" dirty="0">
                <a:latin typeface="Bookman Old Style"/>
                <a:cs typeface="Bookman Old Style"/>
              </a:rPr>
              <a:t> </a:t>
            </a:r>
            <a:r>
              <a:rPr sz="1800" b="0" spc="-5" dirty="0">
                <a:latin typeface="Bookman Old Style"/>
                <a:cs typeface="Bookman Old Style"/>
              </a:rPr>
              <a:t>of</a:t>
            </a:r>
            <a:r>
              <a:rPr sz="1800" b="0" spc="-110" dirty="0">
                <a:latin typeface="Bookman Old Style"/>
                <a:cs typeface="Bookman Old Style"/>
              </a:rPr>
              <a:t> </a:t>
            </a:r>
            <a:r>
              <a:rPr sz="1800" b="0" spc="-35" dirty="0">
                <a:latin typeface="Bookman Old Style"/>
                <a:cs typeface="Bookman Old Style"/>
              </a:rPr>
              <a:t>individualized  </a:t>
            </a:r>
            <a:r>
              <a:rPr sz="1800" b="0" spc="-70" dirty="0">
                <a:latin typeface="Bookman Old Style"/>
                <a:cs typeface="Bookman Old Style"/>
              </a:rPr>
              <a:t>service</a:t>
            </a:r>
            <a:r>
              <a:rPr sz="1800" b="0" spc="-185" dirty="0">
                <a:latin typeface="Bookman Old Style"/>
                <a:cs typeface="Bookman Old Style"/>
              </a:rPr>
              <a:t> </a:t>
            </a:r>
            <a:r>
              <a:rPr sz="1800" b="0" spc="-105" dirty="0">
                <a:latin typeface="Bookman Old Style"/>
                <a:cs typeface="Bookman Old Style"/>
              </a:rPr>
              <a:t>plans.</a:t>
            </a:r>
            <a:endParaRPr sz="18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14"/>
              </a:spcBef>
              <a:buFont typeface="Wingdings"/>
              <a:buChar char=""/>
            </a:pPr>
            <a:endParaRPr sz="1450">
              <a:latin typeface="Times New Roman"/>
              <a:cs typeface="Times New Roman"/>
            </a:endParaRPr>
          </a:p>
          <a:p>
            <a:pPr marL="356870" marR="5080" indent="-344170">
              <a:lnSpc>
                <a:spcPct val="100000"/>
              </a:lnSpc>
              <a:buFont typeface="Wingdings"/>
              <a:buChar char=""/>
              <a:tabLst>
                <a:tab pos="357505" algn="l"/>
              </a:tabLst>
            </a:pPr>
            <a:r>
              <a:rPr sz="1800" b="0" spc="-100" dirty="0">
                <a:latin typeface="Bookman Old Style"/>
                <a:cs typeface="Bookman Old Style"/>
              </a:rPr>
              <a:t>By </a:t>
            </a:r>
            <a:r>
              <a:rPr sz="1800" b="0" spc="-50" dirty="0">
                <a:latin typeface="Bookman Old Style"/>
                <a:cs typeface="Bookman Old Style"/>
              </a:rPr>
              <a:t>actively </a:t>
            </a:r>
            <a:r>
              <a:rPr sz="1800" b="0" spc="-70" dirty="0">
                <a:latin typeface="Bookman Old Style"/>
                <a:cs typeface="Bookman Old Style"/>
              </a:rPr>
              <a:t>listening to </a:t>
            </a:r>
            <a:r>
              <a:rPr sz="1800" b="0" spc="-85" dirty="0">
                <a:latin typeface="Bookman Old Style"/>
                <a:cs typeface="Bookman Old Style"/>
              </a:rPr>
              <a:t>our </a:t>
            </a:r>
            <a:r>
              <a:rPr sz="1800" b="0" spc="-70" dirty="0">
                <a:latin typeface="Bookman Old Style"/>
                <a:cs typeface="Bookman Old Style"/>
              </a:rPr>
              <a:t>families, </a:t>
            </a:r>
            <a:r>
              <a:rPr sz="1800" b="0" spc="10" dirty="0">
                <a:latin typeface="Bookman Old Style"/>
                <a:cs typeface="Bookman Old Style"/>
              </a:rPr>
              <a:t>we </a:t>
            </a:r>
            <a:r>
              <a:rPr sz="1800" b="0" spc="-95" dirty="0">
                <a:latin typeface="Bookman Old Style"/>
                <a:cs typeface="Bookman Old Style"/>
              </a:rPr>
              <a:t>are </a:t>
            </a:r>
            <a:r>
              <a:rPr sz="1800" b="0" spc="-90" dirty="0">
                <a:latin typeface="Bookman Old Style"/>
                <a:cs typeface="Bookman Old Style"/>
              </a:rPr>
              <a:t>able </a:t>
            </a:r>
            <a:r>
              <a:rPr sz="1800" b="0" spc="-70" dirty="0">
                <a:latin typeface="Bookman Old Style"/>
                <a:cs typeface="Bookman Old Style"/>
              </a:rPr>
              <a:t>to </a:t>
            </a:r>
            <a:r>
              <a:rPr sz="1800" b="0" spc="-150" dirty="0">
                <a:latin typeface="Bookman Old Style"/>
                <a:cs typeface="Bookman Old Style"/>
              </a:rPr>
              <a:t>assess </a:t>
            </a:r>
            <a:r>
              <a:rPr sz="1800" b="0" spc="-110" dirty="0">
                <a:latin typeface="Bookman Old Style"/>
                <a:cs typeface="Bookman Old Style"/>
              </a:rPr>
              <a:t>the </a:t>
            </a:r>
            <a:r>
              <a:rPr sz="1800" b="0" spc="-95" dirty="0">
                <a:latin typeface="Bookman Old Style"/>
                <a:cs typeface="Bookman Old Style"/>
              </a:rPr>
              <a:t>needs </a:t>
            </a:r>
            <a:r>
              <a:rPr sz="1800" b="0" spc="-5" dirty="0">
                <a:latin typeface="Bookman Old Style"/>
                <a:cs typeface="Bookman Old Style"/>
              </a:rPr>
              <a:t>of </a:t>
            </a:r>
            <a:r>
              <a:rPr sz="1800" b="0" spc="-110" dirty="0">
                <a:latin typeface="Bookman Old Style"/>
                <a:cs typeface="Bookman Old Style"/>
              </a:rPr>
              <a:t>the  </a:t>
            </a:r>
            <a:r>
              <a:rPr sz="1800" b="0" spc="-80" dirty="0">
                <a:latin typeface="Bookman Old Style"/>
                <a:cs typeface="Bookman Old Style"/>
              </a:rPr>
              <a:t>children, youth </a:t>
            </a:r>
            <a:r>
              <a:rPr sz="1800" b="0" spc="-100" dirty="0">
                <a:latin typeface="Bookman Old Style"/>
                <a:cs typeface="Bookman Old Style"/>
              </a:rPr>
              <a:t>and </a:t>
            </a:r>
            <a:r>
              <a:rPr sz="1800" b="0" spc="-65" dirty="0">
                <a:latin typeface="Bookman Old Style"/>
                <a:cs typeface="Bookman Old Style"/>
              </a:rPr>
              <a:t>families </a:t>
            </a:r>
            <a:r>
              <a:rPr sz="1800" b="0" spc="-80" dirty="0">
                <a:latin typeface="Bookman Old Style"/>
                <a:cs typeface="Bookman Old Style"/>
              </a:rPr>
              <a:t>in </a:t>
            </a:r>
            <a:r>
              <a:rPr sz="1800" b="0" spc="-145" dirty="0">
                <a:latin typeface="Bookman Old Style"/>
                <a:cs typeface="Bookman Old Style"/>
              </a:rPr>
              <a:t>a </a:t>
            </a:r>
            <a:r>
              <a:rPr sz="1800" b="0" spc="-85" dirty="0">
                <a:latin typeface="Bookman Old Style"/>
                <a:cs typeface="Bookman Old Style"/>
              </a:rPr>
              <a:t>respectful </a:t>
            </a:r>
            <a:r>
              <a:rPr sz="1800" b="0" spc="-100" dirty="0">
                <a:latin typeface="Bookman Old Style"/>
                <a:cs typeface="Bookman Old Style"/>
              </a:rPr>
              <a:t>and </a:t>
            </a:r>
            <a:r>
              <a:rPr sz="1800" b="0" spc="-75" dirty="0">
                <a:latin typeface="Bookman Old Style"/>
                <a:cs typeface="Bookman Old Style"/>
              </a:rPr>
              <a:t>responsive </a:t>
            </a:r>
            <a:r>
              <a:rPr sz="1800" b="0" spc="-114" dirty="0">
                <a:latin typeface="Bookman Old Style"/>
                <a:cs typeface="Bookman Old Style"/>
              </a:rPr>
              <a:t>manner </a:t>
            </a:r>
            <a:r>
              <a:rPr sz="1800" b="0" spc="-120" dirty="0">
                <a:latin typeface="Bookman Old Style"/>
                <a:cs typeface="Bookman Old Style"/>
              </a:rPr>
              <a:t>that</a:t>
            </a:r>
            <a:r>
              <a:rPr sz="1800" b="0" spc="-420" dirty="0">
                <a:latin typeface="Bookman Old Style"/>
                <a:cs typeface="Bookman Old Style"/>
              </a:rPr>
              <a:t> </a:t>
            </a:r>
            <a:r>
              <a:rPr sz="1800" b="0" spc="-85" dirty="0">
                <a:latin typeface="Bookman Old Style"/>
                <a:cs typeface="Bookman Old Style"/>
              </a:rPr>
              <a:t>builds  upon their</a:t>
            </a:r>
            <a:r>
              <a:rPr sz="1800" b="0" spc="-185" dirty="0">
                <a:latin typeface="Bookman Old Style"/>
                <a:cs typeface="Bookman Old Style"/>
              </a:rPr>
              <a:t> </a:t>
            </a:r>
            <a:r>
              <a:rPr sz="1800" b="0" spc="-110" dirty="0">
                <a:latin typeface="Bookman Old Style"/>
                <a:cs typeface="Bookman Old Style"/>
              </a:rPr>
              <a:t>strengths.</a:t>
            </a:r>
            <a:endParaRPr sz="18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14"/>
              </a:spcBef>
              <a:buFont typeface="Wingdings"/>
              <a:buChar char=""/>
            </a:pPr>
            <a:endParaRPr sz="1450">
              <a:latin typeface="Times New Roman"/>
              <a:cs typeface="Times New Roman"/>
            </a:endParaRPr>
          </a:p>
          <a:p>
            <a:pPr marL="412115" marR="2634615" indent="-399415">
              <a:lnSpc>
                <a:spcPct val="100000"/>
              </a:lnSpc>
              <a:buFont typeface="Wingdings"/>
              <a:buChar char=""/>
              <a:tabLst>
                <a:tab pos="357505" algn="l"/>
              </a:tabLst>
            </a:pPr>
            <a:r>
              <a:rPr sz="1800" b="0" spc="-70" dirty="0">
                <a:latin typeface="Bookman Old Style"/>
                <a:cs typeface="Bookman Old Style"/>
              </a:rPr>
              <a:t>When</a:t>
            </a:r>
            <a:r>
              <a:rPr sz="1800" b="0" spc="-140" dirty="0">
                <a:latin typeface="Bookman Old Style"/>
                <a:cs typeface="Bookman Old Style"/>
              </a:rPr>
              <a:t> </a:t>
            </a:r>
            <a:r>
              <a:rPr sz="1800" b="0" spc="-60" dirty="0">
                <a:latin typeface="Bookman Old Style"/>
                <a:cs typeface="Bookman Old Style"/>
              </a:rPr>
              <a:t>it</a:t>
            </a:r>
            <a:r>
              <a:rPr sz="1800" b="0" spc="-135" dirty="0">
                <a:latin typeface="Bookman Old Style"/>
                <a:cs typeface="Bookman Old Style"/>
              </a:rPr>
              <a:t> </a:t>
            </a:r>
            <a:r>
              <a:rPr sz="1800" b="0" spc="-95" dirty="0">
                <a:latin typeface="Bookman Old Style"/>
                <a:cs typeface="Bookman Old Style"/>
              </a:rPr>
              <a:t>is</a:t>
            </a:r>
            <a:r>
              <a:rPr sz="1800" b="0" spc="-125" dirty="0">
                <a:latin typeface="Bookman Old Style"/>
                <a:cs typeface="Bookman Old Style"/>
              </a:rPr>
              <a:t> </a:t>
            </a:r>
            <a:r>
              <a:rPr sz="1800" b="0" spc="-80" dirty="0">
                <a:latin typeface="Bookman Old Style"/>
                <a:cs typeface="Bookman Old Style"/>
              </a:rPr>
              <a:t>time</a:t>
            </a:r>
            <a:r>
              <a:rPr sz="1800" b="0" spc="-120" dirty="0">
                <a:latin typeface="Bookman Old Style"/>
                <a:cs typeface="Bookman Old Style"/>
              </a:rPr>
              <a:t> </a:t>
            </a:r>
            <a:r>
              <a:rPr sz="1800" b="0" spc="-30" dirty="0">
                <a:latin typeface="Bookman Old Style"/>
                <a:cs typeface="Bookman Old Style"/>
              </a:rPr>
              <a:t>for</a:t>
            </a:r>
            <a:r>
              <a:rPr sz="1800" b="0" spc="-135" dirty="0">
                <a:latin typeface="Bookman Old Style"/>
                <a:cs typeface="Bookman Old Style"/>
              </a:rPr>
              <a:t> </a:t>
            </a:r>
            <a:r>
              <a:rPr sz="1800" b="0" spc="-110" dirty="0">
                <a:latin typeface="Bookman Old Style"/>
                <a:cs typeface="Bookman Old Style"/>
              </a:rPr>
              <a:t>the</a:t>
            </a:r>
            <a:r>
              <a:rPr sz="1800" b="0" spc="-120" dirty="0">
                <a:latin typeface="Bookman Old Style"/>
                <a:cs typeface="Bookman Old Style"/>
              </a:rPr>
              <a:t> </a:t>
            </a:r>
            <a:r>
              <a:rPr sz="1800" b="0" spc="-35" dirty="0">
                <a:latin typeface="Bookman Old Style"/>
                <a:cs typeface="Bookman Old Style"/>
              </a:rPr>
              <a:t>family</a:t>
            </a:r>
            <a:r>
              <a:rPr sz="1800" b="0" spc="-140" dirty="0">
                <a:latin typeface="Bookman Old Style"/>
                <a:cs typeface="Bookman Old Style"/>
              </a:rPr>
              <a:t> </a:t>
            </a:r>
            <a:r>
              <a:rPr sz="1800" b="0" spc="-70" dirty="0">
                <a:latin typeface="Bookman Old Style"/>
                <a:cs typeface="Bookman Old Style"/>
              </a:rPr>
              <a:t>to</a:t>
            </a:r>
            <a:r>
              <a:rPr sz="1800" b="0" spc="-95" dirty="0">
                <a:latin typeface="Bookman Old Style"/>
                <a:cs typeface="Bookman Old Style"/>
              </a:rPr>
              <a:t> </a:t>
            </a:r>
            <a:r>
              <a:rPr sz="1800" b="0" spc="-75" dirty="0">
                <a:latin typeface="Bookman Old Style"/>
                <a:cs typeface="Bookman Old Style"/>
              </a:rPr>
              <a:t>end</a:t>
            </a:r>
            <a:r>
              <a:rPr sz="1800" b="0" spc="-140" dirty="0">
                <a:latin typeface="Bookman Old Style"/>
                <a:cs typeface="Bookman Old Style"/>
              </a:rPr>
              <a:t> </a:t>
            </a:r>
            <a:r>
              <a:rPr sz="1800" b="0" spc="-100" dirty="0">
                <a:latin typeface="Bookman Old Style"/>
                <a:cs typeface="Bookman Old Style"/>
              </a:rPr>
              <a:t>its</a:t>
            </a:r>
            <a:r>
              <a:rPr sz="1800" b="0" spc="-125" dirty="0">
                <a:latin typeface="Bookman Old Style"/>
                <a:cs typeface="Bookman Old Style"/>
              </a:rPr>
              <a:t> </a:t>
            </a:r>
            <a:r>
              <a:rPr sz="1800" b="0" spc="-50" dirty="0">
                <a:latin typeface="Bookman Old Style"/>
                <a:cs typeface="Bookman Old Style"/>
              </a:rPr>
              <a:t>involvement  </a:t>
            </a:r>
            <a:r>
              <a:rPr sz="1800" b="0" spc="-45" dirty="0">
                <a:latin typeface="Bookman Old Style"/>
                <a:cs typeface="Bookman Old Style"/>
              </a:rPr>
              <a:t>with </a:t>
            </a:r>
            <a:r>
              <a:rPr sz="1800" b="0" spc="-60" dirty="0">
                <a:latin typeface="Bookman Old Style"/>
                <a:cs typeface="Bookman Old Style"/>
              </a:rPr>
              <a:t>DCP&amp;P, </a:t>
            </a:r>
            <a:r>
              <a:rPr sz="1800" b="0" spc="-145" dirty="0">
                <a:latin typeface="Bookman Old Style"/>
                <a:cs typeface="Bookman Old Style"/>
              </a:rPr>
              <a:t>a </a:t>
            </a:r>
            <a:r>
              <a:rPr sz="1800" b="0" spc="-105" dirty="0">
                <a:latin typeface="Bookman Old Style"/>
                <a:cs typeface="Bookman Old Style"/>
              </a:rPr>
              <a:t>team </a:t>
            </a:r>
            <a:r>
              <a:rPr sz="1800" b="0" dirty="0">
                <a:latin typeface="Bookman Old Style"/>
                <a:cs typeface="Bookman Old Style"/>
              </a:rPr>
              <a:t>of </a:t>
            </a:r>
            <a:r>
              <a:rPr sz="1800" b="0" spc="-55" dirty="0">
                <a:latin typeface="Bookman Old Style"/>
                <a:cs typeface="Bookman Old Style"/>
              </a:rPr>
              <a:t>formal </a:t>
            </a:r>
            <a:r>
              <a:rPr sz="1800" b="0" spc="-100" dirty="0">
                <a:latin typeface="Bookman Old Style"/>
                <a:cs typeface="Bookman Old Style"/>
              </a:rPr>
              <a:t>and </a:t>
            </a:r>
            <a:r>
              <a:rPr sz="1800" b="0" spc="-60" dirty="0">
                <a:latin typeface="Bookman Old Style"/>
                <a:cs typeface="Bookman Old Style"/>
              </a:rPr>
              <a:t>informal  </a:t>
            </a:r>
            <a:r>
              <a:rPr sz="1800" b="0" spc="-95" dirty="0">
                <a:latin typeface="Bookman Old Style"/>
                <a:cs typeface="Bookman Old Style"/>
              </a:rPr>
              <a:t>supports </a:t>
            </a:r>
            <a:r>
              <a:rPr sz="1800" b="0" spc="-140" dirty="0">
                <a:latin typeface="Bookman Old Style"/>
                <a:cs typeface="Bookman Old Style"/>
              </a:rPr>
              <a:t>can </a:t>
            </a:r>
            <a:r>
              <a:rPr sz="1800" b="0" spc="-65" dirty="0">
                <a:latin typeface="Bookman Old Style"/>
                <a:cs typeface="Bookman Old Style"/>
              </a:rPr>
              <a:t>help </a:t>
            </a:r>
            <a:r>
              <a:rPr sz="1800" b="0" spc="-85" dirty="0">
                <a:latin typeface="Bookman Old Style"/>
                <a:cs typeface="Bookman Old Style"/>
              </a:rPr>
              <a:t>support </a:t>
            </a:r>
            <a:r>
              <a:rPr sz="1800" b="0" spc="-110" dirty="0">
                <a:latin typeface="Bookman Old Style"/>
                <a:cs typeface="Bookman Old Style"/>
              </a:rPr>
              <a:t>the </a:t>
            </a:r>
            <a:r>
              <a:rPr sz="1800" b="0" spc="-35" dirty="0">
                <a:latin typeface="Bookman Old Style"/>
                <a:cs typeface="Bookman Old Style"/>
              </a:rPr>
              <a:t>family’s</a:t>
            </a:r>
            <a:r>
              <a:rPr sz="1800" b="0" spc="-305" dirty="0">
                <a:latin typeface="Bookman Old Style"/>
                <a:cs typeface="Bookman Old Style"/>
              </a:rPr>
              <a:t> </a:t>
            </a:r>
            <a:r>
              <a:rPr sz="1800" b="0" spc="-95" dirty="0">
                <a:latin typeface="Bookman Old Style"/>
                <a:cs typeface="Bookman Old Style"/>
              </a:rPr>
              <a:t>transition.</a:t>
            </a:r>
            <a:endParaRPr sz="180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172200" y="4343336"/>
            <a:ext cx="2647950" cy="17764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219200" y="1219200"/>
            <a:ext cx="6705600" cy="0"/>
          </a:xfrm>
          <a:custGeom>
            <a:avLst/>
            <a:gdLst/>
            <a:ahLst/>
            <a:cxnLst/>
            <a:rect l="l" t="t" r="r" b="b"/>
            <a:pathLst>
              <a:path w="6705600">
                <a:moveTo>
                  <a:pt x="0" y="0"/>
                </a:moveTo>
                <a:lnTo>
                  <a:pt x="6705600" y="0"/>
                </a:lnTo>
              </a:path>
            </a:pathLst>
          </a:custGeom>
          <a:ln w="38100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50214" y="80517"/>
            <a:ext cx="7412355" cy="12503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28265" marR="5080" indent="-2616200">
              <a:lnSpc>
                <a:spcPct val="100000"/>
              </a:lnSpc>
            </a:pPr>
            <a:r>
              <a:rPr sz="4000" b="0" i="1" dirty="0">
                <a:latin typeface="Palatino Linotype"/>
                <a:cs typeface="Palatino Linotype"/>
              </a:rPr>
              <a:t>The </a:t>
            </a:r>
            <a:r>
              <a:rPr sz="4000" b="0" i="1" spc="5" dirty="0">
                <a:latin typeface="Palatino Linotype"/>
                <a:cs typeface="Palatino Linotype"/>
              </a:rPr>
              <a:t>Importance </a:t>
            </a:r>
            <a:r>
              <a:rPr sz="4000" b="0" i="1" dirty="0">
                <a:latin typeface="Palatino Linotype"/>
                <a:cs typeface="Palatino Linotype"/>
              </a:rPr>
              <a:t>of </a:t>
            </a:r>
            <a:r>
              <a:rPr sz="4000" b="0" i="1" spc="5" dirty="0">
                <a:latin typeface="Palatino Linotype"/>
                <a:cs typeface="Palatino Linotype"/>
              </a:rPr>
              <a:t>Conducting</a:t>
            </a:r>
            <a:r>
              <a:rPr sz="4000" b="0" i="1" spc="-210" dirty="0">
                <a:latin typeface="Palatino Linotype"/>
                <a:cs typeface="Palatino Linotype"/>
              </a:rPr>
              <a:t> </a:t>
            </a:r>
            <a:r>
              <a:rPr sz="4000" b="0" i="1" dirty="0">
                <a:latin typeface="Palatino Linotype"/>
                <a:cs typeface="Palatino Linotype"/>
              </a:rPr>
              <a:t>Joint  CFT/FTM</a:t>
            </a:r>
            <a:endParaRPr sz="4000">
              <a:latin typeface="Palatino Linotype"/>
              <a:cs typeface="Palatino Linotype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" y="1438275"/>
            <a:ext cx="6705600" cy="0"/>
          </a:xfrm>
          <a:custGeom>
            <a:avLst/>
            <a:gdLst/>
            <a:ahLst/>
            <a:cxnLst/>
            <a:rect l="l" t="t" r="r" b="b"/>
            <a:pathLst>
              <a:path w="6705600">
                <a:moveTo>
                  <a:pt x="0" y="0"/>
                </a:moveTo>
                <a:lnTo>
                  <a:pt x="6705600" y="0"/>
                </a:lnTo>
              </a:path>
            </a:pathLst>
          </a:custGeom>
          <a:ln w="38100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993444" y="1854072"/>
            <a:ext cx="7389495" cy="33166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0" spc="-110" dirty="0">
                <a:solidFill>
                  <a:srgbClr val="C00000"/>
                </a:solidFill>
                <a:latin typeface="Bookman Old Style"/>
                <a:cs typeface="Bookman Old Style"/>
              </a:rPr>
              <a:t>The </a:t>
            </a:r>
            <a:r>
              <a:rPr sz="2400" b="0" spc="-55" dirty="0">
                <a:solidFill>
                  <a:srgbClr val="C00000"/>
                </a:solidFill>
                <a:latin typeface="Bookman Old Style"/>
                <a:cs typeface="Bookman Old Style"/>
              </a:rPr>
              <a:t>goal </a:t>
            </a:r>
            <a:r>
              <a:rPr sz="2400" b="0" dirty="0">
                <a:solidFill>
                  <a:srgbClr val="C00000"/>
                </a:solidFill>
                <a:latin typeface="Bookman Old Style"/>
                <a:cs typeface="Bookman Old Style"/>
              </a:rPr>
              <a:t>of</a:t>
            </a:r>
            <a:r>
              <a:rPr sz="2400" b="0" spc="-550" dirty="0">
                <a:solidFill>
                  <a:srgbClr val="C00000"/>
                </a:solidFill>
                <a:latin typeface="Bookman Old Style"/>
                <a:cs typeface="Bookman Old Style"/>
              </a:rPr>
              <a:t> </a:t>
            </a:r>
            <a:r>
              <a:rPr sz="2400" b="0" spc="-80" dirty="0">
                <a:solidFill>
                  <a:srgbClr val="C00000"/>
                </a:solidFill>
                <a:latin typeface="Bookman Old Style"/>
                <a:cs typeface="Bookman Old Style"/>
              </a:rPr>
              <a:t>having </a:t>
            </a:r>
            <a:r>
              <a:rPr sz="2400" b="0" spc="-195" dirty="0">
                <a:solidFill>
                  <a:srgbClr val="C00000"/>
                </a:solidFill>
                <a:latin typeface="Bookman Old Style"/>
                <a:cs typeface="Bookman Old Style"/>
              </a:rPr>
              <a:t>a </a:t>
            </a:r>
            <a:r>
              <a:rPr sz="2400" b="0" spc="-114" dirty="0">
                <a:solidFill>
                  <a:srgbClr val="C00000"/>
                </a:solidFill>
                <a:latin typeface="Bookman Old Style"/>
                <a:cs typeface="Bookman Old Style"/>
              </a:rPr>
              <a:t>combined </a:t>
            </a:r>
            <a:r>
              <a:rPr sz="2400" b="0" spc="-65" dirty="0">
                <a:solidFill>
                  <a:srgbClr val="C00000"/>
                </a:solidFill>
                <a:latin typeface="Bookman Old Style"/>
                <a:cs typeface="Bookman Old Style"/>
              </a:rPr>
              <a:t>CFT/FTM </a:t>
            </a:r>
            <a:r>
              <a:rPr sz="2400" b="0" spc="-130" dirty="0">
                <a:solidFill>
                  <a:srgbClr val="C00000"/>
                </a:solidFill>
                <a:latin typeface="Bookman Old Style"/>
                <a:cs typeface="Bookman Old Style"/>
              </a:rPr>
              <a:t>is </a:t>
            </a:r>
            <a:r>
              <a:rPr sz="2400" b="0" spc="-110" dirty="0">
                <a:solidFill>
                  <a:srgbClr val="C00000"/>
                </a:solidFill>
                <a:latin typeface="Bookman Old Style"/>
                <a:cs typeface="Bookman Old Style"/>
              </a:rPr>
              <a:t>to:</a:t>
            </a:r>
            <a:endParaRPr sz="24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8"/>
              </a:spcBef>
            </a:pPr>
            <a:endParaRPr sz="2500">
              <a:latin typeface="Times New Roman"/>
              <a:cs typeface="Times New Roman"/>
            </a:endParaRPr>
          </a:p>
          <a:p>
            <a:pPr marL="509270" marR="5080" indent="-496570">
              <a:lnSpc>
                <a:spcPct val="100000"/>
              </a:lnSpc>
              <a:buFont typeface="Wingdings"/>
              <a:buChar char=""/>
              <a:tabLst>
                <a:tab pos="509905" algn="l"/>
              </a:tabLst>
            </a:pPr>
            <a:r>
              <a:rPr sz="2400" b="0" spc="-114" dirty="0">
                <a:latin typeface="Bookman Old Style"/>
                <a:cs typeface="Bookman Old Style"/>
              </a:rPr>
              <a:t>Engage </a:t>
            </a:r>
            <a:r>
              <a:rPr sz="2400" b="0" spc="-140" dirty="0">
                <a:latin typeface="Bookman Old Style"/>
                <a:cs typeface="Bookman Old Style"/>
              </a:rPr>
              <a:t>the </a:t>
            </a:r>
            <a:r>
              <a:rPr sz="2400" b="0" spc="-105" dirty="0">
                <a:latin typeface="Bookman Old Style"/>
                <a:cs typeface="Bookman Old Style"/>
              </a:rPr>
              <a:t>youth </a:t>
            </a:r>
            <a:r>
              <a:rPr sz="2400" b="0" spc="-140" dirty="0">
                <a:latin typeface="Bookman Old Style"/>
                <a:cs typeface="Bookman Old Style"/>
              </a:rPr>
              <a:t>and </a:t>
            </a:r>
            <a:r>
              <a:rPr sz="2400" b="0" spc="-55" dirty="0">
                <a:latin typeface="Bookman Old Style"/>
                <a:cs typeface="Bookman Old Style"/>
              </a:rPr>
              <a:t>family </a:t>
            </a:r>
            <a:r>
              <a:rPr sz="2400" b="0" spc="-105" dirty="0">
                <a:latin typeface="Bookman Old Style"/>
                <a:cs typeface="Bookman Old Style"/>
              </a:rPr>
              <a:t>in </a:t>
            </a:r>
            <a:r>
              <a:rPr sz="2400" b="0" spc="-114" dirty="0">
                <a:latin typeface="Bookman Old Style"/>
                <a:cs typeface="Bookman Old Style"/>
              </a:rPr>
              <a:t>services </a:t>
            </a:r>
            <a:r>
              <a:rPr sz="2400" b="0" spc="-75" dirty="0">
                <a:latin typeface="Bookman Old Style"/>
                <a:cs typeface="Bookman Old Style"/>
              </a:rPr>
              <a:t>by </a:t>
            </a:r>
            <a:r>
              <a:rPr sz="2400" b="0" spc="-130" dirty="0">
                <a:latin typeface="Bookman Old Style"/>
                <a:cs typeface="Bookman Old Style"/>
              </a:rPr>
              <a:t>using</a:t>
            </a:r>
            <a:r>
              <a:rPr sz="2400" b="0" spc="-550" dirty="0">
                <a:latin typeface="Bookman Old Style"/>
                <a:cs typeface="Bookman Old Style"/>
              </a:rPr>
              <a:t> </a:t>
            </a:r>
            <a:r>
              <a:rPr sz="2400" b="0" spc="-195" dirty="0">
                <a:latin typeface="Bookman Old Style"/>
                <a:cs typeface="Bookman Old Style"/>
              </a:rPr>
              <a:t>a  </a:t>
            </a:r>
            <a:r>
              <a:rPr sz="2400" b="0" spc="-150" dirty="0">
                <a:latin typeface="Bookman Old Style"/>
                <a:cs typeface="Bookman Old Style"/>
              </a:rPr>
              <a:t>strengths-based, </a:t>
            </a:r>
            <a:r>
              <a:rPr sz="2400" b="0" spc="-140" dirty="0">
                <a:latin typeface="Bookman Old Style"/>
                <a:cs typeface="Bookman Old Style"/>
              </a:rPr>
              <a:t>team </a:t>
            </a:r>
            <a:r>
              <a:rPr sz="2400" b="0" spc="-125" dirty="0">
                <a:latin typeface="Bookman Old Style"/>
                <a:cs typeface="Bookman Old Style"/>
              </a:rPr>
              <a:t>approach </a:t>
            </a:r>
            <a:r>
              <a:rPr sz="2400" b="0" spc="-80" dirty="0">
                <a:latin typeface="Bookman Old Style"/>
                <a:cs typeface="Bookman Old Style"/>
              </a:rPr>
              <a:t>to </a:t>
            </a:r>
            <a:r>
              <a:rPr sz="2400" b="0" spc="-90" dirty="0">
                <a:latin typeface="Bookman Old Style"/>
                <a:cs typeface="Bookman Old Style"/>
              </a:rPr>
              <a:t>maximize  </a:t>
            </a:r>
            <a:r>
              <a:rPr sz="2400" b="0" spc="-100" dirty="0">
                <a:latin typeface="Bookman Old Style"/>
                <a:cs typeface="Bookman Old Style"/>
              </a:rPr>
              <a:t>opportunities </a:t>
            </a:r>
            <a:r>
              <a:rPr sz="2400" b="0" spc="-40" dirty="0">
                <a:latin typeface="Bookman Old Style"/>
                <a:cs typeface="Bookman Old Style"/>
              </a:rPr>
              <a:t>for </a:t>
            </a:r>
            <a:r>
              <a:rPr sz="2400" b="0" spc="-165" dirty="0">
                <a:latin typeface="Bookman Old Style"/>
                <a:cs typeface="Bookman Old Style"/>
              </a:rPr>
              <a:t>successful</a:t>
            </a:r>
            <a:r>
              <a:rPr sz="2400" b="0" spc="-280" dirty="0">
                <a:latin typeface="Bookman Old Style"/>
                <a:cs typeface="Bookman Old Style"/>
              </a:rPr>
              <a:t> </a:t>
            </a:r>
            <a:r>
              <a:rPr sz="2400" b="0" spc="-135" dirty="0">
                <a:latin typeface="Bookman Old Style"/>
                <a:cs typeface="Bookman Old Style"/>
              </a:rPr>
              <a:t>outcomes</a:t>
            </a:r>
            <a:endParaRPr sz="24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Font typeface="Wingdings"/>
              <a:buChar char=""/>
            </a:pPr>
            <a:endParaRPr sz="2500">
              <a:latin typeface="Times New Roman"/>
              <a:cs typeface="Times New Roman"/>
            </a:endParaRPr>
          </a:p>
          <a:p>
            <a:pPr marL="509270" marR="640080" indent="-496570">
              <a:lnSpc>
                <a:spcPct val="100000"/>
              </a:lnSpc>
              <a:buFont typeface="Wingdings"/>
              <a:buChar char=""/>
              <a:tabLst>
                <a:tab pos="509905" algn="l"/>
              </a:tabLst>
            </a:pPr>
            <a:r>
              <a:rPr sz="2400" b="0" spc="-40" dirty="0">
                <a:latin typeface="Bookman Old Style"/>
                <a:cs typeface="Bookman Old Style"/>
              </a:rPr>
              <a:t>Develop </a:t>
            </a:r>
            <a:r>
              <a:rPr sz="2400" b="0" spc="-195" dirty="0">
                <a:latin typeface="Bookman Old Style"/>
                <a:cs typeface="Bookman Old Style"/>
              </a:rPr>
              <a:t>a </a:t>
            </a:r>
            <a:r>
              <a:rPr sz="2400" b="0" spc="-80" dirty="0">
                <a:latin typeface="Bookman Old Style"/>
                <a:cs typeface="Bookman Old Style"/>
              </a:rPr>
              <a:t>unified </a:t>
            </a:r>
            <a:r>
              <a:rPr sz="2400" b="0" spc="-140" dirty="0">
                <a:latin typeface="Bookman Old Style"/>
                <a:cs typeface="Bookman Old Style"/>
              </a:rPr>
              <a:t>and </a:t>
            </a:r>
            <a:r>
              <a:rPr sz="2400" b="0" spc="-120" dirty="0">
                <a:latin typeface="Bookman Old Style"/>
                <a:cs typeface="Bookman Old Style"/>
              </a:rPr>
              <a:t>streamlined plan </a:t>
            </a:r>
            <a:r>
              <a:rPr sz="2400" b="0" spc="-40" dirty="0">
                <a:latin typeface="Bookman Old Style"/>
                <a:cs typeface="Bookman Old Style"/>
              </a:rPr>
              <a:t>for  </a:t>
            </a:r>
            <a:r>
              <a:rPr sz="2400" b="0" spc="-110" dirty="0">
                <a:latin typeface="Bookman Old Style"/>
                <a:cs typeface="Bookman Old Style"/>
              </a:rPr>
              <a:t>children </a:t>
            </a:r>
            <a:r>
              <a:rPr sz="2400" b="0" spc="-135" dirty="0">
                <a:latin typeface="Bookman Old Style"/>
                <a:cs typeface="Bookman Old Style"/>
              </a:rPr>
              <a:t>and </a:t>
            </a:r>
            <a:r>
              <a:rPr sz="2400" b="0" spc="-95" dirty="0">
                <a:latin typeface="Bookman Old Style"/>
                <a:cs typeface="Bookman Old Style"/>
              </a:rPr>
              <a:t>families </a:t>
            </a:r>
            <a:r>
              <a:rPr sz="2400" b="0" spc="-70" dirty="0">
                <a:latin typeface="Bookman Old Style"/>
                <a:cs typeface="Bookman Old Style"/>
              </a:rPr>
              <a:t>dually </a:t>
            </a:r>
            <a:r>
              <a:rPr sz="2400" b="0" spc="-120" dirty="0">
                <a:latin typeface="Bookman Old Style"/>
                <a:cs typeface="Bookman Old Style"/>
              </a:rPr>
              <a:t>managed </a:t>
            </a:r>
            <a:r>
              <a:rPr sz="2400" b="0" spc="-70" dirty="0">
                <a:latin typeface="Bookman Old Style"/>
                <a:cs typeface="Bookman Old Style"/>
              </a:rPr>
              <a:t>by</a:t>
            </a:r>
            <a:r>
              <a:rPr sz="2400" b="0" spc="-375" dirty="0">
                <a:latin typeface="Bookman Old Style"/>
                <a:cs typeface="Bookman Old Style"/>
              </a:rPr>
              <a:t> </a:t>
            </a:r>
            <a:r>
              <a:rPr sz="2400" b="0" spc="-135" dirty="0">
                <a:latin typeface="Bookman Old Style"/>
                <a:cs typeface="Bookman Old Style"/>
              </a:rPr>
              <a:t>both  </a:t>
            </a:r>
            <a:r>
              <a:rPr sz="2400" b="0" spc="-114" dirty="0">
                <a:latin typeface="Bookman Old Style"/>
                <a:cs typeface="Bookman Old Style"/>
              </a:rPr>
              <a:t>entities</a:t>
            </a:r>
            <a:endParaRPr sz="2400">
              <a:latin typeface="Bookman Old Style"/>
              <a:cs typeface="Bookman Old Style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122070" y="322326"/>
            <a:ext cx="6517640" cy="1002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3200" spc="-145" dirty="0"/>
              <a:t>The </a:t>
            </a:r>
            <a:r>
              <a:rPr sz="3200" spc="-160" dirty="0"/>
              <a:t>Importance </a:t>
            </a:r>
            <a:r>
              <a:rPr sz="3200" spc="-5" dirty="0"/>
              <a:t>of </a:t>
            </a:r>
            <a:r>
              <a:rPr sz="3200" spc="-145" dirty="0"/>
              <a:t>Conducting</a:t>
            </a:r>
            <a:r>
              <a:rPr sz="3200" spc="-420" dirty="0"/>
              <a:t> </a:t>
            </a:r>
            <a:r>
              <a:rPr sz="3200" spc="-275" dirty="0"/>
              <a:t>Joint</a:t>
            </a:r>
            <a:endParaRPr sz="3200"/>
          </a:p>
          <a:p>
            <a:pPr marL="4445" algn="ctr">
              <a:lnSpc>
                <a:spcPct val="100000"/>
              </a:lnSpc>
            </a:pPr>
            <a:r>
              <a:rPr sz="3200" spc="-85" dirty="0"/>
              <a:t>CFT/FTM</a:t>
            </a:r>
            <a:endParaRPr sz="3200"/>
          </a:p>
        </p:txBody>
      </p:sp>
      <p:sp>
        <p:nvSpPr>
          <p:cNvPr id="4" name="object 4"/>
          <p:cNvSpPr txBox="1"/>
          <p:nvPr/>
        </p:nvSpPr>
        <p:spPr>
          <a:xfrm>
            <a:off x="688644" y="1779270"/>
            <a:ext cx="7715884" cy="31965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7685" marR="393065" algn="ctr">
              <a:lnSpc>
                <a:spcPct val="100000"/>
              </a:lnSpc>
            </a:pPr>
            <a:r>
              <a:rPr sz="2800" b="0" spc="-160" dirty="0">
                <a:solidFill>
                  <a:srgbClr val="C00000"/>
                </a:solidFill>
                <a:latin typeface="Bookman Old Style"/>
                <a:cs typeface="Bookman Old Style"/>
              </a:rPr>
              <a:t>Encourage </a:t>
            </a:r>
            <a:r>
              <a:rPr sz="2800" b="0" spc="-165" dirty="0">
                <a:solidFill>
                  <a:srgbClr val="C00000"/>
                </a:solidFill>
                <a:latin typeface="Bookman Old Style"/>
                <a:cs typeface="Bookman Old Style"/>
              </a:rPr>
              <a:t>the </a:t>
            </a:r>
            <a:r>
              <a:rPr sz="2800" b="0" spc="-120" dirty="0">
                <a:solidFill>
                  <a:srgbClr val="C00000"/>
                </a:solidFill>
                <a:latin typeface="Bookman Old Style"/>
                <a:cs typeface="Bookman Old Style"/>
              </a:rPr>
              <a:t>youth </a:t>
            </a:r>
            <a:r>
              <a:rPr sz="2800" b="0" spc="-155" dirty="0">
                <a:solidFill>
                  <a:srgbClr val="C00000"/>
                </a:solidFill>
                <a:latin typeface="Bookman Old Style"/>
                <a:cs typeface="Bookman Old Style"/>
              </a:rPr>
              <a:t>and </a:t>
            </a:r>
            <a:r>
              <a:rPr sz="2800" b="0" spc="-55" dirty="0">
                <a:solidFill>
                  <a:srgbClr val="C00000"/>
                </a:solidFill>
                <a:latin typeface="Bookman Old Style"/>
                <a:cs typeface="Bookman Old Style"/>
              </a:rPr>
              <a:t>family</a:t>
            </a:r>
            <a:r>
              <a:rPr sz="2800" b="0" spc="-625" dirty="0">
                <a:solidFill>
                  <a:srgbClr val="C00000"/>
                </a:solidFill>
                <a:latin typeface="Bookman Old Style"/>
                <a:cs typeface="Bookman Old Style"/>
              </a:rPr>
              <a:t> </a:t>
            </a:r>
            <a:r>
              <a:rPr sz="2800" b="0" spc="-100" dirty="0">
                <a:solidFill>
                  <a:srgbClr val="C00000"/>
                </a:solidFill>
                <a:latin typeface="Bookman Old Style"/>
                <a:cs typeface="Bookman Old Style"/>
              </a:rPr>
              <a:t>to </a:t>
            </a:r>
            <a:r>
              <a:rPr sz="2800" b="0" spc="-70" dirty="0">
                <a:solidFill>
                  <a:srgbClr val="C00000"/>
                </a:solidFill>
                <a:latin typeface="Bookman Old Style"/>
                <a:cs typeface="Bookman Old Style"/>
              </a:rPr>
              <a:t>actively  </a:t>
            </a:r>
            <a:r>
              <a:rPr sz="2800" b="0" spc="-125" dirty="0">
                <a:solidFill>
                  <a:srgbClr val="C00000"/>
                </a:solidFill>
                <a:latin typeface="Bookman Old Style"/>
                <a:cs typeface="Bookman Old Style"/>
              </a:rPr>
              <a:t>participate </a:t>
            </a:r>
            <a:r>
              <a:rPr sz="2800" b="0" spc="-120" dirty="0">
                <a:solidFill>
                  <a:srgbClr val="C00000"/>
                </a:solidFill>
                <a:latin typeface="Bookman Old Style"/>
                <a:cs typeface="Bookman Old Style"/>
              </a:rPr>
              <a:t>in </a:t>
            </a:r>
            <a:r>
              <a:rPr sz="2800" b="0" spc="-165" dirty="0">
                <a:solidFill>
                  <a:srgbClr val="C00000"/>
                </a:solidFill>
                <a:latin typeface="Bookman Old Style"/>
                <a:cs typeface="Bookman Old Style"/>
              </a:rPr>
              <a:t>the </a:t>
            </a:r>
            <a:r>
              <a:rPr sz="2800" b="0" spc="-85" dirty="0">
                <a:solidFill>
                  <a:srgbClr val="C00000"/>
                </a:solidFill>
                <a:latin typeface="Bookman Old Style"/>
                <a:cs typeface="Bookman Old Style"/>
              </a:rPr>
              <a:t>development </a:t>
            </a:r>
            <a:r>
              <a:rPr sz="2800" b="0" dirty="0">
                <a:solidFill>
                  <a:srgbClr val="C00000"/>
                </a:solidFill>
                <a:latin typeface="Bookman Old Style"/>
                <a:cs typeface="Bookman Old Style"/>
              </a:rPr>
              <a:t>of </a:t>
            </a:r>
            <a:r>
              <a:rPr sz="2800" b="0" spc="-220" dirty="0">
                <a:solidFill>
                  <a:srgbClr val="C00000"/>
                </a:solidFill>
                <a:latin typeface="Bookman Old Style"/>
                <a:cs typeface="Bookman Old Style"/>
              </a:rPr>
              <a:t>an  </a:t>
            </a:r>
            <a:r>
              <a:rPr sz="2800" b="0" spc="-55" dirty="0">
                <a:solidFill>
                  <a:srgbClr val="C00000"/>
                </a:solidFill>
                <a:latin typeface="Bookman Old Style"/>
                <a:cs typeface="Bookman Old Style"/>
              </a:rPr>
              <a:t>Individualized </a:t>
            </a:r>
            <a:r>
              <a:rPr sz="2800" b="0" spc="-125" dirty="0">
                <a:solidFill>
                  <a:srgbClr val="C00000"/>
                </a:solidFill>
                <a:latin typeface="Bookman Old Style"/>
                <a:cs typeface="Bookman Old Style"/>
              </a:rPr>
              <a:t>Service Plan </a:t>
            </a:r>
            <a:r>
              <a:rPr sz="2800" b="0" spc="-75" dirty="0">
                <a:solidFill>
                  <a:srgbClr val="C00000"/>
                </a:solidFill>
                <a:latin typeface="Bookman Old Style"/>
                <a:cs typeface="Bookman Old Style"/>
              </a:rPr>
              <a:t>(ISP)/Family  </a:t>
            </a:r>
            <a:r>
              <a:rPr sz="2800" b="0" spc="-80" dirty="0">
                <a:solidFill>
                  <a:srgbClr val="C00000"/>
                </a:solidFill>
                <a:latin typeface="Bookman Old Style"/>
                <a:cs typeface="Bookman Old Style"/>
              </a:rPr>
              <a:t>Agreement </a:t>
            </a:r>
            <a:r>
              <a:rPr sz="2800" b="0" spc="-190" dirty="0">
                <a:solidFill>
                  <a:srgbClr val="C00000"/>
                </a:solidFill>
                <a:latin typeface="Bookman Old Style"/>
                <a:cs typeface="Bookman Old Style"/>
              </a:rPr>
              <a:t>that</a:t>
            </a:r>
            <a:r>
              <a:rPr sz="2800" b="0" spc="-385" dirty="0">
                <a:solidFill>
                  <a:srgbClr val="C00000"/>
                </a:solidFill>
                <a:latin typeface="Bookman Old Style"/>
                <a:cs typeface="Bookman Old Style"/>
              </a:rPr>
              <a:t> </a:t>
            </a:r>
            <a:r>
              <a:rPr sz="2800" b="0" spc="-25" dirty="0">
                <a:solidFill>
                  <a:srgbClr val="C00000"/>
                </a:solidFill>
                <a:latin typeface="Bookman Old Style"/>
                <a:cs typeface="Bookman Old Style"/>
              </a:rPr>
              <a:t>will:</a:t>
            </a:r>
            <a:endParaRPr sz="28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18"/>
              </a:spcBef>
            </a:pPr>
            <a:endParaRPr sz="2700">
              <a:latin typeface="Times New Roman"/>
              <a:cs typeface="Times New Roman"/>
            </a:endParaRPr>
          </a:p>
          <a:p>
            <a:pPr marL="509270" indent="-496570">
              <a:lnSpc>
                <a:spcPct val="100000"/>
              </a:lnSpc>
              <a:buAutoNum type="arabicParenR"/>
              <a:tabLst>
                <a:tab pos="509905" algn="l"/>
              </a:tabLst>
            </a:pPr>
            <a:r>
              <a:rPr sz="2800" b="0" spc="-60" dirty="0">
                <a:latin typeface="Bookman Old Style"/>
                <a:cs typeface="Bookman Old Style"/>
              </a:rPr>
              <a:t>Identify </a:t>
            </a:r>
            <a:r>
              <a:rPr sz="2800" b="0" spc="-165" dirty="0">
                <a:latin typeface="Bookman Old Style"/>
                <a:cs typeface="Bookman Old Style"/>
              </a:rPr>
              <a:t>strengths </a:t>
            </a:r>
            <a:r>
              <a:rPr sz="2800" b="0" spc="-155" dirty="0">
                <a:latin typeface="Bookman Old Style"/>
                <a:cs typeface="Bookman Old Style"/>
              </a:rPr>
              <a:t>and needs </a:t>
            </a:r>
            <a:r>
              <a:rPr sz="2800" b="0" dirty="0">
                <a:latin typeface="Bookman Old Style"/>
                <a:cs typeface="Bookman Old Style"/>
              </a:rPr>
              <a:t>of</a:t>
            </a:r>
            <a:r>
              <a:rPr sz="2800" b="0" spc="-590" dirty="0">
                <a:latin typeface="Bookman Old Style"/>
                <a:cs typeface="Bookman Old Style"/>
              </a:rPr>
              <a:t> </a:t>
            </a:r>
            <a:r>
              <a:rPr sz="2800" b="0" spc="-165" dirty="0">
                <a:latin typeface="Bookman Old Style"/>
                <a:cs typeface="Bookman Old Style"/>
              </a:rPr>
              <a:t>the </a:t>
            </a:r>
            <a:r>
              <a:rPr sz="2800" b="0" spc="-60" dirty="0">
                <a:latin typeface="Bookman Old Style"/>
                <a:cs typeface="Bookman Old Style"/>
              </a:rPr>
              <a:t>family</a:t>
            </a:r>
            <a:endParaRPr sz="2800">
              <a:latin typeface="Bookman Old Style"/>
              <a:cs typeface="Bookman Old Style"/>
            </a:endParaRPr>
          </a:p>
          <a:p>
            <a:pPr marL="509270" indent="-496570">
              <a:lnSpc>
                <a:spcPct val="100000"/>
              </a:lnSpc>
              <a:spcBef>
                <a:spcPts val="1680"/>
              </a:spcBef>
              <a:buAutoNum type="arabicParenR"/>
              <a:tabLst>
                <a:tab pos="509905" algn="l"/>
              </a:tabLst>
            </a:pPr>
            <a:r>
              <a:rPr sz="2800" b="0" spc="-125" dirty="0">
                <a:latin typeface="Bookman Old Style"/>
                <a:cs typeface="Bookman Old Style"/>
              </a:rPr>
              <a:t>Strategize </a:t>
            </a:r>
            <a:r>
              <a:rPr sz="2800" b="0" spc="-100" dirty="0">
                <a:latin typeface="Bookman Old Style"/>
                <a:cs typeface="Bookman Old Style"/>
              </a:rPr>
              <a:t>to </a:t>
            </a:r>
            <a:r>
              <a:rPr sz="2800" b="0" spc="-135" dirty="0">
                <a:latin typeface="Bookman Old Style"/>
                <a:cs typeface="Bookman Old Style"/>
              </a:rPr>
              <a:t>meet </a:t>
            </a:r>
            <a:r>
              <a:rPr sz="2800" b="0" spc="-165" dirty="0">
                <a:latin typeface="Bookman Old Style"/>
                <a:cs typeface="Bookman Old Style"/>
              </a:rPr>
              <a:t>the </a:t>
            </a:r>
            <a:r>
              <a:rPr sz="2800" b="0" spc="-70" dirty="0">
                <a:latin typeface="Bookman Old Style"/>
                <a:cs typeface="Bookman Old Style"/>
              </a:rPr>
              <a:t>identified</a:t>
            </a:r>
            <a:r>
              <a:rPr sz="2800" b="0" spc="-665" dirty="0">
                <a:latin typeface="Bookman Old Style"/>
                <a:cs typeface="Bookman Old Style"/>
              </a:rPr>
              <a:t> </a:t>
            </a:r>
            <a:r>
              <a:rPr sz="2800" b="0" spc="-105" dirty="0">
                <a:latin typeface="Bookman Old Style"/>
                <a:cs typeface="Bookman Old Style"/>
              </a:rPr>
              <a:t>service </a:t>
            </a:r>
            <a:r>
              <a:rPr sz="2800" b="0" spc="-150" dirty="0">
                <a:latin typeface="Bookman Old Style"/>
                <a:cs typeface="Bookman Old Style"/>
              </a:rPr>
              <a:t>needs</a:t>
            </a:r>
            <a:endParaRPr sz="280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143000" y="1447800"/>
            <a:ext cx="6705600" cy="0"/>
          </a:xfrm>
          <a:custGeom>
            <a:avLst/>
            <a:gdLst/>
            <a:ahLst/>
            <a:cxnLst/>
            <a:rect l="l" t="t" r="r" b="b"/>
            <a:pathLst>
              <a:path w="6705600">
                <a:moveTo>
                  <a:pt x="0" y="0"/>
                </a:moveTo>
                <a:lnTo>
                  <a:pt x="6705600" y="0"/>
                </a:lnTo>
              </a:path>
            </a:pathLst>
          </a:custGeom>
          <a:ln w="38100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735073" y="322326"/>
            <a:ext cx="5295265" cy="1002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3200" spc="-180" dirty="0"/>
              <a:t>Benefits </a:t>
            </a:r>
            <a:r>
              <a:rPr sz="3200" spc="-5" dirty="0"/>
              <a:t>of </a:t>
            </a:r>
            <a:r>
              <a:rPr sz="3200" spc="-155" dirty="0"/>
              <a:t>conducting </a:t>
            </a:r>
            <a:r>
              <a:rPr sz="3200" spc="-265" dirty="0"/>
              <a:t>a</a:t>
            </a:r>
            <a:r>
              <a:rPr sz="3200" spc="-459" dirty="0"/>
              <a:t> </a:t>
            </a:r>
            <a:r>
              <a:rPr sz="3200" spc="-285" dirty="0"/>
              <a:t>Joint</a:t>
            </a:r>
            <a:endParaRPr sz="3200"/>
          </a:p>
          <a:p>
            <a:pPr marL="635" algn="ctr">
              <a:lnSpc>
                <a:spcPct val="100000"/>
              </a:lnSpc>
            </a:pPr>
            <a:r>
              <a:rPr sz="3200" spc="-85" dirty="0"/>
              <a:t>CFT/FTM</a:t>
            </a:r>
            <a:endParaRPr sz="3200"/>
          </a:p>
        </p:txBody>
      </p:sp>
      <p:sp>
        <p:nvSpPr>
          <p:cNvPr id="4" name="object 4"/>
          <p:cNvSpPr/>
          <p:nvPr/>
        </p:nvSpPr>
        <p:spPr>
          <a:xfrm>
            <a:off x="1143000" y="1447800"/>
            <a:ext cx="6705600" cy="0"/>
          </a:xfrm>
          <a:custGeom>
            <a:avLst/>
            <a:gdLst/>
            <a:ahLst/>
            <a:cxnLst/>
            <a:rect l="l" t="t" r="r" b="b"/>
            <a:pathLst>
              <a:path w="6705600">
                <a:moveTo>
                  <a:pt x="0" y="0"/>
                </a:moveTo>
                <a:lnTo>
                  <a:pt x="6705600" y="0"/>
                </a:lnTo>
              </a:path>
            </a:pathLst>
          </a:custGeom>
          <a:ln w="38100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917244" y="1777872"/>
            <a:ext cx="6888480" cy="40487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527685" algn="l"/>
              </a:tabLst>
            </a:pPr>
            <a:r>
              <a:rPr sz="2400" spc="-140" dirty="0">
                <a:solidFill>
                  <a:srgbClr val="C00000"/>
                </a:solidFill>
                <a:latin typeface="Microsoft Sans Serif"/>
                <a:cs typeface="Microsoft Sans Serif"/>
              </a:rPr>
              <a:t>	</a:t>
            </a:r>
            <a:r>
              <a:rPr sz="2400" b="0" spc="-110" dirty="0">
                <a:latin typeface="Bookman Old Style"/>
                <a:cs typeface="Bookman Old Style"/>
              </a:rPr>
              <a:t>One </a:t>
            </a:r>
            <a:r>
              <a:rPr sz="2400" b="0" spc="-75" dirty="0">
                <a:latin typeface="Bookman Old Style"/>
                <a:cs typeface="Bookman Old Style"/>
              </a:rPr>
              <a:t>family, </a:t>
            </a:r>
            <a:r>
              <a:rPr sz="2400" b="0" spc="-110" dirty="0">
                <a:latin typeface="Bookman Old Style"/>
                <a:cs typeface="Bookman Old Style"/>
              </a:rPr>
              <a:t>one</a:t>
            </a:r>
            <a:r>
              <a:rPr sz="2400" b="0" spc="-320" dirty="0">
                <a:latin typeface="Bookman Old Style"/>
                <a:cs typeface="Bookman Old Style"/>
              </a:rPr>
              <a:t> </a:t>
            </a:r>
            <a:r>
              <a:rPr sz="2400" b="0" spc="-95" dirty="0">
                <a:latin typeface="Bookman Old Style"/>
                <a:cs typeface="Bookman Old Style"/>
              </a:rPr>
              <a:t>meeting</a:t>
            </a:r>
            <a:endParaRPr sz="2400">
              <a:latin typeface="Bookman Old Style"/>
              <a:cs typeface="Bookman Old Style"/>
            </a:endParaRPr>
          </a:p>
          <a:p>
            <a:pPr marL="12700">
              <a:lnSpc>
                <a:spcPct val="100000"/>
              </a:lnSpc>
              <a:spcBef>
                <a:spcPts val="1440"/>
              </a:spcBef>
              <a:tabLst>
                <a:tab pos="527685" algn="l"/>
              </a:tabLst>
            </a:pPr>
            <a:r>
              <a:rPr sz="2400" spc="-140" dirty="0">
                <a:solidFill>
                  <a:srgbClr val="C00000"/>
                </a:solidFill>
                <a:latin typeface="Microsoft Sans Serif"/>
                <a:cs typeface="Microsoft Sans Serif"/>
              </a:rPr>
              <a:t>	</a:t>
            </a:r>
            <a:r>
              <a:rPr sz="2400" b="0" spc="-135" dirty="0">
                <a:latin typeface="Bookman Old Style"/>
                <a:cs typeface="Bookman Old Style"/>
              </a:rPr>
              <a:t>Shows </a:t>
            </a:r>
            <a:r>
              <a:rPr sz="2400" b="0" spc="-140" dirty="0">
                <a:latin typeface="Bookman Old Style"/>
                <a:cs typeface="Bookman Old Style"/>
              </a:rPr>
              <a:t>the </a:t>
            </a:r>
            <a:r>
              <a:rPr sz="2400" b="0" spc="-55" dirty="0">
                <a:latin typeface="Bookman Old Style"/>
                <a:cs typeface="Bookman Old Style"/>
              </a:rPr>
              <a:t>family </a:t>
            </a:r>
            <a:r>
              <a:rPr sz="2400" b="0" spc="-165" dirty="0">
                <a:latin typeface="Bookman Old Style"/>
                <a:cs typeface="Bookman Old Style"/>
              </a:rPr>
              <a:t>that </a:t>
            </a:r>
            <a:r>
              <a:rPr sz="2400" b="0" spc="-100" dirty="0">
                <a:latin typeface="Bookman Old Style"/>
                <a:cs typeface="Bookman Old Style"/>
              </a:rPr>
              <a:t>they </a:t>
            </a:r>
            <a:r>
              <a:rPr sz="2400" b="0" spc="-130" dirty="0">
                <a:latin typeface="Bookman Old Style"/>
                <a:cs typeface="Bookman Old Style"/>
              </a:rPr>
              <a:t>are </a:t>
            </a:r>
            <a:r>
              <a:rPr sz="2400" b="0" spc="-120" dirty="0">
                <a:latin typeface="Bookman Old Style"/>
                <a:cs typeface="Bookman Old Style"/>
              </a:rPr>
              <a:t>not </a:t>
            </a:r>
            <a:r>
              <a:rPr sz="2400" b="0" spc="-110" dirty="0">
                <a:latin typeface="Bookman Old Style"/>
                <a:cs typeface="Bookman Old Style"/>
              </a:rPr>
              <a:t>alone </a:t>
            </a:r>
            <a:r>
              <a:rPr sz="2400" b="0" spc="-105" dirty="0">
                <a:latin typeface="Bookman Old Style"/>
                <a:cs typeface="Bookman Old Style"/>
              </a:rPr>
              <a:t>in</a:t>
            </a:r>
            <a:r>
              <a:rPr sz="2400" b="0" spc="-525" dirty="0">
                <a:latin typeface="Bookman Old Style"/>
                <a:cs typeface="Bookman Old Style"/>
              </a:rPr>
              <a:t> </a:t>
            </a:r>
            <a:r>
              <a:rPr sz="2400" b="0" spc="-145" dirty="0">
                <a:latin typeface="Bookman Old Style"/>
                <a:cs typeface="Bookman Old Style"/>
              </a:rPr>
              <a:t>this</a:t>
            </a:r>
            <a:endParaRPr sz="2400">
              <a:latin typeface="Bookman Old Style"/>
              <a:cs typeface="Bookman Old Style"/>
            </a:endParaRPr>
          </a:p>
          <a:p>
            <a:pPr marL="527685">
              <a:lnSpc>
                <a:spcPct val="100000"/>
              </a:lnSpc>
            </a:pPr>
            <a:r>
              <a:rPr sz="2400" b="0" spc="-140" dirty="0">
                <a:latin typeface="Bookman Old Style"/>
                <a:cs typeface="Bookman Old Style"/>
              </a:rPr>
              <a:t>process and </a:t>
            </a:r>
            <a:r>
              <a:rPr sz="2400" b="0" spc="-170" dirty="0">
                <a:latin typeface="Bookman Old Style"/>
                <a:cs typeface="Bookman Old Style"/>
              </a:rPr>
              <a:t>that </a:t>
            </a:r>
            <a:r>
              <a:rPr sz="2400" b="0" spc="-100" dirty="0">
                <a:latin typeface="Bookman Old Style"/>
                <a:cs typeface="Bookman Old Style"/>
              </a:rPr>
              <a:t>they </a:t>
            </a:r>
            <a:r>
              <a:rPr sz="2400" b="0" spc="-130" dirty="0">
                <a:latin typeface="Bookman Old Style"/>
                <a:cs typeface="Bookman Old Style"/>
              </a:rPr>
              <a:t>are </a:t>
            </a:r>
            <a:r>
              <a:rPr sz="2400" b="0" spc="-95" dirty="0">
                <a:latin typeface="Bookman Old Style"/>
                <a:cs typeface="Bookman Old Style"/>
              </a:rPr>
              <a:t>being</a:t>
            </a:r>
            <a:r>
              <a:rPr sz="2400" b="0" spc="-280" dirty="0">
                <a:latin typeface="Bookman Old Style"/>
                <a:cs typeface="Bookman Old Style"/>
              </a:rPr>
              <a:t> </a:t>
            </a:r>
            <a:r>
              <a:rPr sz="2400" b="0" spc="-105" dirty="0">
                <a:latin typeface="Bookman Old Style"/>
                <a:cs typeface="Bookman Old Style"/>
              </a:rPr>
              <a:t>supported</a:t>
            </a:r>
            <a:endParaRPr sz="2400">
              <a:latin typeface="Bookman Old Style"/>
              <a:cs typeface="Bookman Old Style"/>
            </a:endParaRPr>
          </a:p>
          <a:p>
            <a:pPr marL="527685" marR="795020" indent="-515620">
              <a:lnSpc>
                <a:spcPct val="100000"/>
              </a:lnSpc>
              <a:spcBef>
                <a:spcPts val="1440"/>
              </a:spcBef>
              <a:tabLst>
                <a:tab pos="527685" algn="l"/>
              </a:tabLst>
            </a:pPr>
            <a:r>
              <a:rPr sz="2400" spc="-140" dirty="0">
                <a:solidFill>
                  <a:srgbClr val="C00000"/>
                </a:solidFill>
                <a:latin typeface="Microsoft Sans Serif"/>
                <a:cs typeface="Microsoft Sans Serif"/>
              </a:rPr>
              <a:t>	</a:t>
            </a:r>
            <a:r>
              <a:rPr sz="2400" b="0" spc="-70" dirty="0">
                <a:latin typeface="Bookman Old Style"/>
                <a:cs typeface="Bookman Old Style"/>
              </a:rPr>
              <a:t>Helps </a:t>
            </a:r>
            <a:r>
              <a:rPr sz="2400" b="0" spc="-80" dirty="0">
                <a:latin typeface="Bookman Old Style"/>
                <a:cs typeface="Bookman Old Style"/>
              </a:rPr>
              <a:t>to </a:t>
            </a:r>
            <a:r>
              <a:rPr sz="2400" b="0" spc="-55" dirty="0">
                <a:latin typeface="Bookman Old Style"/>
                <a:cs typeface="Bookman Old Style"/>
              </a:rPr>
              <a:t>identify </a:t>
            </a:r>
            <a:r>
              <a:rPr sz="2400" b="0" spc="-80" dirty="0">
                <a:latin typeface="Bookman Old Style"/>
                <a:cs typeface="Bookman Old Style"/>
              </a:rPr>
              <a:t>formal</a:t>
            </a:r>
            <a:r>
              <a:rPr sz="2400" b="0" spc="-484" dirty="0">
                <a:latin typeface="Bookman Old Style"/>
                <a:cs typeface="Bookman Old Style"/>
              </a:rPr>
              <a:t> </a:t>
            </a:r>
            <a:r>
              <a:rPr sz="2400" b="0" spc="-90" dirty="0">
                <a:latin typeface="Bookman Old Style"/>
                <a:cs typeface="Bookman Old Style"/>
              </a:rPr>
              <a:t>and/or</a:t>
            </a:r>
            <a:r>
              <a:rPr sz="2400" b="0" spc="-190" dirty="0">
                <a:latin typeface="Bookman Old Style"/>
                <a:cs typeface="Bookman Old Style"/>
              </a:rPr>
              <a:t> </a:t>
            </a:r>
            <a:r>
              <a:rPr sz="2400" b="0" spc="-85" dirty="0">
                <a:latin typeface="Bookman Old Style"/>
                <a:cs typeface="Bookman Old Style"/>
              </a:rPr>
              <a:t>informal </a:t>
            </a:r>
            <a:r>
              <a:rPr sz="2400" b="0" spc="-65" dirty="0">
                <a:latin typeface="Bookman Old Style"/>
                <a:cs typeface="Bookman Old Style"/>
              </a:rPr>
              <a:t> </a:t>
            </a:r>
            <a:r>
              <a:rPr sz="2400" b="0" spc="-135" dirty="0">
                <a:latin typeface="Bookman Old Style"/>
                <a:cs typeface="Bookman Old Style"/>
              </a:rPr>
              <a:t>supports </a:t>
            </a:r>
            <a:r>
              <a:rPr sz="2400" b="0" spc="-40" dirty="0">
                <a:latin typeface="Bookman Old Style"/>
                <a:cs typeface="Bookman Old Style"/>
              </a:rPr>
              <a:t>for </a:t>
            </a:r>
            <a:r>
              <a:rPr sz="2400" b="0" spc="-140" dirty="0">
                <a:latin typeface="Bookman Old Style"/>
                <a:cs typeface="Bookman Old Style"/>
              </a:rPr>
              <a:t>the</a:t>
            </a:r>
            <a:r>
              <a:rPr sz="2400" b="0" spc="-390" dirty="0">
                <a:latin typeface="Bookman Old Style"/>
                <a:cs typeface="Bookman Old Style"/>
              </a:rPr>
              <a:t> </a:t>
            </a:r>
            <a:r>
              <a:rPr sz="2400" b="0" spc="-55" dirty="0">
                <a:latin typeface="Bookman Old Style"/>
                <a:cs typeface="Bookman Old Style"/>
              </a:rPr>
              <a:t>family</a:t>
            </a:r>
            <a:endParaRPr sz="2400">
              <a:latin typeface="Bookman Old Style"/>
              <a:cs typeface="Bookman Old Style"/>
            </a:endParaRPr>
          </a:p>
          <a:p>
            <a:pPr marL="12700">
              <a:lnSpc>
                <a:spcPct val="100000"/>
              </a:lnSpc>
              <a:spcBef>
                <a:spcPts val="1440"/>
              </a:spcBef>
              <a:tabLst>
                <a:tab pos="527685" algn="l"/>
              </a:tabLst>
            </a:pPr>
            <a:r>
              <a:rPr sz="2400" spc="-140" dirty="0">
                <a:solidFill>
                  <a:srgbClr val="C00000"/>
                </a:solidFill>
                <a:latin typeface="Microsoft Sans Serif"/>
                <a:cs typeface="Microsoft Sans Serif"/>
              </a:rPr>
              <a:t>	</a:t>
            </a:r>
            <a:r>
              <a:rPr sz="2400" b="0" spc="-200" dirty="0">
                <a:latin typeface="Bookman Old Style"/>
                <a:cs typeface="Bookman Old Style"/>
              </a:rPr>
              <a:t>Enhances </a:t>
            </a:r>
            <a:r>
              <a:rPr sz="2400" b="0" spc="-135" dirty="0">
                <a:latin typeface="Bookman Old Style"/>
                <a:cs typeface="Bookman Old Style"/>
              </a:rPr>
              <a:t>communication </a:t>
            </a:r>
            <a:r>
              <a:rPr sz="2400" b="0" spc="-105" dirty="0">
                <a:latin typeface="Bookman Old Style"/>
                <a:cs typeface="Bookman Old Style"/>
              </a:rPr>
              <a:t>among </a:t>
            </a:r>
            <a:r>
              <a:rPr sz="2400" b="0" spc="-80" dirty="0">
                <a:latin typeface="Bookman Old Style"/>
                <a:cs typeface="Bookman Old Style"/>
              </a:rPr>
              <a:t>all</a:t>
            </a:r>
            <a:r>
              <a:rPr sz="2400" b="0" spc="-85" dirty="0">
                <a:latin typeface="Bookman Old Style"/>
                <a:cs typeface="Bookman Old Style"/>
              </a:rPr>
              <a:t> </a:t>
            </a:r>
            <a:r>
              <a:rPr sz="2400" b="0" spc="-150" dirty="0">
                <a:latin typeface="Bookman Old Style"/>
                <a:cs typeface="Bookman Old Style"/>
              </a:rPr>
              <a:t>team</a:t>
            </a:r>
            <a:endParaRPr sz="2400">
              <a:latin typeface="Bookman Old Style"/>
              <a:cs typeface="Bookman Old Style"/>
            </a:endParaRPr>
          </a:p>
          <a:p>
            <a:pPr marL="527685">
              <a:lnSpc>
                <a:spcPct val="100000"/>
              </a:lnSpc>
            </a:pPr>
            <a:r>
              <a:rPr sz="2400" b="0" spc="-145" dirty="0">
                <a:latin typeface="Bookman Old Style"/>
                <a:cs typeface="Bookman Old Style"/>
              </a:rPr>
              <a:t>members</a:t>
            </a:r>
            <a:endParaRPr sz="2400">
              <a:latin typeface="Bookman Old Style"/>
              <a:cs typeface="Bookman Old Style"/>
            </a:endParaRPr>
          </a:p>
          <a:p>
            <a:pPr marL="12700">
              <a:lnSpc>
                <a:spcPct val="100000"/>
              </a:lnSpc>
              <a:spcBef>
                <a:spcPts val="1440"/>
              </a:spcBef>
              <a:tabLst>
                <a:tab pos="527685" algn="l"/>
              </a:tabLst>
            </a:pPr>
            <a:r>
              <a:rPr sz="2400" spc="-140" dirty="0">
                <a:solidFill>
                  <a:srgbClr val="C00000"/>
                </a:solidFill>
                <a:latin typeface="Microsoft Sans Serif"/>
                <a:cs typeface="Microsoft Sans Serif"/>
              </a:rPr>
              <a:t>	</a:t>
            </a:r>
            <a:r>
              <a:rPr sz="2400" b="0" spc="-135" dirty="0">
                <a:latin typeface="Bookman Old Style"/>
                <a:cs typeface="Bookman Old Style"/>
              </a:rPr>
              <a:t>Shows </a:t>
            </a:r>
            <a:r>
              <a:rPr sz="2400" b="0" spc="-55" dirty="0">
                <a:latin typeface="Bookman Old Style"/>
                <a:cs typeface="Bookman Old Style"/>
              </a:rPr>
              <a:t>effective </a:t>
            </a:r>
            <a:r>
              <a:rPr sz="2400" b="0" spc="-105" dirty="0">
                <a:latin typeface="Bookman Old Style"/>
                <a:cs typeface="Bookman Old Style"/>
              </a:rPr>
              <a:t>collaboration between</a:t>
            </a:r>
            <a:r>
              <a:rPr sz="2400" b="0" spc="-300" dirty="0">
                <a:latin typeface="Bookman Old Style"/>
                <a:cs typeface="Bookman Old Style"/>
              </a:rPr>
              <a:t> </a:t>
            </a:r>
            <a:r>
              <a:rPr sz="2400" b="0" spc="-95" dirty="0">
                <a:latin typeface="Bookman Old Style"/>
                <a:cs typeface="Bookman Old Style"/>
              </a:rPr>
              <a:t>service</a:t>
            </a:r>
            <a:endParaRPr sz="2400">
              <a:latin typeface="Bookman Old Style"/>
              <a:cs typeface="Bookman Old Style"/>
            </a:endParaRPr>
          </a:p>
          <a:p>
            <a:pPr marL="527685">
              <a:lnSpc>
                <a:spcPct val="100000"/>
              </a:lnSpc>
            </a:pPr>
            <a:r>
              <a:rPr sz="2400" b="0" spc="-65" dirty="0">
                <a:latin typeface="Bookman Old Style"/>
                <a:cs typeface="Bookman Old Style"/>
              </a:rPr>
              <a:t>providers </a:t>
            </a:r>
            <a:r>
              <a:rPr sz="2400" b="0" spc="-140" dirty="0">
                <a:latin typeface="Bookman Old Style"/>
                <a:cs typeface="Bookman Old Style"/>
              </a:rPr>
              <a:t>and </a:t>
            </a:r>
            <a:r>
              <a:rPr sz="2400" b="0" spc="-145" dirty="0">
                <a:latin typeface="Bookman Old Style"/>
                <a:cs typeface="Bookman Old Style"/>
              </a:rPr>
              <a:t>the</a:t>
            </a:r>
            <a:r>
              <a:rPr sz="2400" b="0" spc="-355" dirty="0">
                <a:latin typeface="Bookman Old Style"/>
                <a:cs typeface="Bookman Old Style"/>
              </a:rPr>
              <a:t> </a:t>
            </a:r>
            <a:r>
              <a:rPr sz="2400" b="0" spc="-55" dirty="0">
                <a:latin typeface="Bookman Old Style"/>
                <a:cs typeface="Bookman Old Style"/>
              </a:rPr>
              <a:t>family</a:t>
            </a:r>
            <a:endParaRPr sz="2400">
              <a:latin typeface="Bookman Old Style"/>
              <a:cs typeface="Bookman Old Style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472946" y="319278"/>
            <a:ext cx="5896610" cy="1002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3200" b="1" i="1" spc="-10" dirty="0">
                <a:latin typeface="Palatino Linotype"/>
                <a:cs typeface="Palatino Linotype"/>
              </a:rPr>
              <a:t>When </a:t>
            </a:r>
            <a:r>
              <a:rPr sz="3200" b="1" i="1" spc="-5" dirty="0">
                <a:latin typeface="Palatino Linotype"/>
                <a:cs typeface="Palatino Linotype"/>
              </a:rPr>
              <a:t>might a </a:t>
            </a:r>
            <a:r>
              <a:rPr sz="3200" b="1" i="1" spc="-10" dirty="0">
                <a:latin typeface="Palatino Linotype"/>
                <a:cs typeface="Palatino Linotype"/>
              </a:rPr>
              <a:t>youth </a:t>
            </a:r>
            <a:r>
              <a:rPr sz="3200" b="1" i="1" spc="-15" dirty="0">
                <a:latin typeface="Palatino Linotype"/>
                <a:cs typeface="Palatino Linotype"/>
              </a:rPr>
              <a:t>be</a:t>
            </a:r>
            <a:r>
              <a:rPr sz="3200" b="1" i="1" spc="35" dirty="0">
                <a:latin typeface="Palatino Linotype"/>
                <a:cs typeface="Palatino Linotype"/>
              </a:rPr>
              <a:t> </a:t>
            </a:r>
            <a:r>
              <a:rPr sz="3200" b="1" i="1" spc="-5" dirty="0">
                <a:latin typeface="Palatino Linotype"/>
                <a:cs typeface="Palatino Linotype"/>
              </a:rPr>
              <a:t>involved</a:t>
            </a:r>
            <a:endParaRPr sz="3200">
              <a:latin typeface="Palatino Linotype"/>
              <a:cs typeface="Palatino Linotype"/>
            </a:endParaRPr>
          </a:p>
          <a:p>
            <a:pPr marL="635" algn="ctr">
              <a:lnSpc>
                <a:spcPct val="100000"/>
              </a:lnSpc>
            </a:pPr>
            <a:r>
              <a:rPr sz="3200" b="1" i="1" spc="-5" dirty="0">
                <a:latin typeface="Palatino Linotype"/>
                <a:cs typeface="Palatino Linotype"/>
              </a:rPr>
              <a:t>with </a:t>
            </a:r>
            <a:r>
              <a:rPr sz="3200" b="1" i="1" spc="-10" dirty="0">
                <a:latin typeface="Palatino Linotype"/>
                <a:cs typeface="Palatino Linotype"/>
              </a:rPr>
              <a:t>both DCP&amp;P and</a:t>
            </a:r>
            <a:r>
              <a:rPr sz="3200" b="1" i="1" spc="20" dirty="0">
                <a:latin typeface="Palatino Linotype"/>
                <a:cs typeface="Palatino Linotype"/>
              </a:rPr>
              <a:t> </a:t>
            </a:r>
            <a:r>
              <a:rPr sz="3200" b="1" i="1" spc="-5" dirty="0">
                <a:latin typeface="Palatino Linotype"/>
                <a:cs typeface="Palatino Linotype"/>
              </a:rPr>
              <a:t>CMO?</a:t>
            </a:r>
            <a:endParaRPr sz="3200">
              <a:latin typeface="Palatino Linotype"/>
              <a:cs typeface="Palatino Linotype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3000" y="1447800"/>
            <a:ext cx="6705600" cy="0"/>
          </a:xfrm>
          <a:custGeom>
            <a:avLst/>
            <a:gdLst/>
            <a:ahLst/>
            <a:cxnLst/>
            <a:rect l="l" t="t" r="r" b="b"/>
            <a:pathLst>
              <a:path w="6705600">
                <a:moveTo>
                  <a:pt x="0" y="0"/>
                </a:moveTo>
                <a:lnTo>
                  <a:pt x="6705600" y="0"/>
                </a:lnTo>
              </a:path>
            </a:pathLst>
          </a:custGeom>
          <a:ln w="38100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917244" y="1779270"/>
            <a:ext cx="7005320" cy="3806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2800" b="0" spc="-90" dirty="0">
                <a:latin typeface="Bookman Old Style"/>
                <a:cs typeface="Bookman Old Style"/>
              </a:rPr>
              <a:t>Youth’s </a:t>
            </a:r>
            <a:r>
              <a:rPr sz="2800" b="0" spc="-140" dirty="0">
                <a:latin typeface="Bookman Old Style"/>
                <a:cs typeface="Bookman Old Style"/>
              </a:rPr>
              <a:t>moderate-intense  </a:t>
            </a:r>
            <a:r>
              <a:rPr sz="2800" b="0" spc="-114" dirty="0">
                <a:latin typeface="Bookman Old Style"/>
                <a:cs typeface="Bookman Old Style"/>
              </a:rPr>
              <a:t>mental/behavioral </a:t>
            </a:r>
            <a:r>
              <a:rPr sz="2800" b="0" spc="-165" dirty="0">
                <a:latin typeface="Bookman Old Style"/>
                <a:cs typeface="Bookman Old Style"/>
              </a:rPr>
              <a:t>health </a:t>
            </a:r>
            <a:r>
              <a:rPr sz="2800" b="0" spc="-150" dirty="0">
                <a:latin typeface="Bookman Old Style"/>
                <a:cs typeface="Bookman Old Style"/>
              </a:rPr>
              <a:t>needs </a:t>
            </a:r>
            <a:r>
              <a:rPr sz="2800" b="0" spc="-110" dirty="0">
                <a:latin typeface="Bookman Old Style"/>
                <a:cs typeface="Bookman Old Style"/>
              </a:rPr>
              <a:t>interfere  </a:t>
            </a:r>
            <a:r>
              <a:rPr sz="2800" b="0" spc="-60" dirty="0">
                <a:latin typeface="Bookman Old Style"/>
                <a:cs typeface="Bookman Old Style"/>
              </a:rPr>
              <a:t>with </a:t>
            </a:r>
            <a:r>
              <a:rPr sz="2800" b="0" spc="-110" dirty="0">
                <a:latin typeface="Bookman Old Style"/>
                <a:cs typeface="Bookman Old Style"/>
              </a:rPr>
              <a:t>functioning</a:t>
            </a:r>
            <a:r>
              <a:rPr sz="2800" b="0" spc="-680" dirty="0">
                <a:latin typeface="Bookman Old Style"/>
                <a:cs typeface="Bookman Old Style"/>
              </a:rPr>
              <a:t> </a:t>
            </a:r>
            <a:r>
              <a:rPr sz="2800" b="0" spc="-120" dirty="0">
                <a:latin typeface="Bookman Old Style"/>
                <a:cs typeface="Bookman Old Style"/>
              </a:rPr>
              <a:t>in </a:t>
            </a:r>
            <a:r>
              <a:rPr sz="2800" b="0" spc="-165" dirty="0">
                <a:latin typeface="Bookman Old Style"/>
                <a:cs typeface="Bookman Old Style"/>
              </a:rPr>
              <a:t>the </a:t>
            </a:r>
            <a:r>
              <a:rPr sz="2800" b="0" spc="-135" dirty="0">
                <a:latin typeface="Bookman Old Style"/>
                <a:cs typeface="Bookman Old Style"/>
              </a:rPr>
              <a:t>community, </a:t>
            </a:r>
            <a:r>
              <a:rPr sz="2800" b="0" spc="-170" dirty="0">
                <a:latin typeface="Bookman Old Style"/>
                <a:cs typeface="Bookman Old Style"/>
              </a:rPr>
              <a:t>and:</a:t>
            </a:r>
            <a:endParaRPr sz="28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800" b="0" spc="-114" dirty="0">
                <a:latin typeface="Bookman Old Style"/>
                <a:cs typeface="Bookman Old Style"/>
              </a:rPr>
              <a:t>There</a:t>
            </a:r>
            <a:r>
              <a:rPr sz="2800" b="0" spc="-235" dirty="0">
                <a:latin typeface="Bookman Old Style"/>
                <a:cs typeface="Bookman Old Style"/>
              </a:rPr>
              <a:t> </a:t>
            </a:r>
            <a:r>
              <a:rPr sz="2800" b="0" spc="-155" dirty="0">
                <a:latin typeface="Bookman Old Style"/>
                <a:cs typeface="Bookman Old Style"/>
              </a:rPr>
              <a:t>are</a:t>
            </a:r>
            <a:r>
              <a:rPr sz="2800" b="0" spc="-235" dirty="0">
                <a:latin typeface="Bookman Old Style"/>
                <a:cs typeface="Bookman Old Style"/>
              </a:rPr>
              <a:t> </a:t>
            </a:r>
            <a:r>
              <a:rPr sz="2800" b="0" spc="-180" dirty="0">
                <a:latin typeface="Bookman Old Style"/>
                <a:cs typeface="Bookman Old Style"/>
              </a:rPr>
              <a:t>concerns</a:t>
            </a:r>
            <a:r>
              <a:rPr sz="2800" b="0" spc="-270" dirty="0">
                <a:latin typeface="Bookman Old Style"/>
                <a:cs typeface="Bookman Old Style"/>
              </a:rPr>
              <a:t> </a:t>
            </a:r>
            <a:r>
              <a:rPr sz="2800" b="0" spc="-85" dirty="0">
                <a:latin typeface="Bookman Old Style"/>
                <a:cs typeface="Bookman Old Style"/>
              </a:rPr>
              <a:t>regarding</a:t>
            </a:r>
            <a:r>
              <a:rPr sz="2800" b="0" spc="-235" dirty="0">
                <a:latin typeface="Bookman Old Style"/>
                <a:cs typeface="Bookman Old Style"/>
              </a:rPr>
              <a:t> </a:t>
            </a:r>
            <a:r>
              <a:rPr sz="2800" b="0" spc="-120" dirty="0">
                <a:latin typeface="Bookman Old Style"/>
                <a:cs typeface="Bookman Old Style"/>
              </a:rPr>
              <a:t>one</a:t>
            </a:r>
            <a:r>
              <a:rPr sz="2800" b="0" spc="-229" dirty="0">
                <a:latin typeface="Bookman Old Style"/>
                <a:cs typeface="Bookman Old Style"/>
              </a:rPr>
              <a:t> </a:t>
            </a:r>
            <a:r>
              <a:rPr sz="2800" b="0" spc="-80" dirty="0">
                <a:latin typeface="Bookman Old Style"/>
                <a:cs typeface="Bookman Old Style"/>
              </a:rPr>
              <a:t>or</a:t>
            </a:r>
            <a:r>
              <a:rPr sz="2800" b="0" spc="-204" dirty="0">
                <a:latin typeface="Bookman Old Style"/>
                <a:cs typeface="Bookman Old Style"/>
              </a:rPr>
              <a:t> </a:t>
            </a:r>
            <a:r>
              <a:rPr sz="2800" b="0" spc="-110" dirty="0">
                <a:latin typeface="Bookman Old Style"/>
                <a:cs typeface="Bookman Old Style"/>
              </a:rPr>
              <a:t>more</a:t>
            </a:r>
            <a:r>
              <a:rPr sz="2800" b="0" spc="-235" dirty="0">
                <a:latin typeface="Bookman Old Style"/>
                <a:cs typeface="Bookman Old Style"/>
              </a:rPr>
              <a:t> </a:t>
            </a:r>
            <a:r>
              <a:rPr sz="2800" b="0" dirty="0">
                <a:latin typeface="Bookman Old Style"/>
                <a:cs typeface="Bookman Old Style"/>
              </a:rPr>
              <a:t>of</a:t>
            </a:r>
            <a:endParaRPr sz="2800">
              <a:latin typeface="Bookman Old Style"/>
              <a:cs typeface="Bookman Old Style"/>
            </a:endParaRPr>
          </a:p>
          <a:p>
            <a:pPr marL="12700">
              <a:lnSpc>
                <a:spcPct val="100000"/>
              </a:lnSpc>
            </a:pPr>
            <a:r>
              <a:rPr sz="2800" b="0" spc="-165" dirty="0">
                <a:latin typeface="Bookman Old Style"/>
                <a:cs typeface="Bookman Old Style"/>
              </a:rPr>
              <a:t>the</a:t>
            </a:r>
            <a:r>
              <a:rPr sz="2800" b="0" spc="-290" dirty="0">
                <a:latin typeface="Bookman Old Style"/>
                <a:cs typeface="Bookman Old Style"/>
              </a:rPr>
              <a:t> </a:t>
            </a:r>
            <a:r>
              <a:rPr sz="2800" b="0" spc="-30" dirty="0">
                <a:latin typeface="Bookman Old Style"/>
                <a:cs typeface="Bookman Old Style"/>
              </a:rPr>
              <a:t>following:</a:t>
            </a:r>
            <a:endParaRPr sz="2800">
              <a:latin typeface="Bookman Old Style"/>
              <a:cs typeface="Bookman Old Style"/>
            </a:endParaRPr>
          </a:p>
          <a:p>
            <a:pPr marL="927100" indent="-457834">
              <a:lnSpc>
                <a:spcPct val="100000"/>
              </a:lnSpc>
              <a:buFont typeface="Wingdings"/>
              <a:buChar char=""/>
              <a:tabLst>
                <a:tab pos="927735" algn="l"/>
              </a:tabLst>
            </a:pPr>
            <a:r>
              <a:rPr sz="2800" b="0" spc="-95" dirty="0">
                <a:latin typeface="Bookman Old Style"/>
                <a:cs typeface="Bookman Old Style"/>
              </a:rPr>
              <a:t>Abuse</a:t>
            </a:r>
            <a:endParaRPr sz="2800">
              <a:latin typeface="Bookman Old Style"/>
              <a:cs typeface="Bookman Old Style"/>
            </a:endParaRPr>
          </a:p>
          <a:p>
            <a:pPr marL="927100" indent="-457834">
              <a:lnSpc>
                <a:spcPct val="100000"/>
              </a:lnSpc>
              <a:buFont typeface="Wingdings"/>
              <a:buChar char=""/>
              <a:tabLst>
                <a:tab pos="927735" algn="l"/>
              </a:tabLst>
            </a:pPr>
            <a:r>
              <a:rPr sz="2800" b="0" spc="-50" dirty="0">
                <a:latin typeface="Bookman Old Style"/>
                <a:cs typeface="Bookman Old Style"/>
              </a:rPr>
              <a:t>Neglect</a:t>
            </a:r>
            <a:endParaRPr sz="2800">
              <a:latin typeface="Bookman Old Style"/>
              <a:cs typeface="Bookman Old Style"/>
            </a:endParaRPr>
          </a:p>
          <a:p>
            <a:pPr marL="927100" indent="-457834">
              <a:lnSpc>
                <a:spcPct val="100000"/>
              </a:lnSpc>
              <a:buFont typeface="Wingdings"/>
              <a:buChar char=""/>
              <a:tabLst>
                <a:tab pos="927735" algn="l"/>
              </a:tabLst>
            </a:pPr>
            <a:r>
              <a:rPr sz="2800" b="0" spc="-135" dirty="0">
                <a:latin typeface="Bookman Old Style"/>
                <a:cs typeface="Bookman Old Style"/>
              </a:rPr>
              <a:t>Permanency</a:t>
            </a:r>
            <a:endParaRPr sz="2800">
              <a:latin typeface="Bookman Old Style"/>
              <a:cs typeface="Bookman Old Style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425440" y="3947159"/>
            <a:ext cx="3416808" cy="258165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64844" y="1175892"/>
            <a:ext cx="7578725" cy="44145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6870" indent="-344170">
              <a:lnSpc>
                <a:spcPct val="100000"/>
              </a:lnSpc>
              <a:buFont typeface="Wingdings"/>
              <a:buChar char=""/>
              <a:tabLst>
                <a:tab pos="357505" algn="l"/>
              </a:tabLst>
            </a:pPr>
            <a:r>
              <a:rPr sz="2400" b="0" spc="-80" dirty="0">
                <a:latin typeface="Bookman Old Style"/>
                <a:cs typeface="Bookman Old Style"/>
              </a:rPr>
              <a:t>Confirm</a:t>
            </a:r>
            <a:r>
              <a:rPr sz="2400" b="0" spc="-170" dirty="0">
                <a:latin typeface="Bookman Old Style"/>
                <a:cs typeface="Bookman Old Style"/>
              </a:rPr>
              <a:t> </a:t>
            </a:r>
            <a:r>
              <a:rPr sz="2400" b="0" spc="-195" dirty="0">
                <a:latin typeface="Bookman Old Style"/>
                <a:cs typeface="Bookman Old Style"/>
              </a:rPr>
              <a:t>a</a:t>
            </a:r>
            <a:r>
              <a:rPr sz="2400" b="0" spc="-170" dirty="0">
                <a:latin typeface="Bookman Old Style"/>
                <a:cs typeface="Bookman Old Style"/>
              </a:rPr>
              <a:t> </a:t>
            </a:r>
            <a:r>
              <a:rPr sz="2400" b="0" spc="-114" dirty="0">
                <a:latin typeface="Bookman Old Style"/>
                <a:cs typeface="Bookman Old Style"/>
              </a:rPr>
              <a:t>date</a:t>
            </a:r>
            <a:r>
              <a:rPr sz="2400" b="0" spc="-170" dirty="0">
                <a:latin typeface="Bookman Old Style"/>
                <a:cs typeface="Bookman Old Style"/>
              </a:rPr>
              <a:t> </a:t>
            </a:r>
            <a:r>
              <a:rPr sz="2400" b="0" spc="-55" dirty="0">
                <a:latin typeface="Bookman Old Style"/>
                <a:cs typeface="Bookman Old Style"/>
              </a:rPr>
              <a:t>with</a:t>
            </a:r>
            <a:r>
              <a:rPr sz="2400" b="0" spc="-155" dirty="0">
                <a:latin typeface="Bookman Old Style"/>
                <a:cs typeface="Bookman Old Style"/>
              </a:rPr>
              <a:t> </a:t>
            </a:r>
            <a:r>
              <a:rPr sz="2400" b="0" spc="-140" dirty="0">
                <a:latin typeface="Bookman Old Style"/>
                <a:cs typeface="Bookman Old Style"/>
              </a:rPr>
              <a:t>the</a:t>
            </a:r>
            <a:r>
              <a:rPr sz="2400" b="0" spc="-170" dirty="0">
                <a:latin typeface="Bookman Old Style"/>
                <a:cs typeface="Bookman Old Style"/>
              </a:rPr>
              <a:t> </a:t>
            </a:r>
            <a:r>
              <a:rPr sz="2400" b="0" spc="-55" dirty="0">
                <a:latin typeface="Bookman Old Style"/>
                <a:cs typeface="Bookman Old Style"/>
              </a:rPr>
              <a:t>family</a:t>
            </a:r>
            <a:r>
              <a:rPr sz="2400" b="0" spc="-145" dirty="0">
                <a:latin typeface="Bookman Old Style"/>
                <a:cs typeface="Bookman Old Style"/>
              </a:rPr>
              <a:t> </a:t>
            </a:r>
            <a:r>
              <a:rPr sz="2400" b="0" spc="-40" dirty="0">
                <a:latin typeface="Bookman Old Style"/>
                <a:cs typeface="Bookman Old Style"/>
              </a:rPr>
              <a:t>for</a:t>
            </a:r>
            <a:r>
              <a:rPr sz="2400" b="0" spc="-180" dirty="0">
                <a:latin typeface="Bookman Old Style"/>
                <a:cs typeface="Bookman Old Style"/>
              </a:rPr>
              <a:t> </a:t>
            </a:r>
            <a:r>
              <a:rPr sz="2400" b="0" spc="-140" dirty="0">
                <a:latin typeface="Bookman Old Style"/>
                <a:cs typeface="Bookman Old Style"/>
              </a:rPr>
              <a:t>the</a:t>
            </a:r>
            <a:r>
              <a:rPr sz="2400" b="0" spc="-170" dirty="0">
                <a:latin typeface="Bookman Old Style"/>
                <a:cs typeface="Bookman Old Style"/>
              </a:rPr>
              <a:t> </a:t>
            </a:r>
            <a:r>
              <a:rPr sz="2400" b="0" spc="-65" dirty="0">
                <a:latin typeface="Bookman Old Style"/>
                <a:cs typeface="Bookman Old Style"/>
              </a:rPr>
              <a:t>CFT/FTM</a:t>
            </a:r>
            <a:r>
              <a:rPr sz="2400" b="0" spc="-170" dirty="0">
                <a:latin typeface="Bookman Old Style"/>
                <a:cs typeface="Bookman Old Style"/>
              </a:rPr>
              <a:t> </a:t>
            </a:r>
            <a:r>
              <a:rPr sz="2400" b="0" spc="-135" dirty="0">
                <a:latin typeface="Bookman Old Style"/>
                <a:cs typeface="Bookman Old Style"/>
              </a:rPr>
              <a:t>and</a:t>
            </a:r>
            <a:endParaRPr sz="2400">
              <a:latin typeface="Bookman Old Style"/>
              <a:cs typeface="Bookman Old Style"/>
            </a:endParaRPr>
          </a:p>
          <a:p>
            <a:pPr marL="356870">
              <a:lnSpc>
                <a:spcPct val="100000"/>
              </a:lnSpc>
            </a:pPr>
            <a:r>
              <a:rPr sz="2400" b="0" spc="-160" dirty="0">
                <a:latin typeface="Bookman Old Style"/>
                <a:cs typeface="Bookman Old Style"/>
              </a:rPr>
              <a:t>ensure </a:t>
            </a:r>
            <a:r>
              <a:rPr sz="2400" b="0" spc="-130" dirty="0">
                <a:latin typeface="Bookman Old Style"/>
                <a:cs typeface="Bookman Old Style"/>
              </a:rPr>
              <a:t>supports are</a:t>
            </a:r>
            <a:r>
              <a:rPr sz="2400" b="0" spc="-225" dirty="0">
                <a:latin typeface="Bookman Old Style"/>
                <a:cs typeface="Bookman Old Style"/>
              </a:rPr>
              <a:t> </a:t>
            </a:r>
            <a:r>
              <a:rPr sz="2400" b="0" spc="-65" dirty="0">
                <a:latin typeface="Bookman Old Style"/>
                <a:cs typeface="Bookman Old Style"/>
              </a:rPr>
              <a:t>identified</a:t>
            </a:r>
            <a:endParaRPr sz="24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7"/>
              </a:spcBef>
            </a:pPr>
            <a:endParaRPr sz="2500">
              <a:latin typeface="Times New Roman"/>
              <a:cs typeface="Times New Roman"/>
            </a:endParaRPr>
          </a:p>
          <a:p>
            <a:pPr marL="356870" indent="-344170">
              <a:lnSpc>
                <a:spcPct val="100000"/>
              </a:lnSpc>
              <a:buFont typeface="Wingdings"/>
              <a:buChar char=""/>
              <a:tabLst>
                <a:tab pos="357505" algn="l"/>
              </a:tabLst>
            </a:pPr>
            <a:r>
              <a:rPr sz="2400" b="0" spc="-55" dirty="0">
                <a:latin typeface="Bookman Old Style"/>
                <a:cs typeface="Bookman Old Style"/>
              </a:rPr>
              <a:t>Identify</a:t>
            </a:r>
            <a:r>
              <a:rPr sz="2400" b="0" spc="-170" dirty="0">
                <a:latin typeface="Bookman Old Style"/>
                <a:cs typeface="Bookman Old Style"/>
              </a:rPr>
              <a:t> </a:t>
            </a:r>
            <a:r>
              <a:rPr sz="2400" b="0" spc="-75" dirty="0">
                <a:latin typeface="Bookman Old Style"/>
                <a:cs typeface="Bookman Old Style"/>
              </a:rPr>
              <a:t>formal</a:t>
            </a:r>
            <a:r>
              <a:rPr sz="2400" b="0" spc="-180" dirty="0">
                <a:latin typeface="Bookman Old Style"/>
                <a:cs typeface="Bookman Old Style"/>
              </a:rPr>
              <a:t> </a:t>
            </a:r>
            <a:r>
              <a:rPr sz="2400" b="0" spc="-55" dirty="0">
                <a:latin typeface="Bookman Old Style"/>
                <a:cs typeface="Bookman Old Style"/>
              </a:rPr>
              <a:t>&amp;</a:t>
            </a:r>
            <a:r>
              <a:rPr sz="2400" b="0" spc="-170" dirty="0">
                <a:latin typeface="Bookman Old Style"/>
                <a:cs typeface="Bookman Old Style"/>
              </a:rPr>
              <a:t> </a:t>
            </a:r>
            <a:r>
              <a:rPr sz="2400" b="0" spc="-85" dirty="0">
                <a:latin typeface="Bookman Old Style"/>
                <a:cs typeface="Bookman Old Style"/>
              </a:rPr>
              <a:t>informal</a:t>
            </a:r>
            <a:r>
              <a:rPr sz="2400" b="0" spc="-160" dirty="0">
                <a:latin typeface="Bookman Old Style"/>
                <a:cs typeface="Bookman Old Style"/>
              </a:rPr>
              <a:t> </a:t>
            </a:r>
            <a:r>
              <a:rPr sz="2400" b="0" spc="-135" dirty="0">
                <a:latin typeface="Bookman Old Style"/>
                <a:cs typeface="Bookman Old Style"/>
              </a:rPr>
              <a:t>supports</a:t>
            </a:r>
            <a:r>
              <a:rPr sz="2400" b="0" spc="-204" dirty="0">
                <a:latin typeface="Bookman Old Style"/>
                <a:cs typeface="Bookman Old Style"/>
              </a:rPr>
              <a:t> </a:t>
            </a:r>
            <a:r>
              <a:rPr sz="2400" b="0" spc="-80" dirty="0">
                <a:latin typeface="Bookman Old Style"/>
                <a:cs typeface="Bookman Old Style"/>
              </a:rPr>
              <a:t>to</a:t>
            </a:r>
            <a:r>
              <a:rPr sz="2400" b="0" spc="-165" dirty="0">
                <a:latin typeface="Bookman Old Style"/>
                <a:cs typeface="Bookman Old Style"/>
              </a:rPr>
              <a:t> </a:t>
            </a:r>
            <a:r>
              <a:rPr sz="2400" b="0" spc="-135" dirty="0">
                <a:latin typeface="Bookman Old Style"/>
                <a:cs typeface="Bookman Old Style"/>
              </a:rPr>
              <a:t>be</a:t>
            </a:r>
            <a:r>
              <a:rPr sz="2400" b="0" spc="-170" dirty="0">
                <a:latin typeface="Bookman Old Style"/>
                <a:cs typeface="Bookman Old Style"/>
              </a:rPr>
              <a:t> </a:t>
            </a:r>
            <a:r>
              <a:rPr sz="2400" b="0" spc="-55" dirty="0">
                <a:latin typeface="Bookman Old Style"/>
                <a:cs typeface="Bookman Old Style"/>
              </a:rPr>
              <a:t>invited</a:t>
            </a:r>
            <a:r>
              <a:rPr sz="2400" b="0" spc="-170" dirty="0">
                <a:latin typeface="Bookman Old Style"/>
                <a:cs typeface="Bookman Old Style"/>
              </a:rPr>
              <a:t> </a:t>
            </a:r>
            <a:r>
              <a:rPr sz="2400" b="0" spc="-80" dirty="0">
                <a:latin typeface="Bookman Old Style"/>
                <a:cs typeface="Bookman Old Style"/>
              </a:rPr>
              <a:t>to</a:t>
            </a:r>
            <a:endParaRPr sz="2400">
              <a:latin typeface="Bookman Old Style"/>
              <a:cs typeface="Bookman Old Style"/>
            </a:endParaRPr>
          </a:p>
          <a:p>
            <a:pPr marL="356870">
              <a:lnSpc>
                <a:spcPct val="100000"/>
              </a:lnSpc>
            </a:pPr>
            <a:r>
              <a:rPr sz="2400" b="0" spc="-140" dirty="0">
                <a:latin typeface="Bookman Old Style"/>
                <a:cs typeface="Bookman Old Style"/>
              </a:rPr>
              <a:t>the</a:t>
            </a:r>
            <a:r>
              <a:rPr sz="2400" b="0" spc="-235" dirty="0">
                <a:latin typeface="Bookman Old Style"/>
                <a:cs typeface="Bookman Old Style"/>
              </a:rPr>
              <a:t> </a:t>
            </a:r>
            <a:r>
              <a:rPr sz="2400" b="0" spc="-105" dirty="0">
                <a:latin typeface="Bookman Old Style"/>
                <a:cs typeface="Bookman Old Style"/>
              </a:rPr>
              <a:t>meeting.</a:t>
            </a:r>
            <a:endParaRPr sz="24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8"/>
              </a:spcBef>
            </a:pPr>
            <a:endParaRPr sz="2500">
              <a:latin typeface="Times New Roman"/>
              <a:cs typeface="Times New Roman"/>
            </a:endParaRPr>
          </a:p>
          <a:p>
            <a:pPr marL="356870" indent="-344170">
              <a:lnSpc>
                <a:spcPct val="100000"/>
              </a:lnSpc>
              <a:buFont typeface="Wingdings"/>
              <a:buChar char=""/>
              <a:tabLst>
                <a:tab pos="357505" algn="l"/>
              </a:tabLst>
            </a:pPr>
            <a:r>
              <a:rPr sz="2400" b="0" spc="-95" dirty="0">
                <a:latin typeface="Bookman Old Style"/>
                <a:cs typeface="Bookman Old Style"/>
              </a:rPr>
              <a:t>Explore </a:t>
            </a:r>
            <a:r>
              <a:rPr sz="2400" b="0" spc="-105" dirty="0">
                <a:latin typeface="Bookman Old Style"/>
                <a:cs typeface="Bookman Old Style"/>
              </a:rPr>
              <a:t>what </a:t>
            </a:r>
            <a:r>
              <a:rPr sz="2400" b="0" spc="-170" dirty="0">
                <a:latin typeface="Bookman Old Style"/>
                <a:cs typeface="Bookman Old Style"/>
              </a:rPr>
              <a:t>each </a:t>
            </a:r>
            <a:r>
              <a:rPr sz="2400" b="0" spc="-140" dirty="0">
                <a:latin typeface="Bookman Old Style"/>
                <a:cs typeface="Bookman Old Style"/>
              </a:rPr>
              <a:t>team </a:t>
            </a:r>
            <a:r>
              <a:rPr sz="2400" b="0" spc="-135" dirty="0">
                <a:latin typeface="Bookman Old Style"/>
                <a:cs typeface="Bookman Old Style"/>
              </a:rPr>
              <a:t>member </a:t>
            </a:r>
            <a:r>
              <a:rPr sz="2400" b="0" spc="-195" dirty="0">
                <a:latin typeface="Bookman Old Style"/>
                <a:cs typeface="Bookman Old Style"/>
              </a:rPr>
              <a:t>can </a:t>
            </a:r>
            <a:r>
              <a:rPr sz="2400" b="0" spc="-130" dirty="0">
                <a:latin typeface="Bookman Old Style"/>
                <a:cs typeface="Bookman Old Style"/>
              </a:rPr>
              <a:t>contribute</a:t>
            </a:r>
            <a:r>
              <a:rPr sz="2400" b="0" spc="-240" dirty="0">
                <a:latin typeface="Bookman Old Style"/>
                <a:cs typeface="Bookman Old Style"/>
              </a:rPr>
              <a:t> </a:t>
            </a:r>
            <a:r>
              <a:rPr sz="2400" b="0" spc="-140" dirty="0">
                <a:latin typeface="Bookman Old Style"/>
                <a:cs typeface="Bookman Old Style"/>
              </a:rPr>
              <a:t>and</a:t>
            </a:r>
            <a:endParaRPr sz="2400">
              <a:latin typeface="Bookman Old Style"/>
              <a:cs typeface="Bookman Old Style"/>
            </a:endParaRPr>
          </a:p>
          <a:p>
            <a:pPr marL="356870">
              <a:lnSpc>
                <a:spcPct val="100000"/>
              </a:lnSpc>
            </a:pPr>
            <a:r>
              <a:rPr sz="2400" b="0" spc="-105" dirty="0">
                <a:latin typeface="Bookman Old Style"/>
                <a:cs typeface="Bookman Old Style"/>
              </a:rPr>
              <a:t>what </a:t>
            </a:r>
            <a:r>
              <a:rPr sz="2400" b="0" spc="-130" dirty="0">
                <a:latin typeface="Bookman Old Style"/>
                <a:cs typeface="Bookman Old Style"/>
              </a:rPr>
              <a:t>is </a:t>
            </a:r>
            <a:r>
              <a:rPr sz="2400" b="0" spc="-100" dirty="0">
                <a:latin typeface="Bookman Old Style"/>
                <a:cs typeface="Bookman Old Style"/>
              </a:rPr>
              <a:t>needed </a:t>
            </a:r>
            <a:r>
              <a:rPr sz="2400" b="0" spc="-85" dirty="0">
                <a:latin typeface="Bookman Old Style"/>
                <a:cs typeface="Bookman Old Style"/>
              </a:rPr>
              <a:t>to </a:t>
            </a:r>
            <a:r>
              <a:rPr sz="2400" b="0" spc="-100" dirty="0">
                <a:latin typeface="Bookman Old Style"/>
                <a:cs typeface="Bookman Old Style"/>
              </a:rPr>
              <a:t>achieve </a:t>
            </a:r>
            <a:r>
              <a:rPr sz="2400" b="0" spc="-140" dirty="0">
                <a:latin typeface="Bookman Old Style"/>
                <a:cs typeface="Bookman Old Style"/>
              </a:rPr>
              <a:t>the </a:t>
            </a:r>
            <a:r>
              <a:rPr sz="2400" b="0" spc="-90" dirty="0">
                <a:latin typeface="Bookman Old Style"/>
                <a:cs typeface="Bookman Old Style"/>
              </a:rPr>
              <a:t>desired</a:t>
            </a:r>
            <a:r>
              <a:rPr sz="2400" b="0" spc="-465" dirty="0">
                <a:latin typeface="Bookman Old Style"/>
                <a:cs typeface="Bookman Old Style"/>
              </a:rPr>
              <a:t> </a:t>
            </a:r>
            <a:r>
              <a:rPr sz="2400" b="0" spc="-135" dirty="0">
                <a:latin typeface="Bookman Old Style"/>
                <a:cs typeface="Bookman Old Style"/>
              </a:rPr>
              <a:t>outcomes</a:t>
            </a:r>
            <a:endParaRPr sz="24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7"/>
              </a:spcBef>
            </a:pPr>
            <a:endParaRPr sz="2500">
              <a:latin typeface="Times New Roman"/>
              <a:cs typeface="Times New Roman"/>
            </a:endParaRPr>
          </a:p>
          <a:p>
            <a:pPr marL="356870" marR="851535" indent="-344170">
              <a:lnSpc>
                <a:spcPct val="100000"/>
              </a:lnSpc>
              <a:buFont typeface="Wingdings"/>
              <a:buChar char=""/>
              <a:tabLst>
                <a:tab pos="357505" algn="l"/>
              </a:tabLst>
            </a:pPr>
            <a:r>
              <a:rPr sz="2400" b="0" spc="-100" dirty="0">
                <a:latin typeface="Bookman Old Style"/>
                <a:cs typeface="Bookman Old Style"/>
              </a:rPr>
              <a:t>Explore alternative </a:t>
            </a:r>
            <a:r>
              <a:rPr sz="2400" b="0" spc="-120" dirty="0">
                <a:latin typeface="Bookman Old Style"/>
                <a:cs typeface="Bookman Old Style"/>
              </a:rPr>
              <a:t>methods </a:t>
            </a:r>
            <a:r>
              <a:rPr sz="2400" b="0" spc="-40" dirty="0">
                <a:latin typeface="Bookman Old Style"/>
                <a:cs typeface="Bookman Old Style"/>
              </a:rPr>
              <a:t>for </a:t>
            </a:r>
            <a:r>
              <a:rPr sz="2400" b="0" spc="-105" dirty="0">
                <a:latin typeface="Bookman Old Style"/>
                <a:cs typeface="Bookman Old Style"/>
              </a:rPr>
              <a:t>participation</a:t>
            </a:r>
            <a:r>
              <a:rPr sz="2400" b="0" spc="-490" dirty="0">
                <a:latin typeface="Bookman Old Style"/>
                <a:cs typeface="Bookman Old Style"/>
              </a:rPr>
              <a:t> </a:t>
            </a:r>
            <a:r>
              <a:rPr sz="2400" b="0" spc="-5" dirty="0">
                <a:latin typeface="Bookman Old Style"/>
                <a:cs typeface="Bookman Old Style"/>
              </a:rPr>
              <a:t>if  </a:t>
            </a:r>
            <a:r>
              <a:rPr sz="2400" b="0" spc="-65" dirty="0">
                <a:latin typeface="Bookman Old Style"/>
                <a:cs typeface="Bookman Old Style"/>
              </a:rPr>
              <a:t>identified </a:t>
            </a:r>
            <a:r>
              <a:rPr sz="2400" b="0" spc="-130" dirty="0">
                <a:latin typeface="Bookman Old Style"/>
                <a:cs typeface="Bookman Old Style"/>
              </a:rPr>
              <a:t>supports are </a:t>
            </a:r>
            <a:r>
              <a:rPr sz="2400" b="0" spc="-150" dirty="0">
                <a:latin typeface="Bookman Old Style"/>
                <a:cs typeface="Bookman Old Style"/>
              </a:rPr>
              <a:t>unable </a:t>
            </a:r>
            <a:r>
              <a:rPr sz="2400" b="0" spc="-80" dirty="0">
                <a:latin typeface="Bookman Old Style"/>
                <a:cs typeface="Bookman Old Style"/>
              </a:rPr>
              <a:t>to </a:t>
            </a:r>
            <a:r>
              <a:rPr sz="2400" b="0" spc="-125" dirty="0">
                <a:latin typeface="Bookman Old Style"/>
                <a:cs typeface="Bookman Old Style"/>
              </a:rPr>
              <a:t>attend </a:t>
            </a:r>
            <a:r>
              <a:rPr sz="2400" b="0" spc="-95" dirty="0">
                <a:latin typeface="Bookman Old Style"/>
                <a:cs typeface="Bookman Old Style"/>
              </a:rPr>
              <a:t>(i.e.,  </a:t>
            </a:r>
            <a:r>
              <a:rPr sz="2400" b="0" spc="-110" dirty="0">
                <a:latin typeface="Bookman Old Style"/>
                <a:cs typeface="Bookman Old Style"/>
              </a:rPr>
              <a:t>telephone, </a:t>
            </a:r>
            <a:r>
              <a:rPr sz="2400" b="0" spc="-80" dirty="0">
                <a:latin typeface="Bookman Old Style"/>
                <a:cs typeface="Bookman Old Style"/>
              </a:rPr>
              <a:t>written </a:t>
            </a:r>
            <a:r>
              <a:rPr sz="2400" b="0" spc="-150" dirty="0">
                <a:latin typeface="Bookman Old Style"/>
                <a:cs typeface="Bookman Old Style"/>
              </a:rPr>
              <a:t>summary,</a:t>
            </a:r>
            <a:r>
              <a:rPr sz="2400" b="0" spc="-275" dirty="0">
                <a:latin typeface="Bookman Old Style"/>
                <a:cs typeface="Bookman Old Style"/>
              </a:rPr>
              <a:t> </a:t>
            </a:r>
            <a:r>
              <a:rPr sz="2400" b="0" spc="-105" dirty="0">
                <a:latin typeface="Bookman Old Style"/>
                <a:cs typeface="Bookman Old Style"/>
              </a:rPr>
              <a:t>etc.)</a:t>
            </a:r>
            <a:endParaRPr sz="2400">
              <a:latin typeface="Bookman Old Style"/>
              <a:cs typeface="Bookman Old Style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438400" y="168338"/>
            <a:ext cx="3524250" cy="63976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43000" y="781050"/>
            <a:ext cx="6705600" cy="0"/>
          </a:xfrm>
          <a:custGeom>
            <a:avLst/>
            <a:gdLst/>
            <a:ahLst/>
            <a:cxnLst/>
            <a:rect l="l" t="t" r="r" b="b"/>
            <a:pathLst>
              <a:path w="6705600">
                <a:moveTo>
                  <a:pt x="0" y="0"/>
                </a:moveTo>
                <a:lnTo>
                  <a:pt x="6705600" y="0"/>
                </a:lnTo>
              </a:path>
            </a:pathLst>
          </a:custGeom>
          <a:ln w="38100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93444" y="1267967"/>
            <a:ext cx="7069455" cy="44145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6870" marR="76835" indent="-344170">
              <a:lnSpc>
                <a:spcPct val="100000"/>
              </a:lnSpc>
              <a:buFont typeface="Wingdings"/>
              <a:buChar char=""/>
              <a:tabLst>
                <a:tab pos="357505" algn="l"/>
              </a:tabLst>
            </a:pPr>
            <a:r>
              <a:rPr sz="2400" b="0" spc="-105" dirty="0">
                <a:latin typeface="Bookman Old Style"/>
                <a:cs typeface="Bookman Old Style"/>
              </a:rPr>
              <a:t>The </a:t>
            </a:r>
            <a:r>
              <a:rPr sz="2400" b="0" spc="-140" dirty="0">
                <a:latin typeface="Bookman Old Style"/>
                <a:cs typeface="Bookman Old Style"/>
              </a:rPr>
              <a:t>team </a:t>
            </a:r>
            <a:r>
              <a:rPr sz="2400" b="0" spc="10" dirty="0">
                <a:latin typeface="Bookman Old Style"/>
                <a:cs typeface="Bookman Old Style"/>
              </a:rPr>
              <a:t>will </a:t>
            </a:r>
            <a:r>
              <a:rPr sz="2400" b="0" spc="-170" dirty="0">
                <a:latin typeface="Bookman Old Style"/>
                <a:cs typeface="Bookman Old Style"/>
              </a:rPr>
              <a:t>discuss </a:t>
            </a:r>
            <a:r>
              <a:rPr sz="2400" b="0" spc="-165" dirty="0">
                <a:latin typeface="Bookman Old Style"/>
                <a:cs typeface="Bookman Old Style"/>
              </a:rPr>
              <a:t>that </a:t>
            </a:r>
            <a:r>
              <a:rPr sz="2400" b="0" spc="-140" dirty="0">
                <a:latin typeface="Bookman Old Style"/>
                <a:cs typeface="Bookman Old Style"/>
              </a:rPr>
              <a:t>the </a:t>
            </a:r>
            <a:r>
              <a:rPr sz="2400" b="0" spc="-85" dirty="0">
                <a:latin typeface="Bookman Old Style"/>
                <a:cs typeface="Bookman Old Style"/>
              </a:rPr>
              <a:t>meeting’s </a:t>
            </a:r>
            <a:r>
              <a:rPr sz="2400" b="0" spc="-130" dirty="0">
                <a:latin typeface="Bookman Old Style"/>
                <a:cs typeface="Bookman Old Style"/>
              </a:rPr>
              <a:t>focus  </a:t>
            </a:r>
            <a:r>
              <a:rPr sz="2400" b="0" spc="-125" dirty="0">
                <a:latin typeface="Bookman Old Style"/>
                <a:cs typeface="Bookman Old Style"/>
              </a:rPr>
              <a:t>should </a:t>
            </a:r>
            <a:r>
              <a:rPr sz="2400" b="0" spc="-135" dirty="0">
                <a:latin typeface="Bookman Old Style"/>
                <a:cs typeface="Bookman Old Style"/>
              </a:rPr>
              <a:t>be </a:t>
            </a:r>
            <a:r>
              <a:rPr sz="2400" b="0" spc="-150" dirty="0">
                <a:latin typeface="Bookman Old Style"/>
                <a:cs typeface="Bookman Old Style"/>
              </a:rPr>
              <a:t>based </a:t>
            </a:r>
            <a:r>
              <a:rPr sz="2400" b="0" spc="-110" dirty="0">
                <a:latin typeface="Bookman Old Style"/>
                <a:cs typeface="Bookman Old Style"/>
              </a:rPr>
              <a:t>on </a:t>
            </a:r>
            <a:r>
              <a:rPr sz="2400" b="0" spc="-145" dirty="0">
                <a:latin typeface="Bookman Old Style"/>
                <a:cs typeface="Bookman Old Style"/>
              </a:rPr>
              <a:t>strengths </a:t>
            </a:r>
            <a:r>
              <a:rPr sz="2400" b="0" spc="-135" dirty="0">
                <a:latin typeface="Bookman Old Style"/>
                <a:cs typeface="Bookman Old Style"/>
              </a:rPr>
              <a:t>and </a:t>
            </a:r>
            <a:r>
              <a:rPr sz="2400" b="0" spc="-130" dirty="0">
                <a:latin typeface="Bookman Old Style"/>
                <a:cs typeface="Bookman Old Style"/>
              </a:rPr>
              <a:t>needs </a:t>
            </a:r>
            <a:r>
              <a:rPr sz="2400" b="0" spc="-100" dirty="0">
                <a:latin typeface="Bookman Old Style"/>
                <a:cs typeface="Bookman Old Style"/>
              </a:rPr>
              <a:t>which  </a:t>
            </a:r>
            <a:r>
              <a:rPr sz="2400" b="0" spc="10" dirty="0">
                <a:latin typeface="Bookman Old Style"/>
                <a:cs typeface="Bookman Old Style"/>
              </a:rPr>
              <a:t>will </a:t>
            </a:r>
            <a:r>
              <a:rPr sz="2400" b="0" spc="-160" dirty="0">
                <a:latin typeface="Bookman Old Style"/>
                <a:cs typeface="Bookman Old Style"/>
              </a:rPr>
              <a:t>ensure </a:t>
            </a:r>
            <a:r>
              <a:rPr sz="2400" b="0" spc="-165" dirty="0">
                <a:latin typeface="Bookman Old Style"/>
                <a:cs typeface="Bookman Old Style"/>
              </a:rPr>
              <a:t>that </a:t>
            </a:r>
            <a:r>
              <a:rPr sz="2400" b="0" spc="-55" dirty="0">
                <a:latin typeface="Bookman Old Style"/>
                <a:cs typeface="Bookman Old Style"/>
              </a:rPr>
              <a:t>family </a:t>
            </a:r>
            <a:r>
              <a:rPr sz="2400" b="0" spc="-145" dirty="0">
                <a:latin typeface="Bookman Old Style"/>
                <a:cs typeface="Bookman Old Style"/>
              </a:rPr>
              <a:t>members </a:t>
            </a:r>
            <a:r>
              <a:rPr sz="2400" b="0" spc="-50" dirty="0">
                <a:latin typeface="Bookman Old Style"/>
                <a:cs typeface="Bookman Old Style"/>
              </a:rPr>
              <a:t>feel</a:t>
            </a:r>
            <a:r>
              <a:rPr sz="2400" b="0" spc="-405" dirty="0">
                <a:latin typeface="Bookman Old Style"/>
                <a:cs typeface="Bookman Old Style"/>
              </a:rPr>
              <a:t> </a:t>
            </a:r>
            <a:r>
              <a:rPr sz="2400" b="0" spc="-100" dirty="0">
                <a:latin typeface="Bookman Old Style"/>
                <a:cs typeface="Bookman Old Style"/>
              </a:rPr>
              <a:t>comfortable  </a:t>
            </a:r>
            <a:r>
              <a:rPr sz="2400" b="0" spc="-65" dirty="0">
                <a:latin typeface="Bookman Old Style"/>
                <a:cs typeface="Bookman Old Style"/>
              </a:rPr>
              <a:t>telling </a:t>
            </a:r>
            <a:r>
              <a:rPr sz="2400" b="0" spc="-114" dirty="0">
                <a:latin typeface="Bookman Old Style"/>
                <a:cs typeface="Bookman Old Style"/>
              </a:rPr>
              <a:t>their</a:t>
            </a:r>
            <a:r>
              <a:rPr sz="2400" b="0" spc="-340" dirty="0">
                <a:latin typeface="Bookman Old Style"/>
                <a:cs typeface="Bookman Old Style"/>
              </a:rPr>
              <a:t> </a:t>
            </a:r>
            <a:r>
              <a:rPr sz="2400" b="0" spc="-90" dirty="0">
                <a:latin typeface="Bookman Old Style"/>
                <a:cs typeface="Bookman Old Style"/>
              </a:rPr>
              <a:t>story</a:t>
            </a:r>
            <a:endParaRPr sz="24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7"/>
              </a:spcBef>
              <a:buFont typeface="Wingdings"/>
              <a:buChar char=""/>
            </a:pPr>
            <a:endParaRPr sz="2500">
              <a:latin typeface="Times New Roman"/>
              <a:cs typeface="Times New Roman"/>
            </a:endParaRPr>
          </a:p>
          <a:p>
            <a:pPr marL="356870" indent="-344170">
              <a:lnSpc>
                <a:spcPct val="100000"/>
              </a:lnSpc>
              <a:buFont typeface="Wingdings"/>
              <a:buChar char=""/>
              <a:tabLst>
                <a:tab pos="357505" algn="l"/>
              </a:tabLst>
            </a:pPr>
            <a:r>
              <a:rPr sz="2400" b="0" spc="-110" dirty="0">
                <a:latin typeface="Bookman Old Style"/>
                <a:cs typeface="Bookman Old Style"/>
              </a:rPr>
              <a:t>Determine </a:t>
            </a:r>
            <a:r>
              <a:rPr sz="2400" b="0" spc="5" dirty="0">
                <a:latin typeface="Bookman Old Style"/>
                <a:cs typeface="Bookman Old Style"/>
              </a:rPr>
              <a:t>if </a:t>
            </a:r>
            <a:r>
              <a:rPr sz="2400" b="0" spc="-125" dirty="0">
                <a:latin typeface="Bookman Old Style"/>
                <a:cs typeface="Bookman Old Style"/>
              </a:rPr>
              <a:t>there </a:t>
            </a:r>
            <a:r>
              <a:rPr sz="2400" b="0" spc="-130" dirty="0">
                <a:latin typeface="Bookman Old Style"/>
                <a:cs typeface="Bookman Old Style"/>
              </a:rPr>
              <a:t>are </a:t>
            </a:r>
            <a:r>
              <a:rPr sz="2400" b="0" spc="-114" dirty="0">
                <a:latin typeface="Bookman Old Style"/>
                <a:cs typeface="Bookman Old Style"/>
              </a:rPr>
              <a:t>any </a:t>
            </a:r>
            <a:r>
              <a:rPr sz="2400" b="0" spc="-100" dirty="0">
                <a:latin typeface="Bookman Old Style"/>
                <a:cs typeface="Bookman Old Style"/>
              </a:rPr>
              <a:t>potential </a:t>
            </a:r>
            <a:r>
              <a:rPr sz="2400" b="0" spc="-114" dirty="0">
                <a:latin typeface="Bookman Old Style"/>
                <a:cs typeface="Bookman Old Style"/>
              </a:rPr>
              <a:t>conflicts</a:t>
            </a:r>
            <a:r>
              <a:rPr sz="2400" b="0" spc="-550" dirty="0">
                <a:latin typeface="Bookman Old Style"/>
                <a:cs typeface="Bookman Old Style"/>
              </a:rPr>
              <a:t> </a:t>
            </a:r>
            <a:r>
              <a:rPr sz="2400" b="0" spc="-95" dirty="0">
                <a:latin typeface="Bookman Old Style"/>
                <a:cs typeface="Bookman Old Style"/>
              </a:rPr>
              <a:t>(i.e.,</a:t>
            </a:r>
            <a:endParaRPr sz="2400">
              <a:latin typeface="Bookman Old Style"/>
              <a:cs typeface="Bookman Old Style"/>
            </a:endParaRPr>
          </a:p>
          <a:p>
            <a:pPr marL="356870">
              <a:lnSpc>
                <a:spcPct val="100000"/>
              </a:lnSpc>
            </a:pPr>
            <a:r>
              <a:rPr sz="2400" b="0" spc="-105" dirty="0">
                <a:latin typeface="Bookman Old Style"/>
                <a:cs typeface="Bookman Old Style"/>
              </a:rPr>
              <a:t>emotional, </a:t>
            </a:r>
            <a:r>
              <a:rPr sz="2400" b="0" spc="-40" dirty="0">
                <a:latin typeface="Bookman Old Style"/>
                <a:cs typeface="Bookman Old Style"/>
              </a:rPr>
              <a:t>legal) </a:t>
            </a:r>
            <a:r>
              <a:rPr sz="2400" b="0" spc="-105" dirty="0">
                <a:latin typeface="Bookman Old Style"/>
                <a:cs typeface="Bookman Old Style"/>
              </a:rPr>
              <a:t>among</a:t>
            </a:r>
            <a:r>
              <a:rPr sz="2400" b="0" spc="-320" dirty="0">
                <a:latin typeface="Bookman Old Style"/>
                <a:cs typeface="Bookman Old Style"/>
              </a:rPr>
              <a:t> </a:t>
            </a:r>
            <a:r>
              <a:rPr sz="2400" b="0" spc="-130" dirty="0">
                <a:latin typeface="Bookman Old Style"/>
                <a:cs typeface="Bookman Old Style"/>
              </a:rPr>
              <a:t>participants</a:t>
            </a:r>
            <a:endParaRPr sz="24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7"/>
              </a:spcBef>
            </a:pPr>
            <a:endParaRPr sz="2500">
              <a:latin typeface="Times New Roman"/>
              <a:cs typeface="Times New Roman"/>
            </a:endParaRPr>
          </a:p>
          <a:p>
            <a:pPr marL="356870" indent="-344170">
              <a:lnSpc>
                <a:spcPct val="100000"/>
              </a:lnSpc>
              <a:buFont typeface="Wingdings"/>
              <a:buChar char=""/>
              <a:tabLst>
                <a:tab pos="357505" algn="l"/>
              </a:tabLst>
            </a:pPr>
            <a:r>
              <a:rPr sz="2400" b="0" spc="-110" dirty="0">
                <a:latin typeface="Bookman Old Style"/>
                <a:cs typeface="Bookman Old Style"/>
              </a:rPr>
              <a:t>Determine </a:t>
            </a:r>
            <a:r>
              <a:rPr sz="2400" b="0" spc="-95" dirty="0">
                <a:latin typeface="Bookman Old Style"/>
                <a:cs typeface="Bookman Old Style"/>
              </a:rPr>
              <a:t>meeting </a:t>
            </a:r>
            <a:r>
              <a:rPr sz="2400" b="0" spc="-100" dirty="0">
                <a:latin typeface="Bookman Old Style"/>
                <a:cs typeface="Bookman Old Style"/>
              </a:rPr>
              <a:t>logistics </a:t>
            </a:r>
            <a:r>
              <a:rPr sz="2400" b="0" spc="-90" dirty="0">
                <a:latin typeface="Bookman Old Style"/>
                <a:cs typeface="Bookman Old Style"/>
              </a:rPr>
              <a:t>(facilitation,</a:t>
            </a:r>
            <a:r>
              <a:rPr sz="2400" b="0" spc="-235" dirty="0">
                <a:latin typeface="Bookman Old Style"/>
                <a:cs typeface="Bookman Old Style"/>
              </a:rPr>
              <a:t> </a:t>
            </a:r>
            <a:r>
              <a:rPr sz="2400" b="0" spc="-110" dirty="0">
                <a:latin typeface="Bookman Old Style"/>
                <a:cs typeface="Bookman Old Style"/>
              </a:rPr>
              <a:t>location,</a:t>
            </a:r>
            <a:endParaRPr sz="2400">
              <a:latin typeface="Bookman Old Style"/>
              <a:cs typeface="Bookman Old Style"/>
            </a:endParaRPr>
          </a:p>
          <a:p>
            <a:pPr marL="356870">
              <a:lnSpc>
                <a:spcPct val="100000"/>
              </a:lnSpc>
            </a:pPr>
            <a:r>
              <a:rPr sz="2400" b="0" spc="-130" dirty="0">
                <a:latin typeface="Bookman Old Style"/>
                <a:cs typeface="Bookman Old Style"/>
              </a:rPr>
              <a:t>transportation,</a:t>
            </a:r>
            <a:r>
              <a:rPr sz="2400" b="0" spc="-204" dirty="0">
                <a:latin typeface="Bookman Old Style"/>
                <a:cs typeface="Bookman Old Style"/>
              </a:rPr>
              <a:t> </a:t>
            </a:r>
            <a:r>
              <a:rPr sz="2400" b="0" spc="-105" dirty="0">
                <a:latin typeface="Bookman Old Style"/>
                <a:cs typeface="Bookman Old Style"/>
              </a:rPr>
              <a:t>etc.)</a:t>
            </a:r>
            <a:endParaRPr sz="24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8"/>
              </a:spcBef>
            </a:pPr>
            <a:endParaRPr sz="2500">
              <a:latin typeface="Times New Roman"/>
              <a:cs typeface="Times New Roman"/>
            </a:endParaRPr>
          </a:p>
          <a:p>
            <a:pPr marL="356870" indent="-344170">
              <a:lnSpc>
                <a:spcPct val="100000"/>
              </a:lnSpc>
              <a:buFont typeface="Wingdings"/>
              <a:buChar char=""/>
              <a:tabLst>
                <a:tab pos="357505" algn="l"/>
              </a:tabLst>
            </a:pPr>
            <a:r>
              <a:rPr sz="2400" b="0" spc="-105" dirty="0">
                <a:latin typeface="Bookman Old Style"/>
                <a:cs typeface="Bookman Old Style"/>
              </a:rPr>
              <a:t>Include </a:t>
            </a:r>
            <a:r>
              <a:rPr sz="2400" b="0" spc="-140" dirty="0">
                <a:latin typeface="Bookman Old Style"/>
                <a:cs typeface="Bookman Old Style"/>
              </a:rPr>
              <a:t>the </a:t>
            </a:r>
            <a:r>
              <a:rPr sz="2400" b="0" spc="-195" dirty="0">
                <a:latin typeface="Bookman Old Style"/>
                <a:cs typeface="Bookman Old Style"/>
              </a:rPr>
              <a:t>FSO </a:t>
            </a:r>
            <a:r>
              <a:rPr sz="2400" b="0" spc="-70" dirty="0">
                <a:latin typeface="Bookman Old Style"/>
                <a:cs typeface="Bookman Old Style"/>
              </a:rPr>
              <a:t>whenever</a:t>
            </a:r>
            <a:r>
              <a:rPr sz="2400" b="0" spc="-229" dirty="0">
                <a:latin typeface="Bookman Old Style"/>
                <a:cs typeface="Bookman Old Style"/>
              </a:rPr>
              <a:t> </a:t>
            </a:r>
            <a:r>
              <a:rPr sz="2400" b="0" spc="-114" dirty="0">
                <a:latin typeface="Bookman Old Style"/>
                <a:cs typeface="Bookman Old Style"/>
              </a:rPr>
              <a:t>possible</a:t>
            </a:r>
            <a:endParaRPr sz="2400">
              <a:latin typeface="Bookman Old Style"/>
              <a:cs typeface="Bookman Old Style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286000" y="115887"/>
            <a:ext cx="3638550" cy="6715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066800" y="838200"/>
            <a:ext cx="6705600" cy="0"/>
          </a:xfrm>
          <a:custGeom>
            <a:avLst/>
            <a:gdLst/>
            <a:ahLst/>
            <a:cxnLst/>
            <a:rect l="l" t="t" r="r" b="b"/>
            <a:pathLst>
              <a:path w="6705600">
                <a:moveTo>
                  <a:pt x="0" y="0"/>
                </a:moveTo>
                <a:lnTo>
                  <a:pt x="6705600" y="0"/>
                </a:lnTo>
              </a:path>
            </a:pathLst>
          </a:custGeom>
          <a:ln w="38100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8735" rIns="0" bIns="0" rtlCol="0">
            <a:spAutoFit/>
          </a:bodyPr>
          <a:lstStyle/>
          <a:p>
            <a:pPr marL="5259070">
              <a:lnSpc>
                <a:spcPct val="100000"/>
              </a:lnSpc>
            </a:pPr>
            <a:r>
              <a:rPr sz="2000" b="0" dirty="0">
                <a:latin typeface="Arial"/>
                <a:cs typeface="Arial"/>
              </a:rPr>
              <a:t>(</a:t>
            </a:r>
            <a:r>
              <a:rPr sz="2000" b="0" spc="-5" dirty="0">
                <a:latin typeface="Arial"/>
                <a:cs typeface="Arial"/>
              </a:rPr>
              <a:t>Con</a:t>
            </a:r>
            <a:r>
              <a:rPr sz="2000" b="0" spc="-15" dirty="0">
                <a:latin typeface="Arial"/>
                <a:cs typeface="Arial"/>
              </a:rPr>
              <a:t>t</a:t>
            </a:r>
            <a:r>
              <a:rPr sz="2000" b="0" spc="-5" dirty="0">
                <a:latin typeface="Arial"/>
                <a:cs typeface="Arial"/>
              </a:rPr>
              <a:t>.)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1398270">
              <a:lnSpc>
                <a:spcPct val="100000"/>
              </a:lnSpc>
            </a:pPr>
            <a:r>
              <a:rPr sz="4000" spc="-100" dirty="0"/>
              <a:t>Prep/Meet </a:t>
            </a:r>
            <a:r>
              <a:rPr sz="4000" spc="-220" dirty="0"/>
              <a:t>and</a:t>
            </a:r>
            <a:r>
              <a:rPr sz="4000" spc="-615" dirty="0"/>
              <a:t> </a:t>
            </a:r>
            <a:r>
              <a:rPr sz="4000" spc="-175" dirty="0"/>
              <a:t>Greet</a:t>
            </a:r>
            <a:endParaRPr sz="4000"/>
          </a:p>
        </p:txBody>
      </p:sp>
      <p:sp>
        <p:nvSpPr>
          <p:cNvPr id="4" name="object 4"/>
          <p:cNvSpPr txBox="1"/>
          <p:nvPr/>
        </p:nvSpPr>
        <p:spPr>
          <a:xfrm>
            <a:off x="577392" y="1550796"/>
            <a:ext cx="7232015" cy="29508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6870" marR="148590" indent="-344805">
              <a:lnSpc>
                <a:spcPct val="100000"/>
              </a:lnSpc>
              <a:tabLst>
                <a:tab pos="5883910" algn="l"/>
              </a:tabLst>
            </a:pPr>
            <a:r>
              <a:rPr sz="2400" dirty="0">
                <a:solidFill>
                  <a:srgbClr val="FF0000"/>
                </a:solidFill>
                <a:latin typeface="Cambria Math"/>
                <a:cs typeface="Cambria Math"/>
              </a:rPr>
              <a:t>⇨ </a:t>
            </a:r>
            <a:r>
              <a:rPr sz="2400" b="0" spc="-60" dirty="0">
                <a:latin typeface="Bookman Old Style"/>
                <a:cs typeface="Bookman Old Style"/>
              </a:rPr>
              <a:t>DCP&amp;P </a:t>
            </a:r>
            <a:r>
              <a:rPr sz="2400" b="0" spc="-114" dirty="0">
                <a:latin typeface="Bookman Old Style"/>
                <a:cs typeface="Bookman Old Style"/>
              </a:rPr>
              <a:t>completes </a:t>
            </a:r>
            <a:r>
              <a:rPr sz="2400" b="0" spc="-80" dirty="0">
                <a:latin typeface="Bookman Old Style"/>
                <a:cs typeface="Bookman Old Style"/>
              </a:rPr>
              <a:t>Prep </a:t>
            </a:r>
            <a:r>
              <a:rPr sz="2400" b="0" spc="-55" dirty="0">
                <a:latin typeface="Bookman Old Style"/>
                <a:cs typeface="Bookman Old Style"/>
              </a:rPr>
              <a:t>with </a:t>
            </a:r>
            <a:r>
              <a:rPr sz="2400" b="0" spc="-140" dirty="0">
                <a:latin typeface="Bookman Old Style"/>
                <a:cs typeface="Bookman Old Style"/>
              </a:rPr>
              <a:t>the </a:t>
            </a:r>
            <a:r>
              <a:rPr sz="2400" b="0" spc="-75" dirty="0">
                <a:latin typeface="Bookman Old Style"/>
                <a:cs typeface="Bookman Old Style"/>
              </a:rPr>
              <a:t>family, </a:t>
            </a:r>
            <a:r>
              <a:rPr sz="2400" b="0" spc="-125" dirty="0">
                <a:latin typeface="Bookman Old Style"/>
                <a:cs typeface="Bookman Old Style"/>
              </a:rPr>
              <a:t>gains</a:t>
            </a:r>
            <a:r>
              <a:rPr sz="2400" b="0" spc="-440" dirty="0">
                <a:latin typeface="Bookman Old Style"/>
                <a:cs typeface="Bookman Old Style"/>
              </a:rPr>
              <a:t> </a:t>
            </a:r>
            <a:r>
              <a:rPr sz="2400" b="0" spc="-145" dirty="0">
                <a:latin typeface="Bookman Old Style"/>
                <a:cs typeface="Bookman Old Style"/>
              </a:rPr>
              <a:t>the  </a:t>
            </a:r>
            <a:r>
              <a:rPr sz="2400" b="0" spc="-95" dirty="0">
                <a:latin typeface="Bookman Old Style"/>
                <a:cs typeface="Bookman Old Style"/>
              </a:rPr>
              <a:t>Family </a:t>
            </a:r>
            <a:r>
              <a:rPr sz="2400" b="0" spc="-114" dirty="0">
                <a:latin typeface="Bookman Old Style"/>
                <a:cs typeface="Bookman Old Style"/>
              </a:rPr>
              <a:t>Story </a:t>
            </a:r>
            <a:r>
              <a:rPr sz="2400" b="0" spc="-140" dirty="0">
                <a:latin typeface="Bookman Old Style"/>
                <a:cs typeface="Bookman Old Style"/>
              </a:rPr>
              <a:t>and </a:t>
            </a:r>
            <a:r>
              <a:rPr sz="2400" b="0" spc="-170" dirty="0">
                <a:latin typeface="Bookman Old Style"/>
                <a:cs typeface="Bookman Old Style"/>
              </a:rPr>
              <a:t>discusses</a:t>
            </a:r>
            <a:r>
              <a:rPr sz="2400" b="0" spc="-195" dirty="0">
                <a:latin typeface="Bookman Old Style"/>
                <a:cs typeface="Bookman Old Style"/>
              </a:rPr>
              <a:t> </a:t>
            </a:r>
            <a:r>
              <a:rPr sz="2400" b="0" spc="-140" dirty="0">
                <a:latin typeface="Bookman Old Style"/>
                <a:cs typeface="Bookman Old Style"/>
              </a:rPr>
              <a:t>the</a:t>
            </a:r>
            <a:r>
              <a:rPr sz="2400" b="0" spc="-120" dirty="0">
                <a:latin typeface="Bookman Old Style"/>
                <a:cs typeface="Bookman Old Style"/>
              </a:rPr>
              <a:t> </a:t>
            </a:r>
            <a:r>
              <a:rPr sz="2400" b="0" spc="-60" dirty="0">
                <a:latin typeface="Bookman Old Style"/>
                <a:cs typeface="Bookman Old Style"/>
              </a:rPr>
              <a:t>Agenda.	DCP&amp;P  </a:t>
            </a:r>
            <a:r>
              <a:rPr sz="2400" b="0" spc="-120" dirty="0">
                <a:latin typeface="Bookman Old Style"/>
                <a:cs typeface="Bookman Old Style"/>
              </a:rPr>
              <a:t>helps </a:t>
            </a:r>
            <a:r>
              <a:rPr sz="2400" b="0" spc="-140" dirty="0">
                <a:latin typeface="Bookman Old Style"/>
                <a:cs typeface="Bookman Old Style"/>
              </a:rPr>
              <a:t>the </a:t>
            </a:r>
            <a:r>
              <a:rPr sz="2400" b="0" spc="-55" dirty="0">
                <a:latin typeface="Bookman Old Style"/>
                <a:cs typeface="Bookman Old Style"/>
              </a:rPr>
              <a:t>family </a:t>
            </a:r>
            <a:r>
              <a:rPr sz="2400" b="0" spc="-80" dirty="0">
                <a:latin typeface="Bookman Old Style"/>
                <a:cs typeface="Bookman Old Style"/>
              </a:rPr>
              <a:t>to </a:t>
            </a:r>
            <a:r>
              <a:rPr sz="2400" b="0" spc="-130" dirty="0">
                <a:latin typeface="Bookman Old Style"/>
                <a:cs typeface="Bookman Old Style"/>
              </a:rPr>
              <a:t>select </a:t>
            </a:r>
            <a:r>
              <a:rPr sz="2400" b="0" spc="-140" dirty="0">
                <a:latin typeface="Bookman Old Style"/>
                <a:cs typeface="Bookman Old Style"/>
              </a:rPr>
              <a:t>team</a:t>
            </a:r>
            <a:r>
              <a:rPr sz="2400" b="0" spc="-495" dirty="0">
                <a:latin typeface="Bookman Old Style"/>
                <a:cs typeface="Bookman Old Style"/>
              </a:rPr>
              <a:t> </a:t>
            </a:r>
            <a:r>
              <a:rPr sz="2400" b="0" spc="-145" dirty="0">
                <a:latin typeface="Bookman Old Style"/>
                <a:cs typeface="Bookman Old Style"/>
              </a:rPr>
              <a:t>members</a:t>
            </a:r>
            <a:endParaRPr sz="24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7"/>
              </a:spcBef>
            </a:pPr>
            <a:endParaRPr sz="2500">
              <a:latin typeface="Times New Roman"/>
              <a:cs typeface="Times New Roman"/>
            </a:endParaRPr>
          </a:p>
          <a:p>
            <a:pPr marL="356870" marR="5080" indent="-344805">
              <a:lnSpc>
                <a:spcPct val="100000"/>
              </a:lnSpc>
              <a:tabLst>
                <a:tab pos="4633595" algn="l"/>
              </a:tabLst>
            </a:pPr>
            <a:r>
              <a:rPr sz="2400" dirty="0">
                <a:solidFill>
                  <a:srgbClr val="FF0000"/>
                </a:solidFill>
                <a:latin typeface="Cambria Math"/>
                <a:cs typeface="Cambria Math"/>
              </a:rPr>
              <a:t>⇨ </a:t>
            </a:r>
            <a:r>
              <a:rPr sz="2400" b="0" spc="-15" dirty="0">
                <a:latin typeface="Bookman Old Style"/>
                <a:cs typeface="Bookman Old Style"/>
              </a:rPr>
              <a:t>CMO </a:t>
            </a:r>
            <a:r>
              <a:rPr sz="2400" b="0" spc="-100" dirty="0">
                <a:latin typeface="Bookman Old Style"/>
                <a:cs typeface="Bookman Old Style"/>
              </a:rPr>
              <a:t>Completes </a:t>
            </a:r>
            <a:r>
              <a:rPr sz="2400" b="0" spc="-195" dirty="0">
                <a:latin typeface="Bookman Old Style"/>
                <a:cs typeface="Bookman Old Style"/>
              </a:rPr>
              <a:t>a </a:t>
            </a:r>
            <a:r>
              <a:rPr sz="2400" b="0" spc="-70" dirty="0">
                <a:latin typeface="Bookman Old Style"/>
                <a:cs typeface="Bookman Old Style"/>
              </a:rPr>
              <a:t>Meet </a:t>
            </a:r>
            <a:r>
              <a:rPr sz="2400" b="0" spc="-135" dirty="0">
                <a:latin typeface="Bookman Old Style"/>
                <a:cs typeface="Bookman Old Style"/>
              </a:rPr>
              <a:t>and </a:t>
            </a:r>
            <a:r>
              <a:rPr sz="2400" b="0" spc="-110" dirty="0">
                <a:latin typeface="Bookman Old Style"/>
                <a:cs typeface="Bookman Old Style"/>
              </a:rPr>
              <a:t>Greet </a:t>
            </a:r>
            <a:r>
              <a:rPr sz="2400" b="0" spc="-75" dirty="0">
                <a:latin typeface="Bookman Old Style"/>
                <a:cs typeface="Bookman Old Style"/>
              </a:rPr>
              <a:t>within </a:t>
            </a:r>
            <a:r>
              <a:rPr sz="2400" b="0" spc="-290" dirty="0">
                <a:latin typeface="Bookman Old Style"/>
                <a:cs typeface="Bookman Old Style"/>
              </a:rPr>
              <a:t>72</a:t>
            </a:r>
            <a:r>
              <a:rPr sz="2400" b="0" spc="-520" dirty="0">
                <a:latin typeface="Bookman Old Style"/>
                <a:cs typeface="Bookman Old Style"/>
              </a:rPr>
              <a:t> </a:t>
            </a:r>
            <a:r>
              <a:rPr sz="2400" b="0" spc="-150" dirty="0">
                <a:latin typeface="Bookman Old Style"/>
                <a:cs typeface="Bookman Old Style"/>
              </a:rPr>
              <a:t>hours  </a:t>
            </a:r>
            <a:r>
              <a:rPr sz="2400" b="0" dirty="0">
                <a:latin typeface="Bookman Old Style"/>
                <a:cs typeface="Bookman Old Style"/>
              </a:rPr>
              <a:t>of </a:t>
            </a:r>
            <a:r>
              <a:rPr sz="2400" b="0" spc="-95" dirty="0">
                <a:latin typeface="Bookman Old Style"/>
                <a:cs typeface="Bookman Old Style"/>
              </a:rPr>
              <a:t>being </a:t>
            </a:r>
            <a:r>
              <a:rPr sz="2400" b="0" spc="-75" dirty="0">
                <a:latin typeface="Bookman Old Style"/>
                <a:cs typeface="Bookman Old Style"/>
              </a:rPr>
              <a:t>referred </a:t>
            </a:r>
            <a:r>
              <a:rPr sz="2400" b="0" spc="-80" dirty="0">
                <a:latin typeface="Bookman Old Style"/>
                <a:cs typeface="Bookman Old Style"/>
              </a:rPr>
              <a:t>to</a:t>
            </a:r>
            <a:r>
              <a:rPr sz="2400" b="0" spc="-445" dirty="0">
                <a:latin typeface="Bookman Old Style"/>
                <a:cs typeface="Bookman Old Style"/>
              </a:rPr>
              <a:t> </a:t>
            </a:r>
            <a:r>
              <a:rPr sz="2400" b="0" spc="-145" dirty="0">
                <a:latin typeface="Bookman Old Style"/>
                <a:cs typeface="Bookman Old Style"/>
              </a:rPr>
              <a:t>the</a:t>
            </a:r>
            <a:r>
              <a:rPr sz="2400" b="0" spc="-150" dirty="0">
                <a:latin typeface="Bookman Old Style"/>
                <a:cs typeface="Bookman Old Style"/>
              </a:rPr>
              <a:t> </a:t>
            </a:r>
            <a:r>
              <a:rPr sz="2400" b="0" spc="-75" dirty="0">
                <a:latin typeface="Bookman Old Style"/>
                <a:cs typeface="Bookman Old Style"/>
              </a:rPr>
              <a:t>family.	</a:t>
            </a:r>
            <a:r>
              <a:rPr sz="2400" b="0" spc="-15" dirty="0">
                <a:latin typeface="Bookman Old Style"/>
                <a:cs typeface="Bookman Old Style"/>
              </a:rPr>
              <a:t>CMO</a:t>
            </a:r>
            <a:r>
              <a:rPr sz="2400" b="0" spc="-210" dirty="0">
                <a:latin typeface="Bookman Old Style"/>
                <a:cs typeface="Bookman Old Style"/>
              </a:rPr>
              <a:t> </a:t>
            </a:r>
            <a:r>
              <a:rPr sz="2400" b="0" spc="-120" dirty="0">
                <a:latin typeface="Bookman Old Style"/>
                <a:cs typeface="Bookman Old Style"/>
              </a:rPr>
              <a:t>explains</a:t>
            </a:r>
            <a:r>
              <a:rPr sz="2400" b="0" spc="-200" dirty="0">
                <a:latin typeface="Bookman Old Style"/>
                <a:cs typeface="Bookman Old Style"/>
              </a:rPr>
              <a:t> </a:t>
            </a:r>
            <a:r>
              <a:rPr sz="2400" b="0" spc="-145" dirty="0">
                <a:latin typeface="Bookman Old Style"/>
                <a:cs typeface="Bookman Old Style"/>
              </a:rPr>
              <a:t>the </a:t>
            </a:r>
            <a:r>
              <a:rPr sz="2400" b="0" spc="-85" dirty="0">
                <a:latin typeface="Bookman Old Style"/>
                <a:cs typeface="Bookman Old Style"/>
              </a:rPr>
              <a:t> </a:t>
            </a:r>
            <a:r>
              <a:rPr sz="2400" b="0" spc="-100" dirty="0">
                <a:latin typeface="Bookman Old Style"/>
                <a:cs typeface="Bookman Old Style"/>
              </a:rPr>
              <a:t>CFT </a:t>
            </a:r>
            <a:r>
              <a:rPr sz="2400" b="0" spc="-140" dirty="0">
                <a:latin typeface="Bookman Old Style"/>
                <a:cs typeface="Bookman Old Style"/>
              </a:rPr>
              <a:t>process </a:t>
            </a:r>
            <a:r>
              <a:rPr sz="2400" b="0" spc="-135" dirty="0">
                <a:latin typeface="Bookman Old Style"/>
                <a:cs typeface="Bookman Old Style"/>
              </a:rPr>
              <a:t>and </a:t>
            </a:r>
            <a:r>
              <a:rPr sz="2400" b="0" spc="-114" dirty="0">
                <a:latin typeface="Bookman Old Style"/>
                <a:cs typeface="Bookman Old Style"/>
              </a:rPr>
              <a:t>completes</a:t>
            </a:r>
            <a:r>
              <a:rPr sz="2400" b="0" spc="-305" dirty="0">
                <a:latin typeface="Bookman Old Style"/>
                <a:cs typeface="Bookman Old Style"/>
              </a:rPr>
              <a:t> </a:t>
            </a:r>
            <a:r>
              <a:rPr sz="2400" b="0" spc="-150" dirty="0">
                <a:latin typeface="Bookman Old Style"/>
                <a:cs typeface="Bookman Old Style"/>
              </a:rPr>
              <a:t>the</a:t>
            </a:r>
            <a:endParaRPr sz="2400">
              <a:latin typeface="Bookman Old Style"/>
              <a:cs typeface="Bookman Old Style"/>
            </a:endParaRPr>
          </a:p>
          <a:p>
            <a:pPr marL="356870">
              <a:lnSpc>
                <a:spcPct val="100000"/>
              </a:lnSpc>
            </a:pPr>
            <a:r>
              <a:rPr sz="2400" b="0" spc="-145" dirty="0">
                <a:latin typeface="Bookman Old Style"/>
                <a:cs typeface="Bookman Old Style"/>
              </a:rPr>
              <a:t>Strength </a:t>
            </a:r>
            <a:r>
              <a:rPr sz="2400" b="0" spc="-140" dirty="0">
                <a:latin typeface="Bookman Old Style"/>
                <a:cs typeface="Bookman Old Style"/>
              </a:rPr>
              <a:t>and </a:t>
            </a:r>
            <a:r>
              <a:rPr sz="2400" b="0" spc="-55" dirty="0">
                <a:latin typeface="Bookman Old Style"/>
                <a:cs typeface="Bookman Old Style"/>
              </a:rPr>
              <a:t>Needs</a:t>
            </a:r>
            <a:r>
              <a:rPr sz="2400" b="0" spc="-190" dirty="0">
                <a:latin typeface="Bookman Old Style"/>
                <a:cs typeface="Bookman Old Style"/>
              </a:rPr>
              <a:t> </a:t>
            </a:r>
            <a:r>
              <a:rPr sz="2400" b="0" spc="-145" dirty="0">
                <a:latin typeface="Bookman Old Style"/>
                <a:cs typeface="Bookman Old Style"/>
              </a:rPr>
              <a:t>Assessment</a:t>
            </a:r>
            <a:endParaRPr sz="240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556503" y="3727703"/>
            <a:ext cx="3517392" cy="251764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791200" y="3962387"/>
            <a:ext cx="3048000" cy="204978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219200" y="1143000"/>
            <a:ext cx="6705600" cy="0"/>
          </a:xfrm>
          <a:custGeom>
            <a:avLst/>
            <a:gdLst/>
            <a:ahLst/>
            <a:cxnLst/>
            <a:rect l="l" t="t" r="r" b="b"/>
            <a:pathLst>
              <a:path w="6705600">
                <a:moveTo>
                  <a:pt x="0" y="0"/>
                </a:moveTo>
                <a:lnTo>
                  <a:pt x="6705600" y="0"/>
                </a:lnTo>
              </a:path>
            </a:pathLst>
          </a:custGeom>
          <a:ln w="38100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65580">
              <a:lnSpc>
                <a:spcPct val="100000"/>
              </a:lnSpc>
            </a:pPr>
            <a:r>
              <a:rPr sz="4800" b="1" spc="-10" dirty="0">
                <a:latin typeface="Palatino Linotype"/>
                <a:cs typeface="Palatino Linotype"/>
              </a:rPr>
              <a:t>The </a:t>
            </a:r>
            <a:r>
              <a:rPr sz="4800" b="1" spc="-5" dirty="0">
                <a:latin typeface="Palatino Linotype"/>
                <a:cs typeface="Palatino Linotype"/>
              </a:rPr>
              <a:t>Joint</a:t>
            </a:r>
            <a:r>
              <a:rPr sz="4800" b="1" spc="-30" dirty="0">
                <a:latin typeface="Palatino Linotype"/>
                <a:cs typeface="Palatino Linotype"/>
              </a:rPr>
              <a:t> </a:t>
            </a:r>
            <a:r>
              <a:rPr sz="4800" b="1" spc="-5" dirty="0">
                <a:latin typeface="Palatino Linotype"/>
                <a:cs typeface="Palatino Linotype"/>
              </a:rPr>
              <a:t>Agenda</a:t>
            </a:r>
            <a:endParaRPr sz="4800">
              <a:latin typeface="Palatino Linotype"/>
              <a:cs typeface="Palatino Linotyp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26744" y="1320419"/>
            <a:ext cx="7595234" cy="44145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001F5F"/>
                </a:solidFill>
                <a:latin typeface="Wingdings"/>
                <a:cs typeface="Wingdings"/>
              </a:rPr>
              <a:t></a:t>
            </a:r>
            <a:r>
              <a:rPr sz="2400" spc="-9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0" spc="-75" dirty="0">
                <a:latin typeface="Bookman Old Style"/>
                <a:cs typeface="Bookman Old Style"/>
              </a:rPr>
              <a:t>Welcome</a:t>
            </a:r>
            <a:endParaRPr sz="2400">
              <a:latin typeface="Bookman Old Style"/>
              <a:cs typeface="Bookman Old Style"/>
            </a:endParaRPr>
          </a:p>
          <a:p>
            <a:pPr marL="12700">
              <a:lnSpc>
                <a:spcPct val="100000"/>
              </a:lnSpc>
            </a:pPr>
            <a:r>
              <a:rPr sz="2400" spc="-5" dirty="0">
                <a:solidFill>
                  <a:srgbClr val="001F5F"/>
                </a:solidFill>
                <a:latin typeface="Wingdings"/>
                <a:cs typeface="Wingdings"/>
              </a:rPr>
              <a:t></a:t>
            </a:r>
            <a:r>
              <a:rPr sz="2400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0" spc="-114" dirty="0">
                <a:latin typeface="Bookman Old Style"/>
                <a:cs typeface="Bookman Old Style"/>
              </a:rPr>
              <a:t>Purpose </a:t>
            </a:r>
            <a:r>
              <a:rPr sz="2400" b="0" dirty="0">
                <a:latin typeface="Bookman Old Style"/>
                <a:cs typeface="Bookman Old Style"/>
              </a:rPr>
              <a:t>of </a:t>
            </a:r>
            <a:r>
              <a:rPr sz="2400" b="0" spc="-145" dirty="0">
                <a:latin typeface="Bookman Old Style"/>
                <a:cs typeface="Bookman Old Style"/>
              </a:rPr>
              <a:t>the </a:t>
            </a:r>
            <a:r>
              <a:rPr sz="2400" b="0" spc="-65" dirty="0">
                <a:latin typeface="Bookman Old Style"/>
                <a:cs typeface="Bookman Old Style"/>
              </a:rPr>
              <a:t>FTM/CFT</a:t>
            </a:r>
            <a:r>
              <a:rPr sz="2400" b="0" spc="-440" dirty="0">
                <a:latin typeface="Bookman Old Style"/>
                <a:cs typeface="Bookman Old Style"/>
              </a:rPr>
              <a:t> </a:t>
            </a:r>
            <a:r>
              <a:rPr sz="2400" b="0" spc="-65" dirty="0">
                <a:latin typeface="Bookman Old Style"/>
                <a:cs typeface="Bookman Old Style"/>
              </a:rPr>
              <a:t>Meeting</a:t>
            </a:r>
            <a:endParaRPr sz="2400">
              <a:latin typeface="Bookman Old Style"/>
              <a:cs typeface="Bookman Old Style"/>
            </a:endParaRPr>
          </a:p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001F5F"/>
                </a:solidFill>
                <a:latin typeface="Wingdings"/>
                <a:cs typeface="Wingdings"/>
              </a:rPr>
              <a:t></a:t>
            </a:r>
            <a:r>
              <a:rPr sz="240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0" spc="-110" dirty="0">
                <a:latin typeface="Bookman Old Style"/>
                <a:cs typeface="Bookman Old Style"/>
              </a:rPr>
              <a:t>Ground</a:t>
            </a:r>
            <a:r>
              <a:rPr sz="2400" b="0" spc="-240" dirty="0">
                <a:latin typeface="Bookman Old Style"/>
                <a:cs typeface="Bookman Old Style"/>
              </a:rPr>
              <a:t> </a:t>
            </a:r>
            <a:r>
              <a:rPr sz="2400" b="0" spc="-135" dirty="0">
                <a:latin typeface="Bookman Old Style"/>
                <a:cs typeface="Bookman Old Style"/>
              </a:rPr>
              <a:t>Rules</a:t>
            </a:r>
            <a:endParaRPr sz="2400">
              <a:latin typeface="Bookman Old Style"/>
              <a:cs typeface="Bookman Old Style"/>
            </a:endParaRPr>
          </a:p>
          <a:p>
            <a:pPr marL="12700">
              <a:lnSpc>
                <a:spcPct val="100000"/>
              </a:lnSpc>
            </a:pPr>
            <a:r>
              <a:rPr sz="2400" spc="-5" dirty="0">
                <a:solidFill>
                  <a:srgbClr val="001F5F"/>
                </a:solidFill>
                <a:latin typeface="Wingdings"/>
                <a:cs typeface="Wingdings"/>
              </a:rPr>
              <a:t></a:t>
            </a:r>
            <a:r>
              <a:rPr sz="2400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0" spc="-75" dirty="0">
                <a:latin typeface="Bookman Old Style"/>
                <a:cs typeface="Bookman Old Style"/>
              </a:rPr>
              <a:t>Confidentiality/CFT </a:t>
            </a:r>
            <a:r>
              <a:rPr sz="2400" b="0" spc="-70" dirty="0">
                <a:latin typeface="Bookman Old Style"/>
                <a:cs typeface="Bookman Old Style"/>
              </a:rPr>
              <a:t>forms/CP&amp;P </a:t>
            </a:r>
            <a:r>
              <a:rPr sz="2400" b="0" spc="-105" dirty="0">
                <a:latin typeface="Bookman Old Style"/>
                <a:cs typeface="Bookman Old Style"/>
              </a:rPr>
              <a:t>sign in</a:t>
            </a:r>
            <a:r>
              <a:rPr sz="2400" b="0" spc="-430" dirty="0">
                <a:latin typeface="Bookman Old Style"/>
                <a:cs typeface="Bookman Old Style"/>
              </a:rPr>
              <a:t> </a:t>
            </a:r>
            <a:r>
              <a:rPr sz="2400" b="0" spc="-155" dirty="0">
                <a:latin typeface="Bookman Old Style"/>
                <a:cs typeface="Bookman Old Style"/>
              </a:rPr>
              <a:t>sheet</a:t>
            </a:r>
            <a:endParaRPr sz="2400">
              <a:latin typeface="Bookman Old Style"/>
              <a:cs typeface="Bookman Old Style"/>
            </a:endParaRPr>
          </a:p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001F5F"/>
                </a:solidFill>
                <a:latin typeface="Wingdings"/>
                <a:cs typeface="Wingdings"/>
              </a:rPr>
              <a:t></a:t>
            </a:r>
            <a:r>
              <a:rPr sz="2400" spc="-5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0" spc="-60" dirty="0">
                <a:latin typeface="Bookman Old Style"/>
                <a:cs typeface="Bookman Old Style"/>
              </a:rPr>
              <a:t>Non-Negotiable-DCP&amp;P</a:t>
            </a:r>
            <a:endParaRPr sz="2400">
              <a:latin typeface="Bookman Old Style"/>
              <a:cs typeface="Bookman Old Style"/>
            </a:endParaRPr>
          </a:p>
          <a:p>
            <a:pPr marL="12700">
              <a:lnSpc>
                <a:spcPct val="100000"/>
              </a:lnSpc>
            </a:pPr>
            <a:r>
              <a:rPr sz="2400" spc="-5" dirty="0">
                <a:solidFill>
                  <a:srgbClr val="001F5F"/>
                </a:solidFill>
                <a:latin typeface="Wingdings"/>
                <a:cs typeface="Wingdings"/>
              </a:rPr>
              <a:t></a:t>
            </a:r>
            <a:r>
              <a:rPr sz="2400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0" spc="-95" dirty="0">
                <a:latin typeface="Bookman Old Style"/>
                <a:cs typeface="Bookman Old Style"/>
              </a:rPr>
              <a:t>Family </a:t>
            </a:r>
            <a:r>
              <a:rPr sz="2400" b="0" spc="-85" dirty="0">
                <a:latin typeface="Bookman Old Style"/>
                <a:cs typeface="Bookman Old Style"/>
              </a:rPr>
              <a:t>Vision/Desired</a:t>
            </a:r>
            <a:r>
              <a:rPr sz="2400" b="0" spc="-180" dirty="0">
                <a:latin typeface="Bookman Old Style"/>
                <a:cs typeface="Bookman Old Style"/>
              </a:rPr>
              <a:t> </a:t>
            </a:r>
            <a:r>
              <a:rPr sz="2400" b="0" spc="-135" dirty="0">
                <a:latin typeface="Bookman Old Style"/>
                <a:cs typeface="Bookman Old Style"/>
              </a:rPr>
              <a:t>Outcomes</a:t>
            </a:r>
            <a:endParaRPr sz="2400">
              <a:latin typeface="Bookman Old Style"/>
              <a:cs typeface="Bookman Old Style"/>
            </a:endParaRPr>
          </a:p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001F5F"/>
                </a:solidFill>
                <a:latin typeface="Wingdings"/>
                <a:cs typeface="Wingdings"/>
              </a:rPr>
              <a:t></a:t>
            </a:r>
            <a:r>
              <a:rPr sz="240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0" spc="-110" dirty="0">
                <a:latin typeface="Bookman Old Style"/>
                <a:cs typeface="Bookman Old Style"/>
              </a:rPr>
              <a:t>The </a:t>
            </a:r>
            <a:r>
              <a:rPr sz="2400" b="0" spc="-95" dirty="0">
                <a:latin typeface="Bookman Old Style"/>
                <a:cs typeface="Bookman Old Style"/>
              </a:rPr>
              <a:t>Family</a:t>
            </a:r>
            <a:r>
              <a:rPr sz="2400" b="0" spc="-225" dirty="0">
                <a:latin typeface="Bookman Old Style"/>
                <a:cs typeface="Bookman Old Style"/>
              </a:rPr>
              <a:t> </a:t>
            </a:r>
            <a:r>
              <a:rPr sz="2400" b="0" spc="-95" dirty="0">
                <a:latin typeface="Bookman Old Style"/>
                <a:cs typeface="Bookman Old Style"/>
              </a:rPr>
              <a:t>Story-DCP&amp;P</a:t>
            </a:r>
            <a:endParaRPr sz="2400">
              <a:latin typeface="Bookman Old Style"/>
              <a:cs typeface="Bookman Old Style"/>
            </a:endParaRPr>
          </a:p>
          <a:p>
            <a:pPr marL="12700">
              <a:lnSpc>
                <a:spcPct val="100000"/>
              </a:lnSpc>
            </a:pPr>
            <a:r>
              <a:rPr sz="2400" spc="-5" dirty="0">
                <a:solidFill>
                  <a:srgbClr val="001F5F"/>
                </a:solidFill>
                <a:latin typeface="Wingdings"/>
                <a:cs typeface="Wingdings"/>
              </a:rPr>
              <a:t></a:t>
            </a:r>
            <a:r>
              <a:rPr sz="2400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0" spc="-155" dirty="0">
                <a:latin typeface="Bookman Old Style"/>
                <a:cs typeface="Bookman Old Style"/>
              </a:rPr>
              <a:t>Strengths </a:t>
            </a:r>
            <a:r>
              <a:rPr sz="2400" b="0" spc="-70" dirty="0">
                <a:latin typeface="Bookman Old Style"/>
                <a:cs typeface="Bookman Old Style"/>
              </a:rPr>
              <a:t>Discovery </a:t>
            </a:r>
            <a:r>
              <a:rPr sz="2400" b="0" spc="-40" dirty="0">
                <a:latin typeface="Bookman Old Style"/>
                <a:cs typeface="Bookman Old Style"/>
              </a:rPr>
              <a:t>(DCP&amp;P </a:t>
            </a:r>
            <a:r>
              <a:rPr sz="2400" b="0" spc="-135" dirty="0">
                <a:latin typeface="Bookman Old Style"/>
                <a:cs typeface="Bookman Old Style"/>
              </a:rPr>
              <a:t>and</a:t>
            </a:r>
            <a:r>
              <a:rPr sz="2400" b="0" spc="-430" dirty="0">
                <a:latin typeface="Bookman Old Style"/>
                <a:cs typeface="Bookman Old Style"/>
              </a:rPr>
              <a:t> </a:t>
            </a:r>
            <a:r>
              <a:rPr sz="2400" b="0" spc="10" dirty="0">
                <a:latin typeface="Bookman Old Style"/>
                <a:cs typeface="Bookman Old Style"/>
              </a:rPr>
              <a:t>CMO)</a:t>
            </a:r>
            <a:endParaRPr sz="2400">
              <a:latin typeface="Bookman Old Style"/>
              <a:cs typeface="Bookman Old Style"/>
            </a:endParaRPr>
          </a:p>
          <a:p>
            <a:pPr marL="12700">
              <a:lnSpc>
                <a:spcPct val="100000"/>
              </a:lnSpc>
            </a:pPr>
            <a:r>
              <a:rPr sz="2400" spc="-5" dirty="0">
                <a:solidFill>
                  <a:srgbClr val="001F5F"/>
                </a:solidFill>
                <a:latin typeface="Wingdings"/>
                <a:cs typeface="Wingdings"/>
              </a:rPr>
              <a:t></a:t>
            </a:r>
            <a:r>
              <a:rPr sz="2400" spc="-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0" spc="-90" dirty="0">
                <a:latin typeface="Bookman Old Style"/>
                <a:cs typeface="Bookman Old Style"/>
              </a:rPr>
              <a:t>Identification </a:t>
            </a:r>
            <a:r>
              <a:rPr sz="2400" b="0" dirty="0">
                <a:latin typeface="Bookman Old Style"/>
                <a:cs typeface="Bookman Old Style"/>
              </a:rPr>
              <a:t>of </a:t>
            </a:r>
            <a:r>
              <a:rPr sz="2400" b="0" spc="-65" dirty="0">
                <a:latin typeface="Bookman Old Style"/>
                <a:cs typeface="Bookman Old Style"/>
              </a:rPr>
              <a:t>Individual </a:t>
            </a:r>
            <a:r>
              <a:rPr sz="2400" b="0" spc="-140" dirty="0">
                <a:latin typeface="Bookman Old Style"/>
                <a:cs typeface="Bookman Old Style"/>
              </a:rPr>
              <a:t>and </a:t>
            </a:r>
            <a:r>
              <a:rPr sz="2400" b="0" spc="-100" dirty="0">
                <a:latin typeface="Bookman Old Style"/>
                <a:cs typeface="Bookman Old Style"/>
              </a:rPr>
              <a:t>Family</a:t>
            </a:r>
            <a:r>
              <a:rPr sz="2400" b="0" spc="-420" dirty="0">
                <a:latin typeface="Bookman Old Style"/>
                <a:cs typeface="Bookman Old Style"/>
              </a:rPr>
              <a:t> </a:t>
            </a:r>
            <a:r>
              <a:rPr sz="2400" b="0" spc="-60" dirty="0">
                <a:latin typeface="Bookman Old Style"/>
                <a:cs typeface="Bookman Old Style"/>
              </a:rPr>
              <a:t>Needs</a:t>
            </a:r>
            <a:endParaRPr sz="2400">
              <a:latin typeface="Bookman Old Style"/>
              <a:cs typeface="Bookman Old Style"/>
            </a:endParaRPr>
          </a:p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001F5F"/>
                </a:solidFill>
                <a:latin typeface="Wingdings"/>
                <a:cs typeface="Wingdings"/>
              </a:rPr>
              <a:t></a:t>
            </a:r>
            <a:r>
              <a:rPr sz="2400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0" spc="-45" dirty="0">
                <a:latin typeface="Bookman Old Style"/>
                <a:cs typeface="Bookman Old Style"/>
              </a:rPr>
              <a:t>Developing </a:t>
            </a:r>
            <a:r>
              <a:rPr sz="2400" b="0" spc="-140" dirty="0">
                <a:latin typeface="Bookman Old Style"/>
                <a:cs typeface="Bookman Old Style"/>
              </a:rPr>
              <a:t>the </a:t>
            </a:r>
            <a:r>
              <a:rPr sz="2400" b="0" spc="-95" dirty="0">
                <a:latin typeface="Bookman Old Style"/>
                <a:cs typeface="Bookman Old Style"/>
              </a:rPr>
              <a:t>Family</a:t>
            </a:r>
            <a:r>
              <a:rPr sz="2400" b="0" spc="-320" dirty="0">
                <a:latin typeface="Bookman Old Style"/>
                <a:cs typeface="Bookman Old Style"/>
              </a:rPr>
              <a:t> </a:t>
            </a:r>
            <a:r>
              <a:rPr sz="2400" b="0" spc="-60" dirty="0">
                <a:latin typeface="Bookman Old Style"/>
                <a:cs typeface="Bookman Old Style"/>
              </a:rPr>
              <a:t>Agreement/Individual</a:t>
            </a:r>
            <a:endParaRPr sz="2400">
              <a:latin typeface="Bookman Old Style"/>
              <a:cs typeface="Bookman Old Style"/>
            </a:endParaRPr>
          </a:p>
          <a:p>
            <a:pPr marR="5226685" algn="ctr">
              <a:lnSpc>
                <a:spcPct val="100000"/>
              </a:lnSpc>
            </a:pPr>
            <a:r>
              <a:rPr sz="2400" b="0" spc="-110" dirty="0">
                <a:latin typeface="Bookman Old Style"/>
                <a:cs typeface="Bookman Old Style"/>
              </a:rPr>
              <a:t>Service</a:t>
            </a:r>
            <a:r>
              <a:rPr sz="2400" b="0" spc="-229" dirty="0">
                <a:latin typeface="Bookman Old Style"/>
                <a:cs typeface="Bookman Old Style"/>
              </a:rPr>
              <a:t> </a:t>
            </a:r>
            <a:r>
              <a:rPr sz="2400" b="0" spc="-114" dirty="0">
                <a:latin typeface="Bookman Old Style"/>
                <a:cs typeface="Bookman Old Style"/>
              </a:rPr>
              <a:t>Plan</a:t>
            </a:r>
            <a:endParaRPr sz="2400">
              <a:latin typeface="Bookman Old Style"/>
              <a:cs typeface="Bookman Old Style"/>
            </a:endParaRPr>
          </a:p>
          <a:p>
            <a:pPr marL="12700">
              <a:lnSpc>
                <a:spcPct val="100000"/>
              </a:lnSpc>
            </a:pPr>
            <a:r>
              <a:rPr sz="2400" dirty="0">
                <a:solidFill>
                  <a:srgbClr val="001F5F"/>
                </a:solidFill>
                <a:latin typeface="Wingdings"/>
                <a:cs typeface="Wingdings"/>
              </a:rPr>
              <a:t></a:t>
            </a:r>
            <a:r>
              <a:rPr sz="2400" spc="-25" dirty="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sz="2400" b="0" spc="-15" dirty="0">
                <a:latin typeface="Bookman Old Style"/>
                <a:cs typeface="Bookman Old Style"/>
              </a:rPr>
              <a:t>Review</a:t>
            </a:r>
            <a:r>
              <a:rPr sz="2400" b="0" spc="-204" dirty="0">
                <a:latin typeface="Bookman Old Style"/>
                <a:cs typeface="Bookman Old Style"/>
              </a:rPr>
              <a:t> </a:t>
            </a:r>
            <a:r>
              <a:rPr sz="2400" b="0" dirty="0">
                <a:latin typeface="Bookman Old Style"/>
                <a:cs typeface="Bookman Old Style"/>
              </a:rPr>
              <a:t>of</a:t>
            </a:r>
            <a:r>
              <a:rPr sz="2400" b="0" spc="-170" dirty="0">
                <a:latin typeface="Bookman Old Style"/>
                <a:cs typeface="Bookman Old Style"/>
              </a:rPr>
              <a:t> </a:t>
            </a:r>
            <a:r>
              <a:rPr sz="2400" b="0" spc="-95" dirty="0">
                <a:latin typeface="Bookman Old Style"/>
                <a:cs typeface="Bookman Old Style"/>
              </a:rPr>
              <a:t>Family</a:t>
            </a:r>
            <a:r>
              <a:rPr sz="2400" b="0" spc="-140" dirty="0">
                <a:latin typeface="Bookman Old Style"/>
                <a:cs typeface="Bookman Old Style"/>
              </a:rPr>
              <a:t> </a:t>
            </a:r>
            <a:r>
              <a:rPr sz="2400" b="0" spc="-120" dirty="0">
                <a:latin typeface="Bookman Old Style"/>
                <a:cs typeface="Bookman Old Style"/>
              </a:rPr>
              <a:t>Crisis</a:t>
            </a:r>
            <a:r>
              <a:rPr sz="2400" b="0" spc="-180" dirty="0">
                <a:latin typeface="Bookman Old Style"/>
                <a:cs typeface="Bookman Old Style"/>
              </a:rPr>
              <a:t> </a:t>
            </a:r>
            <a:r>
              <a:rPr sz="2400" b="0" spc="-100" dirty="0">
                <a:latin typeface="Bookman Old Style"/>
                <a:cs typeface="Bookman Old Style"/>
              </a:rPr>
              <a:t>Plan/What</a:t>
            </a:r>
            <a:r>
              <a:rPr sz="2400" b="0" spc="-160" dirty="0">
                <a:latin typeface="Bookman Old Style"/>
                <a:cs typeface="Bookman Old Style"/>
              </a:rPr>
              <a:t> </a:t>
            </a:r>
            <a:r>
              <a:rPr sz="2400" b="0" spc="-70" dirty="0">
                <a:latin typeface="Bookman Old Style"/>
                <a:cs typeface="Bookman Old Style"/>
              </a:rPr>
              <a:t>Could</a:t>
            </a:r>
            <a:r>
              <a:rPr sz="2400" b="0" spc="-170" dirty="0">
                <a:latin typeface="Bookman Old Style"/>
                <a:cs typeface="Bookman Old Style"/>
              </a:rPr>
              <a:t> </a:t>
            </a:r>
            <a:r>
              <a:rPr sz="2400" b="0" spc="-70" dirty="0">
                <a:latin typeface="Bookman Old Style"/>
                <a:cs typeface="Bookman Old Style"/>
              </a:rPr>
              <a:t>Go</a:t>
            </a:r>
            <a:r>
              <a:rPr sz="2400" b="0" spc="-140" dirty="0">
                <a:latin typeface="Bookman Old Style"/>
                <a:cs typeface="Bookman Old Style"/>
              </a:rPr>
              <a:t> </a:t>
            </a:r>
            <a:r>
              <a:rPr sz="2400" b="0" spc="-40" dirty="0">
                <a:latin typeface="Bookman Old Style"/>
                <a:cs typeface="Bookman Old Style"/>
              </a:rPr>
              <a:t>Wrong</a:t>
            </a:r>
            <a:endParaRPr sz="240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066800" y="1143000"/>
            <a:ext cx="6705600" cy="0"/>
          </a:xfrm>
          <a:custGeom>
            <a:avLst/>
            <a:gdLst/>
            <a:ahLst/>
            <a:cxnLst/>
            <a:rect l="l" t="t" r="r" b="b"/>
            <a:pathLst>
              <a:path w="6705600">
                <a:moveTo>
                  <a:pt x="0" y="0"/>
                </a:moveTo>
                <a:lnTo>
                  <a:pt x="6705600" y="0"/>
                </a:lnTo>
              </a:path>
            </a:pathLst>
          </a:custGeom>
          <a:ln w="38100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38735" rIns="0" bIns="0" rtlCol="0">
            <a:spAutoFit/>
          </a:bodyPr>
          <a:lstStyle/>
          <a:p>
            <a:pPr marL="355600">
              <a:lnSpc>
                <a:spcPct val="100000"/>
              </a:lnSpc>
            </a:pPr>
            <a:r>
              <a:rPr spc="-165" dirty="0"/>
              <a:t>Coordination </a:t>
            </a:r>
            <a:r>
              <a:rPr spc="-245" dirty="0"/>
              <a:t>and </a:t>
            </a:r>
            <a:r>
              <a:rPr spc="-70" dirty="0"/>
              <a:t>Follow</a:t>
            </a:r>
            <a:r>
              <a:rPr spc="-545" dirty="0"/>
              <a:t> </a:t>
            </a:r>
            <a:r>
              <a:rPr spc="-50" dirty="0"/>
              <a:t>Up</a:t>
            </a:r>
          </a:p>
        </p:txBody>
      </p:sp>
      <p:sp>
        <p:nvSpPr>
          <p:cNvPr id="4" name="object 4"/>
          <p:cNvSpPr/>
          <p:nvPr/>
        </p:nvSpPr>
        <p:spPr>
          <a:xfrm>
            <a:off x="1243012" y="1143000"/>
            <a:ext cx="6706234" cy="0"/>
          </a:xfrm>
          <a:custGeom>
            <a:avLst/>
            <a:gdLst/>
            <a:ahLst/>
            <a:cxnLst/>
            <a:rect l="l" t="t" r="r" b="b"/>
            <a:pathLst>
              <a:path w="6706234">
                <a:moveTo>
                  <a:pt x="0" y="0"/>
                </a:moveTo>
                <a:lnTo>
                  <a:pt x="6705663" y="0"/>
                </a:lnTo>
              </a:path>
            </a:pathLst>
          </a:custGeom>
          <a:ln w="38100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764844" y="1625838"/>
            <a:ext cx="7493000" cy="33159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lnSpc>
                <a:spcPts val="2875"/>
              </a:lnSpc>
              <a:buFont typeface="Wingdings"/>
              <a:buChar char=""/>
              <a:tabLst>
                <a:tab pos="469900" algn="l"/>
              </a:tabLst>
            </a:pPr>
            <a:r>
              <a:rPr sz="2400" b="0" dirty="0">
                <a:latin typeface="Bookman Old Style"/>
                <a:cs typeface="Bookman Old Style"/>
              </a:rPr>
              <a:t>As</a:t>
            </a:r>
            <a:r>
              <a:rPr sz="2400" b="0" spc="-170" dirty="0">
                <a:latin typeface="Bookman Old Style"/>
                <a:cs typeface="Bookman Old Style"/>
              </a:rPr>
              <a:t> </a:t>
            </a:r>
            <a:r>
              <a:rPr sz="2400" b="0" spc="5" dirty="0">
                <a:latin typeface="Bookman Old Style"/>
                <a:cs typeface="Bookman Old Style"/>
              </a:rPr>
              <a:t>we</a:t>
            </a:r>
            <a:r>
              <a:rPr sz="2400" b="0" spc="-170" dirty="0">
                <a:latin typeface="Bookman Old Style"/>
                <a:cs typeface="Bookman Old Style"/>
              </a:rPr>
              <a:t> </a:t>
            </a:r>
            <a:r>
              <a:rPr sz="2400" b="0" spc="-80" dirty="0">
                <a:latin typeface="Bookman Old Style"/>
                <a:cs typeface="Bookman Old Style"/>
              </a:rPr>
              <a:t>all</a:t>
            </a:r>
            <a:r>
              <a:rPr sz="2400" b="0" spc="-170" dirty="0">
                <a:latin typeface="Bookman Old Style"/>
                <a:cs typeface="Bookman Old Style"/>
              </a:rPr>
              <a:t> </a:t>
            </a:r>
            <a:r>
              <a:rPr sz="2400" b="0" spc="-65" dirty="0">
                <a:latin typeface="Bookman Old Style"/>
                <a:cs typeface="Bookman Old Style"/>
              </a:rPr>
              <a:t>know</a:t>
            </a:r>
            <a:r>
              <a:rPr sz="2400" b="0" spc="-170" dirty="0">
                <a:latin typeface="Bookman Old Style"/>
                <a:cs typeface="Bookman Old Style"/>
              </a:rPr>
              <a:t> </a:t>
            </a:r>
            <a:r>
              <a:rPr sz="2400" b="0" spc="-110" dirty="0">
                <a:latin typeface="Bookman Old Style"/>
                <a:cs typeface="Bookman Old Style"/>
              </a:rPr>
              <a:t>teaming</a:t>
            </a:r>
            <a:r>
              <a:rPr sz="2400" b="0" spc="-140" dirty="0">
                <a:latin typeface="Bookman Old Style"/>
                <a:cs typeface="Bookman Old Style"/>
              </a:rPr>
              <a:t> </a:t>
            </a:r>
            <a:r>
              <a:rPr sz="2400" b="0" spc="-130" dirty="0">
                <a:latin typeface="Bookman Old Style"/>
                <a:cs typeface="Bookman Old Style"/>
              </a:rPr>
              <a:t>is</a:t>
            </a:r>
            <a:r>
              <a:rPr sz="2400" b="0" spc="-180" dirty="0">
                <a:latin typeface="Bookman Old Style"/>
                <a:cs typeface="Bookman Old Style"/>
              </a:rPr>
              <a:t> </a:t>
            </a:r>
            <a:r>
              <a:rPr sz="2400" b="0" spc="-185" dirty="0">
                <a:latin typeface="Bookman Old Style"/>
                <a:cs typeface="Bookman Old Style"/>
              </a:rPr>
              <a:t>much</a:t>
            </a:r>
            <a:r>
              <a:rPr sz="2400" b="0" spc="-130" dirty="0">
                <a:latin typeface="Bookman Old Style"/>
                <a:cs typeface="Bookman Old Style"/>
              </a:rPr>
              <a:t> </a:t>
            </a:r>
            <a:r>
              <a:rPr sz="2400" b="0" spc="-95" dirty="0">
                <a:latin typeface="Bookman Old Style"/>
                <a:cs typeface="Bookman Old Style"/>
              </a:rPr>
              <a:t>more</a:t>
            </a:r>
            <a:r>
              <a:rPr sz="2400" b="0" spc="-170" dirty="0">
                <a:latin typeface="Bookman Old Style"/>
                <a:cs typeface="Bookman Old Style"/>
              </a:rPr>
              <a:t> </a:t>
            </a:r>
            <a:r>
              <a:rPr sz="2400" b="0" spc="-175" dirty="0">
                <a:latin typeface="Bookman Old Style"/>
                <a:cs typeface="Bookman Old Style"/>
              </a:rPr>
              <a:t>than</a:t>
            </a:r>
            <a:r>
              <a:rPr sz="2400" b="0" spc="-180" dirty="0">
                <a:latin typeface="Bookman Old Style"/>
                <a:cs typeface="Bookman Old Style"/>
              </a:rPr>
              <a:t> </a:t>
            </a:r>
            <a:r>
              <a:rPr sz="2400" b="0" spc="-145" dirty="0">
                <a:latin typeface="Bookman Old Style"/>
                <a:cs typeface="Bookman Old Style"/>
              </a:rPr>
              <a:t>the</a:t>
            </a:r>
            <a:endParaRPr sz="2400">
              <a:latin typeface="Bookman Old Style"/>
              <a:cs typeface="Bookman Old Style"/>
            </a:endParaRPr>
          </a:p>
          <a:p>
            <a:pPr marL="469900" marR="5080">
              <a:lnSpc>
                <a:spcPct val="99900"/>
              </a:lnSpc>
            </a:pPr>
            <a:r>
              <a:rPr sz="2400" b="0" spc="-155" dirty="0">
                <a:latin typeface="Bookman Old Style"/>
                <a:cs typeface="Bookman Old Style"/>
              </a:rPr>
              <a:t>actual </a:t>
            </a:r>
            <a:r>
              <a:rPr sz="2400" b="0" spc="-140" dirty="0">
                <a:latin typeface="Bookman Old Style"/>
                <a:cs typeface="Bookman Old Style"/>
              </a:rPr>
              <a:t>team </a:t>
            </a:r>
            <a:r>
              <a:rPr sz="2400" b="0" spc="-105" dirty="0">
                <a:latin typeface="Bookman Old Style"/>
                <a:cs typeface="Bookman Old Style"/>
              </a:rPr>
              <a:t>meeting. </a:t>
            </a:r>
            <a:r>
              <a:rPr sz="2400" b="0" spc="-95" dirty="0">
                <a:latin typeface="Bookman Old Style"/>
                <a:cs typeface="Bookman Old Style"/>
              </a:rPr>
              <a:t>Teaming </a:t>
            </a:r>
            <a:r>
              <a:rPr sz="2400" b="0" spc="-130" dirty="0">
                <a:latin typeface="Bookman Old Style"/>
                <a:cs typeface="Bookman Old Style"/>
              </a:rPr>
              <a:t>is </a:t>
            </a:r>
            <a:r>
              <a:rPr sz="2400" b="0" spc="-145" dirty="0">
                <a:latin typeface="Bookman Old Style"/>
                <a:cs typeface="Bookman Old Style"/>
              </a:rPr>
              <a:t>about </a:t>
            </a:r>
            <a:r>
              <a:rPr sz="2400" b="0" spc="-165" dirty="0">
                <a:latin typeface="Bookman Old Style"/>
                <a:cs typeface="Bookman Old Style"/>
              </a:rPr>
              <a:t>constant  </a:t>
            </a:r>
            <a:r>
              <a:rPr sz="2400" b="0" spc="-135" dirty="0">
                <a:latin typeface="Bookman Old Style"/>
                <a:cs typeface="Bookman Old Style"/>
              </a:rPr>
              <a:t>communication amongst </a:t>
            </a:r>
            <a:r>
              <a:rPr sz="2400" b="0" spc="-80" dirty="0">
                <a:latin typeface="Bookman Old Style"/>
                <a:cs typeface="Bookman Old Style"/>
              </a:rPr>
              <a:t>all </a:t>
            </a:r>
            <a:r>
              <a:rPr sz="2400" b="0" spc="-145" dirty="0">
                <a:latin typeface="Bookman Old Style"/>
                <a:cs typeface="Bookman Old Style"/>
              </a:rPr>
              <a:t>team </a:t>
            </a:r>
            <a:r>
              <a:rPr sz="2400" b="0" spc="-150" dirty="0">
                <a:latin typeface="Bookman Old Style"/>
                <a:cs typeface="Bookman Old Style"/>
              </a:rPr>
              <a:t>members. </a:t>
            </a:r>
            <a:r>
              <a:rPr sz="2400" b="0" dirty="0">
                <a:latin typeface="Bookman Old Style"/>
                <a:cs typeface="Bookman Old Style"/>
              </a:rPr>
              <a:t>As </a:t>
            </a:r>
            <a:r>
              <a:rPr sz="2400" b="0" spc="5" dirty="0">
                <a:latin typeface="Bookman Old Style"/>
                <a:cs typeface="Bookman Old Style"/>
              </a:rPr>
              <a:t>we  </a:t>
            </a:r>
            <a:r>
              <a:rPr sz="2400" b="0" spc="-45" dirty="0">
                <a:latin typeface="Bookman Old Style"/>
                <a:cs typeface="Bookman Old Style"/>
              </a:rPr>
              <a:t>move forward </a:t>
            </a:r>
            <a:r>
              <a:rPr sz="2400" b="0" spc="-85" dirty="0">
                <a:latin typeface="Bookman Old Style"/>
                <a:cs typeface="Bookman Old Style"/>
              </a:rPr>
              <a:t>it </a:t>
            </a:r>
            <a:r>
              <a:rPr sz="2400" b="0" spc="-130" dirty="0">
                <a:latin typeface="Bookman Old Style"/>
                <a:cs typeface="Bookman Old Style"/>
              </a:rPr>
              <a:t>is </a:t>
            </a:r>
            <a:r>
              <a:rPr sz="2400" b="0" spc="-114" dirty="0">
                <a:latin typeface="Bookman Old Style"/>
                <a:cs typeface="Bookman Old Style"/>
              </a:rPr>
              <a:t>important </a:t>
            </a:r>
            <a:r>
              <a:rPr sz="2400" b="0" spc="-85" dirty="0">
                <a:latin typeface="Bookman Old Style"/>
                <a:cs typeface="Bookman Old Style"/>
              </a:rPr>
              <a:t>to</a:t>
            </a:r>
            <a:r>
              <a:rPr sz="2400" b="0" spc="-545" dirty="0">
                <a:latin typeface="Bookman Old Style"/>
                <a:cs typeface="Bookman Old Style"/>
              </a:rPr>
              <a:t> </a:t>
            </a:r>
            <a:r>
              <a:rPr sz="2400" b="0" spc="-125" dirty="0">
                <a:latin typeface="Bookman Old Style"/>
                <a:cs typeface="Bookman Old Style"/>
              </a:rPr>
              <a:t>remember </a:t>
            </a:r>
            <a:r>
              <a:rPr sz="2400" b="0" spc="-165" dirty="0">
                <a:latin typeface="Bookman Old Style"/>
                <a:cs typeface="Bookman Old Style"/>
              </a:rPr>
              <a:t>that </a:t>
            </a:r>
            <a:r>
              <a:rPr sz="2400" b="1" i="1" spc="-5" dirty="0">
                <a:solidFill>
                  <a:srgbClr val="212168"/>
                </a:solidFill>
                <a:latin typeface="Palatino Linotype"/>
                <a:cs typeface="Palatino Linotype"/>
              </a:rPr>
              <a:t>ALL  PERTINENT </a:t>
            </a:r>
            <a:r>
              <a:rPr sz="2400" b="1" i="1" spc="-10" dirty="0">
                <a:solidFill>
                  <a:srgbClr val="212168"/>
                </a:solidFill>
                <a:latin typeface="Palatino Linotype"/>
                <a:cs typeface="Palatino Linotype"/>
              </a:rPr>
              <a:t>INFORMATION </a:t>
            </a:r>
            <a:r>
              <a:rPr sz="2400" b="1" i="1" dirty="0">
                <a:solidFill>
                  <a:srgbClr val="212168"/>
                </a:solidFill>
                <a:latin typeface="Palatino Linotype"/>
                <a:cs typeface="Palatino Linotype"/>
              </a:rPr>
              <a:t>MUST BE </a:t>
            </a:r>
            <a:r>
              <a:rPr sz="2400" b="1" i="1" spc="-5" dirty="0">
                <a:solidFill>
                  <a:srgbClr val="212168"/>
                </a:solidFill>
                <a:latin typeface="Palatino Linotype"/>
                <a:cs typeface="Palatino Linotype"/>
              </a:rPr>
              <a:t>SHARED  </a:t>
            </a:r>
            <a:r>
              <a:rPr sz="2400" b="1" i="1" dirty="0">
                <a:solidFill>
                  <a:srgbClr val="212168"/>
                </a:solidFill>
                <a:latin typeface="Palatino Linotype"/>
                <a:cs typeface="Palatino Linotype"/>
              </a:rPr>
              <a:t>WITH THE</a:t>
            </a:r>
            <a:r>
              <a:rPr sz="2400" b="1" i="1" spc="-120" dirty="0">
                <a:solidFill>
                  <a:srgbClr val="212168"/>
                </a:solidFill>
                <a:latin typeface="Palatino Linotype"/>
                <a:cs typeface="Palatino Linotype"/>
              </a:rPr>
              <a:t> </a:t>
            </a:r>
            <a:r>
              <a:rPr sz="2400" b="1" i="1" spc="-5" dirty="0">
                <a:solidFill>
                  <a:srgbClr val="212168"/>
                </a:solidFill>
                <a:latin typeface="Palatino Linotype"/>
                <a:cs typeface="Palatino Linotype"/>
              </a:rPr>
              <a:t>TEAM</a:t>
            </a:r>
            <a:endParaRPr sz="2400">
              <a:latin typeface="Palatino Linotype"/>
              <a:cs typeface="Palatino Linotype"/>
            </a:endParaRPr>
          </a:p>
          <a:p>
            <a:pPr>
              <a:lnSpc>
                <a:spcPct val="100000"/>
              </a:lnSpc>
              <a:spcBef>
                <a:spcPts val="32"/>
              </a:spcBef>
            </a:pPr>
            <a:endParaRPr sz="2500">
              <a:latin typeface="Times New Roman"/>
              <a:cs typeface="Times New Roman"/>
            </a:endParaRPr>
          </a:p>
          <a:p>
            <a:pPr marL="469900" indent="-457200">
              <a:lnSpc>
                <a:spcPct val="100000"/>
              </a:lnSpc>
              <a:buFont typeface="Wingdings"/>
              <a:buChar char=""/>
              <a:tabLst>
                <a:tab pos="469900" algn="l"/>
              </a:tabLst>
            </a:pPr>
            <a:r>
              <a:rPr sz="2400" b="0" spc="-75" dirty="0">
                <a:latin typeface="Bookman Old Style"/>
                <a:cs typeface="Bookman Old Style"/>
              </a:rPr>
              <a:t>Likewise, </a:t>
            </a:r>
            <a:r>
              <a:rPr sz="2400" b="0" spc="-155" dirty="0">
                <a:latin typeface="Bookman Old Style"/>
                <a:cs typeface="Bookman Old Style"/>
              </a:rPr>
              <a:t>changes </a:t>
            </a:r>
            <a:r>
              <a:rPr sz="2400" b="0" spc="-80" dirty="0">
                <a:latin typeface="Bookman Old Style"/>
                <a:cs typeface="Bookman Old Style"/>
              </a:rPr>
              <a:t>to </a:t>
            </a:r>
            <a:r>
              <a:rPr sz="2400" b="0" spc="-145" dirty="0">
                <a:latin typeface="Bookman Old Style"/>
                <a:cs typeface="Bookman Old Style"/>
              </a:rPr>
              <a:t>the </a:t>
            </a:r>
            <a:r>
              <a:rPr sz="2400" b="0" spc="-114" dirty="0">
                <a:latin typeface="Bookman Old Style"/>
                <a:cs typeface="Bookman Old Style"/>
              </a:rPr>
              <a:t>plan </a:t>
            </a:r>
            <a:r>
              <a:rPr sz="2400" b="0" spc="-120" dirty="0">
                <a:latin typeface="Bookman Old Style"/>
                <a:cs typeface="Bookman Old Style"/>
              </a:rPr>
              <a:t>should </a:t>
            </a:r>
            <a:r>
              <a:rPr sz="2400" b="0" spc="-140" dirty="0">
                <a:latin typeface="Bookman Old Style"/>
                <a:cs typeface="Bookman Old Style"/>
              </a:rPr>
              <a:t>be </a:t>
            </a:r>
            <a:r>
              <a:rPr sz="2400" b="0" spc="-114" dirty="0">
                <a:latin typeface="Bookman Old Style"/>
                <a:cs typeface="Bookman Old Style"/>
              </a:rPr>
              <a:t>made</a:t>
            </a:r>
            <a:r>
              <a:rPr sz="2400" b="0" spc="-465" dirty="0">
                <a:latin typeface="Bookman Old Style"/>
                <a:cs typeface="Bookman Old Style"/>
              </a:rPr>
              <a:t> </a:t>
            </a:r>
            <a:r>
              <a:rPr sz="2400" b="0" spc="-60" dirty="0">
                <a:latin typeface="Bookman Old Style"/>
                <a:cs typeface="Bookman Old Style"/>
              </a:rPr>
              <a:t>with</a:t>
            </a:r>
            <a:endParaRPr sz="2400">
              <a:latin typeface="Bookman Old Style"/>
              <a:cs typeface="Bookman Old Style"/>
            </a:endParaRPr>
          </a:p>
          <a:p>
            <a:pPr marL="469900">
              <a:lnSpc>
                <a:spcPct val="100000"/>
              </a:lnSpc>
            </a:pPr>
            <a:r>
              <a:rPr sz="2400" b="0" spc="-125" dirty="0">
                <a:latin typeface="Bookman Old Style"/>
                <a:cs typeface="Bookman Old Style"/>
              </a:rPr>
              <a:t>input </a:t>
            </a:r>
            <a:r>
              <a:rPr sz="2400" b="0" spc="-60" dirty="0">
                <a:latin typeface="Bookman Old Style"/>
                <a:cs typeface="Bookman Old Style"/>
              </a:rPr>
              <a:t>from </a:t>
            </a:r>
            <a:r>
              <a:rPr sz="2400" b="0" spc="-145" dirty="0">
                <a:latin typeface="Bookman Old Style"/>
                <a:cs typeface="Bookman Old Style"/>
              </a:rPr>
              <a:t>the</a:t>
            </a:r>
            <a:r>
              <a:rPr sz="2400" b="0" spc="-345" dirty="0">
                <a:latin typeface="Bookman Old Style"/>
                <a:cs typeface="Bookman Old Style"/>
              </a:rPr>
              <a:t> </a:t>
            </a:r>
            <a:r>
              <a:rPr sz="2400" b="0" spc="-140" dirty="0">
                <a:latin typeface="Bookman Old Style"/>
                <a:cs typeface="Bookman Old Style"/>
              </a:rPr>
              <a:t>team</a:t>
            </a:r>
            <a:endParaRPr sz="2400">
              <a:latin typeface="Bookman Old Style"/>
              <a:cs typeface="Bookman Old Style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76300" y="3352800"/>
            <a:ext cx="7391400" cy="24479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790700" y="457200"/>
            <a:ext cx="5562600" cy="17526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527807" y="2422397"/>
            <a:ext cx="4245610" cy="8788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800" b="1" spc="-5" dirty="0">
                <a:solidFill>
                  <a:srgbClr val="C00000"/>
                </a:solidFill>
                <a:latin typeface="Palatino Linotype"/>
                <a:cs typeface="Palatino Linotype"/>
              </a:rPr>
              <a:t>One </a:t>
            </a:r>
            <a:r>
              <a:rPr sz="2800" b="1" dirty="0">
                <a:solidFill>
                  <a:srgbClr val="C00000"/>
                </a:solidFill>
                <a:latin typeface="Palatino Linotype"/>
                <a:cs typeface="Palatino Linotype"/>
              </a:rPr>
              <a:t>family, one plan,</a:t>
            </a:r>
            <a:r>
              <a:rPr sz="2800" b="1" spc="-30" dirty="0">
                <a:solidFill>
                  <a:srgbClr val="C00000"/>
                </a:solidFill>
                <a:latin typeface="Palatino Linotype"/>
                <a:cs typeface="Palatino Linotype"/>
              </a:rPr>
              <a:t> </a:t>
            </a:r>
            <a:r>
              <a:rPr sz="2800" b="1" spc="-5" dirty="0">
                <a:solidFill>
                  <a:srgbClr val="C00000"/>
                </a:solidFill>
                <a:latin typeface="Palatino Linotype"/>
                <a:cs typeface="Palatino Linotype"/>
              </a:rPr>
              <a:t>one</a:t>
            </a:r>
            <a:endParaRPr sz="2800">
              <a:latin typeface="Palatino Linotype"/>
              <a:cs typeface="Palatino Linotype"/>
            </a:endParaRPr>
          </a:p>
          <a:p>
            <a:pPr marL="1270" algn="ctr">
              <a:lnSpc>
                <a:spcPct val="100000"/>
              </a:lnSpc>
            </a:pPr>
            <a:r>
              <a:rPr sz="2800" b="1" spc="5" dirty="0">
                <a:solidFill>
                  <a:srgbClr val="C00000"/>
                </a:solidFill>
                <a:latin typeface="Palatino Linotype"/>
                <a:cs typeface="Palatino Linotype"/>
              </a:rPr>
              <a:t>meeting</a:t>
            </a:r>
            <a:endParaRPr sz="2800">
              <a:latin typeface="Palatino Linotype"/>
              <a:cs typeface="Palatino Linotyp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96744" y="122173"/>
            <a:ext cx="4585335" cy="10979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71525" marR="5080" indent="-759460">
              <a:lnSpc>
                <a:spcPct val="100000"/>
              </a:lnSpc>
            </a:pPr>
            <a:r>
              <a:rPr sz="3600" b="1" i="1" spc="-10" dirty="0">
                <a:latin typeface="Palatino Linotype"/>
                <a:cs typeface="Palatino Linotype"/>
              </a:rPr>
              <a:t>State </a:t>
            </a:r>
            <a:r>
              <a:rPr sz="3600" b="1" i="1" spc="-5" dirty="0">
                <a:latin typeface="Palatino Linotype"/>
                <a:cs typeface="Palatino Linotype"/>
              </a:rPr>
              <a:t>Central Registry  877-NJ</a:t>
            </a:r>
            <a:r>
              <a:rPr sz="3600" b="1" i="1" spc="-65" dirty="0">
                <a:latin typeface="Palatino Linotype"/>
                <a:cs typeface="Palatino Linotype"/>
              </a:rPr>
              <a:t> </a:t>
            </a:r>
            <a:r>
              <a:rPr sz="3600" b="1" i="1" spc="-5" dirty="0">
                <a:latin typeface="Palatino Linotype"/>
                <a:cs typeface="Palatino Linotype"/>
              </a:rPr>
              <a:t>ABUSE</a:t>
            </a:r>
            <a:endParaRPr sz="3600">
              <a:latin typeface="Palatino Linotype"/>
              <a:cs typeface="Palatino Linotype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45286" y="1219834"/>
            <a:ext cx="7482205" cy="33953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" algn="ctr">
              <a:lnSpc>
                <a:spcPct val="100000"/>
              </a:lnSpc>
            </a:pPr>
            <a:r>
              <a:rPr sz="3600" b="1" i="1" spc="-5" dirty="0">
                <a:latin typeface="Palatino Linotype"/>
                <a:cs typeface="Palatino Linotype"/>
              </a:rPr>
              <a:t>877-652-2873</a:t>
            </a:r>
            <a:endParaRPr sz="3600">
              <a:latin typeface="Palatino Linotype"/>
              <a:cs typeface="Palatino Linotype"/>
            </a:endParaRPr>
          </a:p>
          <a:p>
            <a:pPr marL="12700" marR="5080" algn="ctr">
              <a:lnSpc>
                <a:spcPct val="100000"/>
              </a:lnSpc>
              <a:spcBef>
                <a:spcPts val="2965"/>
              </a:spcBef>
            </a:pPr>
            <a:r>
              <a:rPr sz="4000" b="1" dirty="0">
                <a:latin typeface="Palatino Linotype"/>
                <a:cs typeface="Palatino Linotype"/>
              </a:rPr>
              <a:t>The </a:t>
            </a:r>
            <a:r>
              <a:rPr sz="4000" b="1" spc="5" dirty="0">
                <a:latin typeface="Palatino Linotype"/>
                <a:cs typeface="Palatino Linotype"/>
              </a:rPr>
              <a:t>New </a:t>
            </a:r>
            <a:r>
              <a:rPr sz="4000" b="1" dirty="0">
                <a:latin typeface="Palatino Linotype"/>
                <a:cs typeface="Palatino Linotype"/>
              </a:rPr>
              <a:t>Jersey </a:t>
            </a:r>
            <a:r>
              <a:rPr sz="4000" b="1" spc="5" dirty="0">
                <a:latin typeface="Palatino Linotype"/>
                <a:cs typeface="Palatino Linotype"/>
              </a:rPr>
              <a:t>Child Abuse  Hotline </a:t>
            </a:r>
            <a:r>
              <a:rPr sz="4000" b="1" dirty="0">
                <a:latin typeface="Palatino Linotype"/>
                <a:cs typeface="Palatino Linotype"/>
              </a:rPr>
              <a:t>is </a:t>
            </a:r>
            <a:r>
              <a:rPr sz="4000" b="1" spc="5" dirty="0">
                <a:latin typeface="Palatino Linotype"/>
                <a:cs typeface="Palatino Linotype"/>
              </a:rPr>
              <a:t>dedicated </a:t>
            </a:r>
            <a:r>
              <a:rPr sz="4000" b="1" dirty="0">
                <a:latin typeface="Palatino Linotype"/>
                <a:cs typeface="Palatino Linotype"/>
              </a:rPr>
              <a:t>to</a:t>
            </a:r>
            <a:r>
              <a:rPr sz="4000" b="1" spc="-185" dirty="0">
                <a:latin typeface="Palatino Linotype"/>
                <a:cs typeface="Palatino Linotype"/>
              </a:rPr>
              <a:t> </a:t>
            </a:r>
            <a:r>
              <a:rPr sz="4000" b="1" spc="5" dirty="0">
                <a:latin typeface="Palatino Linotype"/>
                <a:cs typeface="Palatino Linotype"/>
              </a:rPr>
              <a:t>ensuring  the protection </a:t>
            </a:r>
            <a:r>
              <a:rPr sz="4000" b="1" dirty="0">
                <a:latin typeface="Palatino Linotype"/>
                <a:cs typeface="Palatino Linotype"/>
              </a:rPr>
              <a:t>of </a:t>
            </a:r>
            <a:r>
              <a:rPr sz="4000" b="1" spc="5" dirty="0">
                <a:latin typeface="Palatino Linotype"/>
                <a:cs typeface="Palatino Linotype"/>
              </a:rPr>
              <a:t>children, and  the preservation </a:t>
            </a:r>
            <a:r>
              <a:rPr sz="4000" b="1" dirty="0">
                <a:latin typeface="Palatino Linotype"/>
                <a:cs typeface="Palatino Linotype"/>
              </a:rPr>
              <a:t>of</a:t>
            </a:r>
            <a:r>
              <a:rPr sz="4000" b="1" spc="-215" dirty="0">
                <a:latin typeface="Palatino Linotype"/>
                <a:cs typeface="Palatino Linotype"/>
              </a:rPr>
              <a:t> </a:t>
            </a:r>
            <a:r>
              <a:rPr sz="4000" b="1" spc="5" dirty="0">
                <a:latin typeface="Palatino Linotype"/>
                <a:cs typeface="Palatino Linotype"/>
              </a:rPr>
              <a:t>families.</a:t>
            </a:r>
            <a:endParaRPr sz="4000">
              <a:latin typeface="Palatino Linotype"/>
              <a:cs typeface="Palatino Linotype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447800" y="1905000"/>
            <a:ext cx="6705600" cy="0"/>
          </a:xfrm>
          <a:custGeom>
            <a:avLst/>
            <a:gdLst/>
            <a:ahLst/>
            <a:cxnLst/>
            <a:rect l="l" t="t" r="r" b="b"/>
            <a:pathLst>
              <a:path w="6705600">
                <a:moveTo>
                  <a:pt x="0" y="0"/>
                </a:moveTo>
                <a:lnTo>
                  <a:pt x="6705600" y="0"/>
                </a:lnTo>
              </a:path>
            </a:pathLst>
          </a:custGeom>
          <a:ln w="38100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33400" y="1727200"/>
            <a:ext cx="1427226" cy="168440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207514" y="461517"/>
            <a:ext cx="4501515" cy="4290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4000" b="1" i="1" spc="130" dirty="0">
                <a:latin typeface="Palatino Linotype"/>
                <a:cs typeface="Palatino Linotype"/>
              </a:rPr>
              <a:t>T</a:t>
            </a:r>
            <a:r>
              <a:rPr sz="2800" b="0" spc="130" dirty="0">
                <a:latin typeface="Bookman Old Style"/>
                <a:cs typeface="Bookman Old Style"/>
              </a:rPr>
              <a:t>HANK</a:t>
            </a:r>
            <a:r>
              <a:rPr sz="2800" b="0" spc="-645" dirty="0">
                <a:latin typeface="Bookman Old Style"/>
                <a:cs typeface="Bookman Old Style"/>
              </a:rPr>
              <a:t> </a:t>
            </a:r>
            <a:r>
              <a:rPr sz="4000" b="1" i="1" spc="-10" dirty="0">
                <a:latin typeface="Palatino Linotype"/>
                <a:cs typeface="Palatino Linotype"/>
              </a:rPr>
              <a:t>Y</a:t>
            </a:r>
            <a:r>
              <a:rPr sz="2800" b="0" spc="-10" dirty="0">
                <a:latin typeface="Bookman Old Style"/>
                <a:cs typeface="Bookman Old Style"/>
              </a:rPr>
              <a:t>OU </a:t>
            </a:r>
            <a:r>
              <a:rPr sz="4000" b="1" i="1" spc="-60" dirty="0">
                <a:latin typeface="Palatino Linotype"/>
                <a:cs typeface="Palatino Linotype"/>
              </a:rPr>
              <a:t>F</a:t>
            </a:r>
            <a:r>
              <a:rPr sz="2800" b="0" spc="-60" dirty="0">
                <a:latin typeface="Bookman Old Style"/>
                <a:cs typeface="Bookman Old Style"/>
              </a:rPr>
              <a:t>OR </a:t>
            </a:r>
            <a:r>
              <a:rPr sz="4000" b="1" i="1" spc="-55" dirty="0">
                <a:latin typeface="Palatino Linotype"/>
                <a:cs typeface="Palatino Linotype"/>
              </a:rPr>
              <a:t>Y</a:t>
            </a:r>
            <a:r>
              <a:rPr sz="2800" b="0" spc="-55" dirty="0">
                <a:latin typeface="Bookman Old Style"/>
                <a:cs typeface="Bookman Old Style"/>
              </a:rPr>
              <a:t>OUR</a:t>
            </a:r>
            <a:endParaRPr sz="2800">
              <a:latin typeface="Bookman Old Style"/>
              <a:cs typeface="Bookman Old Style"/>
            </a:endParaRPr>
          </a:p>
          <a:p>
            <a:pPr marL="2540" algn="ctr">
              <a:lnSpc>
                <a:spcPct val="100000"/>
              </a:lnSpc>
            </a:pPr>
            <a:r>
              <a:rPr sz="4000" b="1" i="1" spc="30" dirty="0">
                <a:latin typeface="Palatino Linotype"/>
                <a:cs typeface="Palatino Linotype"/>
              </a:rPr>
              <a:t>P</a:t>
            </a:r>
            <a:r>
              <a:rPr sz="2800" b="0" spc="30" dirty="0">
                <a:latin typeface="Bookman Old Style"/>
                <a:cs typeface="Bookman Old Style"/>
              </a:rPr>
              <a:t>ARTICIPATION</a:t>
            </a:r>
            <a:endParaRPr sz="28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18"/>
              </a:spcBef>
            </a:pPr>
            <a:endParaRPr sz="4100">
              <a:latin typeface="Times New Roman"/>
              <a:cs typeface="Times New Roman"/>
            </a:endParaRPr>
          </a:p>
          <a:p>
            <a:pPr marL="247015">
              <a:lnSpc>
                <a:spcPct val="100000"/>
              </a:lnSpc>
            </a:pPr>
            <a:r>
              <a:rPr sz="4000" spc="10" dirty="0">
                <a:solidFill>
                  <a:srgbClr val="FF0000"/>
                </a:solidFill>
                <a:latin typeface="Wingdings"/>
                <a:cs typeface="Wingdings"/>
              </a:rPr>
              <a:t></a:t>
            </a:r>
            <a:r>
              <a:rPr sz="4000" spc="-11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000" b="0" spc="-220" dirty="0">
                <a:latin typeface="Bookman Old Style"/>
                <a:cs typeface="Bookman Old Style"/>
              </a:rPr>
              <a:t>FEEDBACK?</a:t>
            </a:r>
            <a:endParaRPr sz="4000">
              <a:latin typeface="Bookman Old Style"/>
              <a:cs typeface="Bookman Old Style"/>
            </a:endParaRPr>
          </a:p>
          <a:p>
            <a:pPr marL="247015">
              <a:lnSpc>
                <a:spcPct val="100000"/>
              </a:lnSpc>
              <a:spcBef>
                <a:spcPts val="2400"/>
              </a:spcBef>
            </a:pPr>
            <a:r>
              <a:rPr sz="4000" spc="5" dirty="0">
                <a:solidFill>
                  <a:srgbClr val="FF0000"/>
                </a:solidFill>
                <a:latin typeface="Wingdings"/>
                <a:cs typeface="Wingdings"/>
              </a:rPr>
              <a:t></a:t>
            </a:r>
            <a:r>
              <a:rPr sz="4000" spc="-1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000" b="0" spc="-110" dirty="0">
                <a:latin typeface="Bookman Old Style"/>
                <a:cs typeface="Bookman Old Style"/>
              </a:rPr>
              <a:t>COMMENTS?</a:t>
            </a:r>
            <a:endParaRPr sz="4000">
              <a:latin typeface="Bookman Old Style"/>
              <a:cs typeface="Bookman Old Style"/>
            </a:endParaRPr>
          </a:p>
          <a:p>
            <a:pPr marL="247015">
              <a:lnSpc>
                <a:spcPct val="100000"/>
              </a:lnSpc>
              <a:spcBef>
                <a:spcPts val="2400"/>
              </a:spcBef>
            </a:pPr>
            <a:r>
              <a:rPr sz="4000" spc="10" dirty="0">
                <a:solidFill>
                  <a:srgbClr val="FF0000"/>
                </a:solidFill>
                <a:latin typeface="Wingdings"/>
                <a:cs typeface="Wingdings"/>
              </a:rPr>
              <a:t></a:t>
            </a:r>
            <a:r>
              <a:rPr sz="4000" spc="-12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000" b="0" spc="-175" dirty="0">
                <a:latin typeface="Bookman Old Style"/>
                <a:cs typeface="Bookman Old Style"/>
              </a:rPr>
              <a:t>QUESTIONS?</a:t>
            </a:r>
            <a:endParaRPr sz="4000">
              <a:latin typeface="Bookman Old Style"/>
              <a:cs typeface="Bookman Old Style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543800" y="4190936"/>
            <a:ext cx="1427099" cy="168440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60526" y="413639"/>
            <a:ext cx="7218045" cy="11258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082800" marR="5080" indent="-2070735">
              <a:lnSpc>
                <a:spcPct val="100000"/>
              </a:lnSpc>
            </a:pPr>
            <a:r>
              <a:rPr sz="3600" b="1" i="1" spc="-5" dirty="0">
                <a:latin typeface="Palatino Linotype"/>
                <a:cs typeface="Palatino Linotype"/>
              </a:rPr>
              <a:t>Department of </a:t>
            </a:r>
            <a:r>
              <a:rPr sz="3600" b="1" i="1" spc="-10" dirty="0">
                <a:latin typeface="Palatino Linotype"/>
                <a:cs typeface="Palatino Linotype"/>
              </a:rPr>
              <a:t>Children </a:t>
            </a:r>
            <a:r>
              <a:rPr sz="3600" b="1" i="1" dirty="0">
                <a:latin typeface="Palatino Linotype"/>
                <a:cs typeface="Palatino Linotype"/>
              </a:rPr>
              <a:t>&amp; </a:t>
            </a:r>
            <a:r>
              <a:rPr sz="3600" b="1" i="1" spc="-5" dirty="0">
                <a:latin typeface="Palatino Linotype"/>
                <a:cs typeface="Palatino Linotype"/>
              </a:rPr>
              <a:t>Families  </a:t>
            </a:r>
            <a:r>
              <a:rPr sz="3600" b="1" i="1" spc="-10" dirty="0">
                <a:latin typeface="Palatino Linotype"/>
                <a:cs typeface="Palatino Linotype"/>
              </a:rPr>
              <a:t>Investigations:</a:t>
            </a:r>
            <a:endParaRPr sz="3600">
              <a:latin typeface="Palatino Linotype"/>
              <a:cs typeface="Palatino Linotype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6244" y="1904746"/>
            <a:ext cx="7833359" cy="34436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6870" indent="-344170">
              <a:lnSpc>
                <a:spcPct val="100000"/>
              </a:lnSpc>
              <a:buFont typeface="Bookman Old Style"/>
              <a:buChar char="•"/>
              <a:tabLst>
                <a:tab pos="357505" algn="l"/>
              </a:tabLst>
            </a:pPr>
            <a:r>
              <a:rPr sz="2800" b="0" spc="-65" dirty="0">
                <a:latin typeface="Bookman Old Style"/>
                <a:cs typeface="Bookman Old Style"/>
              </a:rPr>
              <a:t>Division</a:t>
            </a:r>
            <a:r>
              <a:rPr sz="2800" b="0" spc="-254" dirty="0">
                <a:latin typeface="Bookman Old Style"/>
                <a:cs typeface="Bookman Old Style"/>
              </a:rPr>
              <a:t> </a:t>
            </a:r>
            <a:r>
              <a:rPr sz="2800" b="0" dirty="0">
                <a:latin typeface="Bookman Old Style"/>
                <a:cs typeface="Bookman Old Style"/>
              </a:rPr>
              <a:t>of</a:t>
            </a:r>
            <a:r>
              <a:rPr sz="2800" b="0" spc="-225" dirty="0">
                <a:latin typeface="Bookman Old Style"/>
                <a:cs typeface="Bookman Old Style"/>
              </a:rPr>
              <a:t> </a:t>
            </a:r>
            <a:r>
              <a:rPr sz="2800" b="0" spc="-75" dirty="0">
                <a:latin typeface="Bookman Old Style"/>
                <a:cs typeface="Bookman Old Style"/>
              </a:rPr>
              <a:t>Child</a:t>
            </a:r>
            <a:r>
              <a:rPr sz="2800" b="0" spc="-215" dirty="0">
                <a:latin typeface="Bookman Old Style"/>
                <a:cs typeface="Bookman Old Style"/>
              </a:rPr>
              <a:t> </a:t>
            </a:r>
            <a:r>
              <a:rPr sz="2800" b="0" spc="-110" dirty="0">
                <a:latin typeface="Bookman Old Style"/>
                <a:cs typeface="Bookman Old Style"/>
              </a:rPr>
              <a:t>Protection</a:t>
            </a:r>
            <a:r>
              <a:rPr sz="2800" b="0" spc="-260" dirty="0">
                <a:latin typeface="Bookman Old Style"/>
                <a:cs typeface="Bookman Old Style"/>
              </a:rPr>
              <a:t> </a:t>
            </a:r>
            <a:r>
              <a:rPr sz="2800" b="0" spc="-55" dirty="0">
                <a:latin typeface="Bookman Old Style"/>
                <a:cs typeface="Bookman Old Style"/>
              </a:rPr>
              <a:t>&amp;</a:t>
            </a:r>
            <a:r>
              <a:rPr sz="2800" b="0" spc="-229" dirty="0">
                <a:latin typeface="Bookman Old Style"/>
                <a:cs typeface="Bookman Old Style"/>
              </a:rPr>
              <a:t> </a:t>
            </a:r>
            <a:r>
              <a:rPr sz="2800" b="0" spc="-140" dirty="0">
                <a:latin typeface="Bookman Old Style"/>
                <a:cs typeface="Bookman Old Style"/>
              </a:rPr>
              <a:t>Permanency</a:t>
            </a:r>
            <a:endParaRPr sz="2800">
              <a:latin typeface="Bookman Old Style"/>
              <a:cs typeface="Bookman Old Style"/>
            </a:endParaRPr>
          </a:p>
          <a:p>
            <a:pPr marL="356870">
              <a:lnSpc>
                <a:spcPct val="100000"/>
              </a:lnSpc>
            </a:pPr>
            <a:r>
              <a:rPr sz="2800" b="0" spc="-15" dirty="0">
                <a:latin typeface="Bookman Old Style"/>
                <a:cs typeface="Bookman Old Style"/>
              </a:rPr>
              <a:t>(DCP&amp;P)</a:t>
            </a:r>
            <a:endParaRPr sz="2800">
              <a:latin typeface="Bookman Old Style"/>
              <a:cs typeface="Bookman Old Style"/>
            </a:endParaRPr>
          </a:p>
          <a:p>
            <a:pPr marL="469900">
              <a:lnSpc>
                <a:spcPct val="100000"/>
              </a:lnSpc>
              <a:spcBef>
                <a:spcPts val="620"/>
              </a:spcBef>
            </a:pPr>
            <a:r>
              <a:rPr sz="2400" spc="-85" dirty="0">
                <a:latin typeface="Wingdings"/>
                <a:cs typeface="Wingdings"/>
              </a:rPr>
              <a:t></a:t>
            </a:r>
            <a:r>
              <a:rPr sz="2400" b="0" spc="-85" dirty="0">
                <a:latin typeface="Bookman Old Style"/>
                <a:cs typeface="Bookman Old Style"/>
              </a:rPr>
              <a:t>Investigates </a:t>
            </a:r>
            <a:r>
              <a:rPr sz="2400" b="0" spc="-60" dirty="0">
                <a:latin typeface="Bookman Old Style"/>
                <a:cs typeface="Bookman Old Style"/>
              </a:rPr>
              <a:t>alleged </a:t>
            </a:r>
            <a:r>
              <a:rPr sz="2400" b="0" spc="-185" dirty="0">
                <a:latin typeface="Bookman Old Style"/>
                <a:cs typeface="Bookman Old Style"/>
              </a:rPr>
              <a:t>abuse </a:t>
            </a:r>
            <a:r>
              <a:rPr sz="2400" b="0" spc="-114" dirty="0">
                <a:latin typeface="Bookman Old Style"/>
                <a:cs typeface="Bookman Old Style"/>
              </a:rPr>
              <a:t>occurring </a:t>
            </a:r>
            <a:r>
              <a:rPr sz="2400" b="0" spc="-75" dirty="0">
                <a:latin typeface="Bookman Old Style"/>
                <a:cs typeface="Bookman Old Style"/>
              </a:rPr>
              <a:t>within</a:t>
            </a:r>
            <a:r>
              <a:rPr sz="2400" b="0" spc="-290" dirty="0">
                <a:latin typeface="Bookman Old Style"/>
                <a:cs typeface="Bookman Old Style"/>
              </a:rPr>
              <a:t> </a:t>
            </a:r>
            <a:r>
              <a:rPr sz="2400" b="0" spc="-125" dirty="0">
                <a:latin typeface="Bookman Old Style"/>
                <a:cs typeface="Bookman Old Style"/>
              </a:rPr>
              <a:t>in-home</a:t>
            </a:r>
            <a:endParaRPr sz="2400">
              <a:latin typeface="Bookman Old Style"/>
              <a:cs typeface="Bookman Old Style"/>
            </a:endParaRPr>
          </a:p>
          <a:p>
            <a:pPr marL="756285">
              <a:lnSpc>
                <a:spcPct val="100000"/>
              </a:lnSpc>
            </a:pPr>
            <a:r>
              <a:rPr sz="2400" b="0" spc="-125" dirty="0">
                <a:latin typeface="Bookman Old Style"/>
                <a:cs typeface="Bookman Old Style"/>
              </a:rPr>
              <a:t>settings</a:t>
            </a:r>
            <a:endParaRPr sz="24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8"/>
              </a:spcBef>
            </a:pPr>
            <a:endParaRPr sz="3550">
              <a:latin typeface="Times New Roman"/>
              <a:cs typeface="Times New Roman"/>
            </a:endParaRPr>
          </a:p>
          <a:p>
            <a:pPr marL="356870" indent="-344170">
              <a:lnSpc>
                <a:spcPct val="100000"/>
              </a:lnSpc>
              <a:buFont typeface="Bookman Old Style"/>
              <a:buChar char="•"/>
              <a:tabLst>
                <a:tab pos="357505" algn="l"/>
              </a:tabLst>
            </a:pPr>
            <a:r>
              <a:rPr sz="2800" b="0" spc="-140" dirty="0">
                <a:latin typeface="Bookman Old Style"/>
                <a:cs typeface="Bookman Old Style"/>
              </a:rPr>
              <a:t>Institutional </a:t>
            </a:r>
            <a:r>
              <a:rPr sz="2800" b="0" spc="-95" dirty="0">
                <a:latin typeface="Bookman Old Style"/>
                <a:cs typeface="Bookman Old Style"/>
              </a:rPr>
              <a:t>Abuse </a:t>
            </a:r>
            <a:r>
              <a:rPr sz="2800" b="0" spc="-100" dirty="0">
                <a:latin typeface="Bookman Old Style"/>
                <a:cs typeface="Bookman Old Style"/>
              </a:rPr>
              <a:t>Investigation </a:t>
            </a:r>
            <a:r>
              <a:rPr sz="2800" b="0" spc="-95" dirty="0">
                <a:latin typeface="Bookman Old Style"/>
                <a:cs typeface="Bookman Old Style"/>
              </a:rPr>
              <a:t>Unit</a:t>
            </a:r>
            <a:r>
              <a:rPr sz="2800" b="0" spc="-620" dirty="0">
                <a:latin typeface="Bookman Old Style"/>
                <a:cs typeface="Bookman Old Style"/>
              </a:rPr>
              <a:t> </a:t>
            </a:r>
            <a:r>
              <a:rPr sz="2800" b="0" spc="70" dirty="0">
                <a:latin typeface="Bookman Old Style"/>
                <a:cs typeface="Bookman Old Style"/>
              </a:rPr>
              <a:t>(IAIU)</a:t>
            </a:r>
            <a:endParaRPr sz="2800">
              <a:latin typeface="Bookman Old Style"/>
              <a:cs typeface="Bookman Old Style"/>
            </a:endParaRPr>
          </a:p>
          <a:p>
            <a:pPr marL="469900">
              <a:lnSpc>
                <a:spcPct val="100000"/>
              </a:lnSpc>
              <a:spcBef>
                <a:spcPts val="615"/>
              </a:spcBef>
            </a:pPr>
            <a:r>
              <a:rPr sz="2400" spc="-85" dirty="0">
                <a:latin typeface="Wingdings"/>
                <a:cs typeface="Wingdings"/>
              </a:rPr>
              <a:t></a:t>
            </a:r>
            <a:r>
              <a:rPr sz="2400" b="0" spc="-85" dirty="0">
                <a:latin typeface="Bookman Old Style"/>
                <a:cs typeface="Bookman Old Style"/>
              </a:rPr>
              <a:t>Investigates </a:t>
            </a:r>
            <a:r>
              <a:rPr sz="2400" b="0" spc="-60" dirty="0">
                <a:latin typeface="Bookman Old Style"/>
                <a:cs typeface="Bookman Old Style"/>
              </a:rPr>
              <a:t>alleged </a:t>
            </a:r>
            <a:r>
              <a:rPr sz="2400" b="0" spc="-185" dirty="0">
                <a:latin typeface="Bookman Old Style"/>
                <a:cs typeface="Bookman Old Style"/>
              </a:rPr>
              <a:t>abuse </a:t>
            </a:r>
            <a:r>
              <a:rPr sz="2400" b="0" spc="-114" dirty="0">
                <a:latin typeface="Bookman Old Style"/>
                <a:cs typeface="Bookman Old Style"/>
              </a:rPr>
              <a:t>occurring </a:t>
            </a:r>
            <a:r>
              <a:rPr sz="2400" b="0" spc="-105" dirty="0">
                <a:latin typeface="Bookman Old Style"/>
                <a:cs typeface="Bookman Old Style"/>
              </a:rPr>
              <a:t>in</a:t>
            </a:r>
            <a:r>
              <a:rPr sz="2400" b="0" spc="-330" dirty="0">
                <a:latin typeface="Bookman Old Style"/>
                <a:cs typeface="Bookman Old Style"/>
              </a:rPr>
              <a:t> </a:t>
            </a:r>
            <a:r>
              <a:rPr sz="2400" b="0" spc="-105" dirty="0">
                <a:latin typeface="Bookman Old Style"/>
                <a:cs typeface="Bookman Old Style"/>
              </a:rPr>
              <a:t>out-of-home</a:t>
            </a:r>
            <a:endParaRPr sz="2400">
              <a:latin typeface="Bookman Old Style"/>
              <a:cs typeface="Bookman Old Style"/>
            </a:endParaRPr>
          </a:p>
          <a:p>
            <a:pPr marL="756285">
              <a:lnSpc>
                <a:spcPct val="100000"/>
              </a:lnSpc>
            </a:pPr>
            <a:r>
              <a:rPr sz="2400" b="0" spc="-130" dirty="0">
                <a:latin typeface="Bookman Old Style"/>
                <a:cs typeface="Bookman Old Style"/>
              </a:rPr>
              <a:t>settings</a:t>
            </a:r>
            <a:endParaRPr sz="2400">
              <a:latin typeface="Bookman Old Style"/>
              <a:cs typeface="Bookman Old Style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43000" y="1676400"/>
            <a:ext cx="6705600" cy="0"/>
          </a:xfrm>
          <a:custGeom>
            <a:avLst/>
            <a:gdLst/>
            <a:ahLst/>
            <a:cxnLst/>
            <a:rect l="l" t="t" r="r" b="b"/>
            <a:pathLst>
              <a:path w="6705600">
                <a:moveTo>
                  <a:pt x="0" y="0"/>
                </a:moveTo>
                <a:lnTo>
                  <a:pt x="6705600" y="0"/>
                </a:lnTo>
              </a:path>
            </a:pathLst>
          </a:custGeom>
          <a:ln w="38100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9812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800" b="1" dirty="0">
                <a:latin typeface="Palatino Linotype"/>
                <a:cs typeface="Palatino Linotype"/>
              </a:rPr>
              <a:t>What </a:t>
            </a:r>
            <a:r>
              <a:rPr sz="2800" b="1" spc="5" dirty="0">
                <a:latin typeface="Palatino Linotype"/>
                <a:cs typeface="Palatino Linotype"/>
              </a:rPr>
              <a:t>are </a:t>
            </a:r>
            <a:r>
              <a:rPr sz="2800" b="1" i="1" spc="-5" dirty="0">
                <a:latin typeface="Palatino Linotype"/>
                <a:cs typeface="Palatino Linotype"/>
              </a:rPr>
              <a:t>My </a:t>
            </a:r>
            <a:r>
              <a:rPr sz="2800" b="1" dirty="0">
                <a:latin typeface="Palatino Linotype"/>
                <a:cs typeface="Palatino Linotype"/>
              </a:rPr>
              <a:t>Obligations to</a:t>
            </a:r>
            <a:r>
              <a:rPr sz="2800" b="1" spc="-75" dirty="0">
                <a:latin typeface="Palatino Linotype"/>
                <a:cs typeface="Palatino Linotype"/>
              </a:rPr>
              <a:t> </a:t>
            </a:r>
            <a:r>
              <a:rPr sz="2800" b="1" dirty="0">
                <a:latin typeface="Palatino Linotype"/>
                <a:cs typeface="Palatino Linotype"/>
              </a:rPr>
              <a:t>Report</a:t>
            </a:r>
            <a:endParaRPr sz="2800">
              <a:latin typeface="Palatino Linotype"/>
              <a:cs typeface="Palatino Linotype"/>
            </a:endParaRPr>
          </a:p>
          <a:p>
            <a:pPr algn="ctr">
              <a:lnSpc>
                <a:spcPct val="100000"/>
              </a:lnSpc>
            </a:pPr>
            <a:r>
              <a:rPr sz="2800" b="1" spc="-5" dirty="0">
                <a:latin typeface="Palatino Linotype"/>
                <a:cs typeface="Palatino Linotype"/>
              </a:rPr>
              <a:t>Child Abuse </a:t>
            </a:r>
            <a:r>
              <a:rPr sz="2800" b="1" dirty="0">
                <a:latin typeface="Palatino Linotype"/>
                <a:cs typeface="Palatino Linotype"/>
              </a:rPr>
              <a:t>and/or</a:t>
            </a:r>
            <a:r>
              <a:rPr sz="2800" b="1" spc="-30" dirty="0">
                <a:latin typeface="Palatino Linotype"/>
                <a:cs typeface="Palatino Linotype"/>
              </a:rPr>
              <a:t> </a:t>
            </a:r>
            <a:r>
              <a:rPr sz="2800" b="1" dirty="0">
                <a:latin typeface="Palatino Linotype"/>
                <a:cs typeface="Palatino Linotype"/>
              </a:rPr>
              <a:t>Neglect?</a:t>
            </a:r>
            <a:endParaRPr sz="2800">
              <a:latin typeface="Palatino Linotype"/>
              <a:cs typeface="Palatino Linotype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25220" y="1547240"/>
            <a:ext cx="7843520" cy="2555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96240" marR="393065" algn="ctr">
              <a:lnSpc>
                <a:spcPct val="100000"/>
              </a:lnSpc>
            </a:pPr>
            <a:r>
              <a:rPr sz="2800" b="1" spc="5" dirty="0">
                <a:solidFill>
                  <a:srgbClr val="000099"/>
                </a:solidFill>
                <a:latin typeface="Palatino Linotype"/>
                <a:cs typeface="Palatino Linotype"/>
              </a:rPr>
              <a:t>Every </a:t>
            </a:r>
            <a:r>
              <a:rPr sz="2800" b="1" dirty="0">
                <a:solidFill>
                  <a:srgbClr val="000099"/>
                </a:solidFill>
                <a:latin typeface="Palatino Linotype"/>
                <a:cs typeface="Palatino Linotype"/>
              </a:rPr>
              <a:t>person </a:t>
            </a:r>
            <a:r>
              <a:rPr sz="2800" b="1" spc="5" dirty="0">
                <a:solidFill>
                  <a:srgbClr val="000099"/>
                </a:solidFill>
                <a:latin typeface="Palatino Linotype"/>
                <a:cs typeface="Palatino Linotype"/>
              </a:rPr>
              <a:t>in </a:t>
            </a:r>
            <a:r>
              <a:rPr sz="2800" b="1" spc="-5" dirty="0">
                <a:solidFill>
                  <a:srgbClr val="000099"/>
                </a:solidFill>
                <a:latin typeface="Palatino Linotype"/>
                <a:cs typeface="Palatino Linotype"/>
              </a:rPr>
              <a:t>the </a:t>
            </a:r>
            <a:r>
              <a:rPr sz="2800" b="1" dirty="0">
                <a:solidFill>
                  <a:srgbClr val="000099"/>
                </a:solidFill>
                <a:latin typeface="Palatino Linotype"/>
                <a:cs typeface="Palatino Linotype"/>
              </a:rPr>
              <a:t>State of New </a:t>
            </a:r>
            <a:r>
              <a:rPr sz="2800" b="1" spc="5" dirty="0">
                <a:solidFill>
                  <a:srgbClr val="000099"/>
                </a:solidFill>
                <a:latin typeface="Palatino Linotype"/>
                <a:cs typeface="Palatino Linotype"/>
              </a:rPr>
              <a:t>Jersey </a:t>
            </a:r>
            <a:r>
              <a:rPr sz="2800" b="1" dirty="0">
                <a:solidFill>
                  <a:srgbClr val="000099"/>
                </a:solidFill>
                <a:latin typeface="Palatino Linotype"/>
                <a:cs typeface="Palatino Linotype"/>
              </a:rPr>
              <a:t>is</a:t>
            </a:r>
            <a:r>
              <a:rPr sz="2800" b="1" spc="-195" dirty="0">
                <a:solidFill>
                  <a:srgbClr val="000099"/>
                </a:solidFill>
                <a:latin typeface="Palatino Linotype"/>
                <a:cs typeface="Palatino Linotype"/>
              </a:rPr>
              <a:t> </a:t>
            </a:r>
            <a:r>
              <a:rPr sz="2800" b="1" spc="5" dirty="0">
                <a:solidFill>
                  <a:srgbClr val="000099"/>
                </a:solidFill>
                <a:latin typeface="Palatino Linotype"/>
                <a:cs typeface="Palatino Linotype"/>
              </a:rPr>
              <a:t>a  </a:t>
            </a:r>
            <a:r>
              <a:rPr sz="2800" b="1" dirty="0">
                <a:solidFill>
                  <a:srgbClr val="000099"/>
                </a:solidFill>
                <a:latin typeface="Palatino Linotype"/>
                <a:cs typeface="Palatino Linotype"/>
              </a:rPr>
              <a:t>mandated</a:t>
            </a:r>
            <a:r>
              <a:rPr sz="2800" b="1" spc="-70" dirty="0">
                <a:solidFill>
                  <a:srgbClr val="000099"/>
                </a:solidFill>
                <a:latin typeface="Palatino Linotype"/>
                <a:cs typeface="Palatino Linotype"/>
              </a:rPr>
              <a:t> </a:t>
            </a:r>
            <a:r>
              <a:rPr sz="2800" b="1" dirty="0">
                <a:solidFill>
                  <a:srgbClr val="000099"/>
                </a:solidFill>
                <a:latin typeface="Palatino Linotype"/>
                <a:cs typeface="Palatino Linotype"/>
              </a:rPr>
              <a:t>reporter.</a:t>
            </a:r>
            <a:endParaRPr sz="2800">
              <a:latin typeface="Palatino Linotype"/>
              <a:cs typeface="Palatino Linotype"/>
            </a:endParaRPr>
          </a:p>
          <a:p>
            <a:pPr marL="12700" marR="5080" indent="-2540" algn="ctr">
              <a:lnSpc>
                <a:spcPct val="100000"/>
              </a:lnSpc>
              <a:spcBef>
                <a:spcPts val="1695"/>
              </a:spcBef>
            </a:pPr>
            <a:r>
              <a:rPr sz="2400" b="0" spc="-180" dirty="0">
                <a:latin typeface="Bookman Old Style"/>
                <a:cs typeface="Bookman Old Style"/>
              </a:rPr>
              <a:t>State </a:t>
            </a:r>
            <a:r>
              <a:rPr sz="2400" b="0" spc="-30" dirty="0">
                <a:latin typeface="Bookman Old Style"/>
                <a:cs typeface="Bookman Old Style"/>
              </a:rPr>
              <a:t>law </a:t>
            </a:r>
            <a:r>
              <a:rPr sz="2400" b="0" spc="-130" dirty="0">
                <a:latin typeface="Bookman Old Style"/>
                <a:cs typeface="Bookman Old Style"/>
              </a:rPr>
              <a:t>(N.J.S.A. </a:t>
            </a:r>
            <a:r>
              <a:rPr sz="2400" b="0" spc="-204" dirty="0">
                <a:latin typeface="Bookman Old Style"/>
                <a:cs typeface="Bookman Old Style"/>
              </a:rPr>
              <a:t>9:6-8.10), </a:t>
            </a:r>
            <a:r>
              <a:rPr sz="2400" b="0" spc="-114" dirty="0">
                <a:latin typeface="Bookman Old Style"/>
                <a:cs typeface="Bookman Old Style"/>
              </a:rPr>
              <a:t>requires </a:t>
            </a:r>
            <a:r>
              <a:rPr sz="2400" b="0" spc="75" dirty="0">
                <a:latin typeface="Bookman Old Style"/>
                <a:cs typeface="Bookman Old Style"/>
              </a:rPr>
              <a:t>“Any </a:t>
            </a:r>
            <a:r>
              <a:rPr sz="2400" b="0" spc="-120" dirty="0">
                <a:latin typeface="Bookman Old Style"/>
                <a:cs typeface="Bookman Old Style"/>
              </a:rPr>
              <a:t>person</a:t>
            </a:r>
            <a:r>
              <a:rPr sz="2400" b="0" spc="-515" dirty="0">
                <a:latin typeface="Bookman Old Style"/>
                <a:cs typeface="Bookman Old Style"/>
              </a:rPr>
              <a:t> </a:t>
            </a:r>
            <a:r>
              <a:rPr sz="2400" b="0" spc="-80" dirty="0">
                <a:latin typeface="Bookman Old Style"/>
                <a:cs typeface="Bookman Old Style"/>
              </a:rPr>
              <a:t>having  </a:t>
            </a:r>
            <a:r>
              <a:rPr sz="2400" b="0" spc="-135" dirty="0">
                <a:latin typeface="Bookman Old Style"/>
                <a:cs typeface="Bookman Old Style"/>
              </a:rPr>
              <a:t>reasonable </a:t>
            </a:r>
            <a:r>
              <a:rPr sz="2400" b="0" spc="-190" dirty="0">
                <a:latin typeface="Bookman Old Style"/>
                <a:cs typeface="Bookman Old Style"/>
              </a:rPr>
              <a:t>cause </a:t>
            </a:r>
            <a:r>
              <a:rPr sz="2400" b="0" spc="-80" dirty="0">
                <a:latin typeface="Bookman Old Style"/>
                <a:cs typeface="Bookman Old Style"/>
              </a:rPr>
              <a:t>to </a:t>
            </a:r>
            <a:r>
              <a:rPr sz="2400" b="0" spc="-60" dirty="0">
                <a:latin typeface="Bookman Old Style"/>
                <a:cs typeface="Bookman Old Style"/>
              </a:rPr>
              <a:t>believe </a:t>
            </a:r>
            <a:r>
              <a:rPr sz="2400" b="0" spc="-165" dirty="0">
                <a:latin typeface="Bookman Old Style"/>
                <a:cs typeface="Bookman Old Style"/>
              </a:rPr>
              <a:t>that </a:t>
            </a:r>
            <a:r>
              <a:rPr sz="2400" b="0" spc="-195" dirty="0">
                <a:latin typeface="Bookman Old Style"/>
                <a:cs typeface="Bookman Old Style"/>
              </a:rPr>
              <a:t>a </a:t>
            </a:r>
            <a:r>
              <a:rPr sz="2400" b="0" spc="-90" dirty="0">
                <a:latin typeface="Bookman Old Style"/>
                <a:cs typeface="Bookman Old Style"/>
              </a:rPr>
              <a:t>child </a:t>
            </a:r>
            <a:r>
              <a:rPr sz="2400" b="0" spc="-204" dirty="0">
                <a:latin typeface="Bookman Old Style"/>
                <a:cs typeface="Bookman Old Style"/>
              </a:rPr>
              <a:t>has </a:t>
            </a:r>
            <a:r>
              <a:rPr sz="2400" b="0" spc="-145" dirty="0">
                <a:latin typeface="Bookman Old Style"/>
                <a:cs typeface="Bookman Old Style"/>
              </a:rPr>
              <a:t>been</a:t>
            </a:r>
            <a:r>
              <a:rPr sz="2400" b="0" spc="-340" dirty="0">
                <a:latin typeface="Bookman Old Style"/>
                <a:cs typeface="Bookman Old Style"/>
              </a:rPr>
              <a:t> </a:t>
            </a:r>
            <a:r>
              <a:rPr sz="2400" b="0" spc="-150" dirty="0">
                <a:latin typeface="Bookman Old Style"/>
                <a:cs typeface="Bookman Old Style"/>
              </a:rPr>
              <a:t>subjected  </a:t>
            </a:r>
            <a:r>
              <a:rPr sz="2400" b="0" spc="-80" dirty="0">
                <a:latin typeface="Bookman Old Style"/>
                <a:cs typeface="Bookman Old Style"/>
              </a:rPr>
              <a:t>to </a:t>
            </a:r>
            <a:r>
              <a:rPr sz="2400" b="0" spc="-95" dirty="0">
                <a:latin typeface="Bookman Old Style"/>
                <a:cs typeface="Bookman Old Style"/>
              </a:rPr>
              <a:t>child </a:t>
            </a:r>
            <a:r>
              <a:rPr sz="2400" b="0" spc="-185" dirty="0">
                <a:latin typeface="Bookman Old Style"/>
                <a:cs typeface="Bookman Old Style"/>
              </a:rPr>
              <a:t>abuse </a:t>
            </a:r>
            <a:r>
              <a:rPr sz="2400" b="0" spc="-70" dirty="0">
                <a:latin typeface="Bookman Old Style"/>
                <a:cs typeface="Bookman Old Style"/>
              </a:rPr>
              <a:t>or </a:t>
            </a:r>
            <a:r>
              <a:rPr sz="2400" b="0" spc="-190" dirty="0">
                <a:latin typeface="Bookman Old Style"/>
                <a:cs typeface="Bookman Old Style"/>
              </a:rPr>
              <a:t>acts </a:t>
            </a:r>
            <a:r>
              <a:rPr sz="2400" b="0" dirty="0">
                <a:latin typeface="Bookman Old Style"/>
                <a:cs typeface="Bookman Old Style"/>
              </a:rPr>
              <a:t>of </a:t>
            </a:r>
            <a:r>
              <a:rPr sz="2400" b="0" spc="-95" dirty="0">
                <a:latin typeface="Bookman Old Style"/>
                <a:cs typeface="Bookman Old Style"/>
              </a:rPr>
              <a:t>child </a:t>
            </a:r>
            <a:r>
              <a:rPr sz="2400" b="0" spc="-185" dirty="0">
                <a:latin typeface="Bookman Old Style"/>
                <a:cs typeface="Bookman Old Style"/>
              </a:rPr>
              <a:t>abuse </a:t>
            </a:r>
            <a:r>
              <a:rPr sz="2400" b="0" spc="-140" dirty="0">
                <a:latin typeface="Bookman Old Style"/>
                <a:cs typeface="Bookman Old Style"/>
              </a:rPr>
              <a:t>shall </a:t>
            </a:r>
            <a:r>
              <a:rPr sz="2400" b="0" spc="-85" dirty="0">
                <a:latin typeface="Bookman Old Style"/>
                <a:cs typeface="Bookman Old Style"/>
              </a:rPr>
              <a:t>report </a:t>
            </a:r>
            <a:r>
              <a:rPr sz="2400" b="0" spc="-140" dirty="0">
                <a:latin typeface="Bookman Old Style"/>
                <a:cs typeface="Bookman Old Style"/>
              </a:rPr>
              <a:t>the </a:t>
            </a:r>
            <a:r>
              <a:rPr sz="2400" b="0" spc="-175" dirty="0">
                <a:latin typeface="Bookman Old Style"/>
                <a:cs typeface="Bookman Old Style"/>
              </a:rPr>
              <a:t>same  </a:t>
            </a:r>
            <a:r>
              <a:rPr sz="2400" b="0" spc="-75" dirty="0">
                <a:latin typeface="Bookman Old Style"/>
                <a:cs typeface="Bookman Old Style"/>
              </a:rPr>
              <a:t>immediately…by </a:t>
            </a:r>
            <a:r>
              <a:rPr sz="2400" b="0" spc="-100" dirty="0">
                <a:latin typeface="Bookman Old Style"/>
                <a:cs typeface="Bookman Old Style"/>
              </a:rPr>
              <a:t>telephone </a:t>
            </a:r>
            <a:r>
              <a:rPr sz="2400" b="0" spc="-70" dirty="0">
                <a:latin typeface="Bookman Old Style"/>
                <a:cs typeface="Bookman Old Style"/>
              </a:rPr>
              <a:t>or</a:t>
            </a:r>
            <a:r>
              <a:rPr sz="2400" b="0" spc="-300" dirty="0">
                <a:latin typeface="Bookman Old Style"/>
                <a:cs typeface="Bookman Old Style"/>
              </a:rPr>
              <a:t> </a:t>
            </a:r>
            <a:r>
              <a:rPr sz="2400" b="0" spc="-65" dirty="0">
                <a:latin typeface="Bookman Old Style"/>
                <a:cs typeface="Bookman Old Style"/>
              </a:rPr>
              <a:t>otherwise….”</a:t>
            </a:r>
            <a:endParaRPr sz="2400">
              <a:latin typeface="Bookman Old Style"/>
              <a:cs typeface="Bookman Old Styl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0" y="6172200"/>
            <a:ext cx="9144000" cy="685800"/>
          </a:xfrm>
          <a:prstGeom prst="rect">
            <a:avLst/>
          </a:prstGeom>
        </p:spPr>
        <p:txBody>
          <a:bodyPr vert="horz" wrap="square" lIns="0" tIns="117475" rIns="0" bIns="0" rtlCol="0">
            <a:spAutoFit/>
          </a:bodyPr>
          <a:lstStyle/>
          <a:p>
            <a:pPr marL="4445" algn="ctr">
              <a:lnSpc>
                <a:spcPct val="100000"/>
              </a:lnSpc>
              <a:spcBef>
                <a:spcPts val="925"/>
              </a:spcBef>
            </a:pPr>
            <a:r>
              <a:rPr sz="1400" spc="-5" dirty="0">
                <a:latin typeface="Arial"/>
                <a:cs typeface="Arial"/>
              </a:rPr>
              <a:t>7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124200" y="4198937"/>
            <a:ext cx="2981325" cy="1905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322450" y="1414525"/>
            <a:ext cx="6705600" cy="0"/>
          </a:xfrm>
          <a:custGeom>
            <a:avLst/>
            <a:gdLst/>
            <a:ahLst/>
            <a:cxnLst/>
            <a:rect l="l" t="t" r="r" b="b"/>
            <a:pathLst>
              <a:path w="6705600">
                <a:moveTo>
                  <a:pt x="0" y="0"/>
                </a:moveTo>
                <a:lnTo>
                  <a:pt x="6705600" y="0"/>
                </a:lnTo>
              </a:path>
            </a:pathLst>
          </a:custGeom>
          <a:ln w="38100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09677" rIns="0" bIns="0" rtlCol="0">
            <a:spAutoFit/>
          </a:bodyPr>
          <a:lstStyle/>
          <a:p>
            <a:pPr marL="30480">
              <a:lnSpc>
                <a:spcPct val="100000"/>
              </a:lnSpc>
            </a:pPr>
            <a:r>
              <a:rPr sz="4000" b="1" i="1" dirty="0">
                <a:latin typeface="Palatino Linotype"/>
                <a:cs typeface="Palatino Linotype"/>
              </a:rPr>
              <a:t>Important </a:t>
            </a:r>
            <a:r>
              <a:rPr sz="4000" b="1" i="1" spc="5" dirty="0">
                <a:latin typeface="Palatino Linotype"/>
                <a:cs typeface="Palatino Linotype"/>
              </a:rPr>
              <a:t>Notice </a:t>
            </a:r>
            <a:r>
              <a:rPr sz="4000" b="1" i="1" dirty="0">
                <a:latin typeface="Palatino Linotype"/>
                <a:cs typeface="Palatino Linotype"/>
              </a:rPr>
              <a:t>for all</a:t>
            </a:r>
            <a:r>
              <a:rPr sz="4000" b="1" i="1" spc="-110" dirty="0">
                <a:latin typeface="Palatino Linotype"/>
                <a:cs typeface="Palatino Linotype"/>
              </a:rPr>
              <a:t> </a:t>
            </a:r>
            <a:r>
              <a:rPr sz="4000" b="1" i="1" dirty="0">
                <a:latin typeface="Palatino Linotype"/>
                <a:cs typeface="Palatino Linotype"/>
              </a:rPr>
              <a:t>Reporters</a:t>
            </a:r>
            <a:endParaRPr sz="4000">
              <a:latin typeface="Palatino Linotype"/>
              <a:cs typeface="Palatino Linotype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spc="235" dirty="0"/>
              <a:t>A</a:t>
            </a:r>
            <a:r>
              <a:rPr sz="2400" spc="-360" dirty="0"/>
              <a:t> </a:t>
            </a:r>
            <a:r>
              <a:rPr sz="2400" spc="-65" dirty="0"/>
              <a:t>Division </a:t>
            </a:r>
            <a:r>
              <a:rPr sz="2400" spc="-105" dirty="0"/>
              <a:t>representative </a:t>
            </a:r>
            <a:r>
              <a:rPr sz="2400" spc="-140" dirty="0"/>
              <a:t>shall </a:t>
            </a:r>
            <a:r>
              <a:rPr sz="2400" spc="-120" dirty="0"/>
              <a:t>not disclose, </a:t>
            </a:r>
            <a:r>
              <a:rPr sz="2400" spc="-110" dirty="0"/>
              <a:t>confirm, </a:t>
            </a:r>
            <a:r>
              <a:rPr sz="2400" spc="-70" dirty="0"/>
              <a:t>or</a:t>
            </a:r>
            <a:endParaRPr sz="2400"/>
          </a:p>
          <a:p>
            <a:pPr marL="12700">
              <a:lnSpc>
                <a:spcPct val="100000"/>
              </a:lnSpc>
            </a:pPr>
            <a:r>
              <a:rPr sz="2400" spc="-70" dirty="0"/>
              <a:t>deny </a:t>
            </a:r>
            <a:r>
              <a:rPr sz="2400" spc="-140" dirty="0"/>
              <a:t>the </a:t>
            </a:r>
            <a:r>
              <a:rPr sz="2400" spc="-75" dirty="0"/>
              <a:t>identity </a:t>
            </a:r>
            <a:r>
              <a:rPr sz="2400" dirty="0"/>
              <a:t>of</a:t>
            </a:r>
            <a:r>
              <a:rPr sz="2400" spc="-490" dirty="0"/>
              <a:t> </a:t>
            </a:r>
            <a:r>
              <a:rPr sz="2400" spc="-195" dirty="0"/>
              <a:t>a </a:t>
            </a:r>
            <a:r>
              <a:rPr sz="2400" spc="-100" dirty="0"/>
              <a:t>reporter, </a:t>
            </a:r>
            <a:r>
              <a:rPr sz="2400" spc="-170" dirty="0"/>
              <a:t>unless:</a:t>
            </a:r>
            <a:endParaRPr sz="2400"/>
          </a:p>
          <a:p>
            <a:pPr marL="356870" indent="-344170">
              <a:lnSpc>
                <a:spcPct val="100000"/>
              </a:lnSpc>
              <a:spcBef>
                <a:spcPts val="1215"/>
              </a:spcBef>
              <a:buFont typeface="Wingdings"/>
              <a:buChar char=""/>
              <a:tabLst>
                <a:tab pos="357505" algn="l"/>
              </a:tabLst>
            </a:pPr>
            <a:r>
              <a:rPr sz="2000" spc="-95" dirty="0"/>
              <a:t>The </a:t>
            </a:r>
            <a:r>
              <a:rPr sz="2000" spc="-85" dirty="0"/>
              <a:t>reporter </a:t>
            </a:r>
            <a:r>
              <a:rPr sz="2000" spc="-40" dirty="0"/>
              <a:t>gives </a:t>
            </a:r>
            <a:r>
              <a:rPr sz="2000" spc="-65" dirty="0"/>
              <a:t>prior </a:t>
            </a:r>
            <a:r>
              <a:rPr sz="2000" spc="-70" dirty="0"/>
              <a:t>written </a:t>
            </a:r>
            <a:r>
              <a:rPr sz="2000" spc="-140" dirty="0"/>
              <a:t>consent;</a:t>
            </a:r>
            <a:r>
              <a:rPr sz="2000" spc="-335" dirty="0"/>
              <a:t> </a:t>
            </a:r>
            <a:r>
              <a:rPr sz="2000" spc="-120" dirty="0"/>
              <a:t>and</a:t>
            </a:r>
            <a:endParaRPr sz="2000"/>
          </a:p>
          <a:p>
            <a:pPr marL="356870" marR="586105" indent="-344170">
              <a:lnSpc>
                <a:spcPct val="100000"/>
              </a:lnSpc>
              <a:buFont typeface="Wingdings"/>
              <a:buChar char=""/>
              <a:tabLst>
                <a:tab pos="357505" algn="l"/>
              </a:tabLst>
            </a:pPr>
            <a:r>
              <a:rPr sz="2000" spc="-90" dirty="0"/>
              <a:t>The </a:t>
            </a:r>
            <a:r>
              <a:rPr sz="2000" spc="-105" dirty="0"/>
              <a:t>disclosure </a:t>
            </a:r>
            <a:r>
              <a:rPr sz="2000" spc="-110" dirty="0"/>
              <a:t>is </a:t>
            </a:r>
            <a:r>
              <a:rPr sz="2000" spc="-114" dirty="0"/>
              <a:t>not </a:t>
            </a:r>
            <a:r>
              <a:rPr sz="2000" spc="-50" dirty="0"/>
              <a:t>likely </a:t>
            </a:r>
            <a:r>
              <a:rPr sz="2000" spc="-80" dirty="0"/>
              <a:t>to </a:t>
            </a:r>
            <a:r>
              <a:rPr sz="2000" spc="-100" dirty="0"/>
              <a:t>endanger </a:t>
            </a:r>
            <a:r>
              <a:rPr sz="2000" spc="-130" dirty="0"/>
              <a:t>the </a:t>
            </a:r>
            <a:r>
              <a:rPr sz="2000" spc="-30" dirty="0"/>
              <a:t>life </a:t>
            </a:r>
            <a:r>
              <a:rPr sz="2000" spc="-75" dirty="0"/>
              <a:t>or </a:t>
            </a:r>
            <a:r>
              <a:rPr sz="2000" spc="-85" dirty="0"/>
              <a:t>safety </a:t>
            </a:r>
            <a:r>
              <a:rPr sz="2000" spc="-15" dirty="0"/>
              <a:t>of</a:t>
            </a:r>
            <a:r>
              <a:rPr sz="2000" spc="-365" dirty="0"/>
              <a:t> </a:t>
            </a:r>
            <a:r>
              <a:rPr sz="2000" spc="-130" dirty="0"/>
              <a:t>the  </a:t>
            </a:r>
            <a:r>
              <a:rPr sz="2000" spc="-85" dirty="0"/>
              <a:t>reporter </a:t>
            </a:r>
            <a:r>
              <a:rPr sz="2000" spc="-70" dirty="0"/>
              <a:t>or </a:t>
            </a:r>
            <a:r>
              <a:rPr sz="2000" spc="-105" dirty="0"/>
              <a:t>other person </a:t>
            </a:r>
            <a:r>
              <a:rPr sz="2000" spc="-70" dirty="0"/>
              <a:t>or </a:t>
            </a:r>
            <a:r>
              <a:rPr sz="2000" spc="-114" dirty="0"/>
              <a:t>result </a:t>
            </a:r>
            <a:r>
              <a:rPr sz="2000" spc="-90" dirty="0"/>
              <a:t>in </a:t>
            </a:r>
            <a:r>
              <a:rPr sz="2000" spc="-130" dirty="0"/>
              <a:t>the </a:t>
            </a:r>
            <a:r>
              <a:rPr sz="2000" spc="-100" dirty="0"/>
              <a:t>discharge </a:t>
            </a:r>
            <a:r>
              <a:rPr sz="2000" spc="-15" dirty="0"/>
              <a:t>of </a:t>
            </a:r>
            <a:r>
              <a:rPr sz="2000" spc="-65" dirty="0"/>
              <a:t>or  </a:t>
            </a:r>
            <a:r>
              <a:rPr sz="2000" spc="-100" dirty="0"/>
              <a:t>discrimination </a:t>
            </a:r>
            <a:r>
              <a:rPr sz="2000" spc="-114" dirty="0"/>
              <a:t>against </a:t>
            </a:r>
            <a:r>
              <a:rPr sz="2000" spc="-130" dirty="0"/>
              <a:t>the </a:t>
            </a:r>
            <a:r>
              <a:rPr sz="2000" spc="-85" dirty="0"/>
              <a:t>reporter </a:t>
            </a:r>
            <a:r>
              <a:rPr sz="2000" spc="-55" dirty="0"/>
              <a:t>with </a:t>
            </a:r>
            <a:r>
              <a:rPr sz="2000" spc="-110" dirty="0"/>
              <a:t>respect </a:t>
            </a:r>
            <a:r>
              <a:rPr sz="2000" spc="-80" dirty="0"/>
              <a:t>to </a:t>
            </a:r>
            <a:r>
              <a:rPr sz="2000" spc="-135" dirty="0"/>
              <a:t>his </a:t>
            </a:r>
            <a:r>
              <a:rPr sz="2000" spc="-75" dirty="0"/>
              <a:t>or </a:t>
            </a:r>
            <a:r>
              <a:rPr sz="2000" spc="-120" dirty="0"/>
              <a:t>her  </a:t>
            </a:r>
            <a:r>
              <a:rPr sz="2000" spc="-90" dirty="0"/>
              <a:t>employment;</a:t>
            </a:r>
            <a:r>
              <a:rPr sz="2000" spc="-125" dirty="0"/>
              <a:t> </a:t>
            </a:r>
            <a:r>
              <a:rPr sz="2000" spc="-70" dirty="0"/>
              <a:t>or</a:t>
            </a:r>
            <a:endParaRPr sz="2000"/>
          </a:p>
          <a:p>
            <a:pPr marL="356870" indent="-344170">
              <a:lnSpc>
                <a:spcPct val="100000"/>
              </a:lnSpc>
              <a:buFont typeface="Wingdings"/>
              <a:buChar char=""/>
              <a:tabLst>
                <a:tab pos="357505" algn="l"/>
              </a:tabLst>
            </a:pPr>
            <a:r>
              <a:rPr sz="2000" spc="-105" dirty="0"/>
              <a:t>Disclosure </a:t>
            </a:r>
            <a:r>
              <a:rPr sz="2000" spc="-110" dirty="0"/>
              <a:t>is </a:t>
            </a:r>
            <a:r>
              <a:rPr sz="2000" spc="-85" dirty="0"/>
              <a:t>permitted </a:t>
            </a:r>
            <a:r>
              <a:rPr sz="2000" spc="-65" dirty="0"/>
              <a:t>by </a:t>
            </a:r>
            <a:r>
              <a:rPr sz="2000" spc="-140" dirty="0"/>
              <a:t>statute </a:t>
            </a:r>
            <a:r>
              <a:rPr sz="2000" spc="-75" dirty="0"/>
              <a:t>or </a:t>
            </a:r>
            <a:r>
              <a:rPr sz="2000" spc="-114" dirty="0"/>
              <a:t>court</a:t>
            </a:r>
            <a:r>
              <a:rPr sz="2000" spc="-220" dirty="0"/>
              <a:t> </a:t>
            </a:r>
            <a:r>
              <a:rPr sz="2000" spc="-100" dirty="0"/>
              <a:t>rule.</a:t>
            </a:r>
            <a:endParaRPr sz="2000"/>
          </a:p>
          <a:p>
            <a:pPr marL="155575" marR="5080" indent="-6985" algn="ctr">
              <a:lnSpc>
                <a:spcPct val="100000"/>
              </a:lnSpc>
              <a:spcBef>
                <a:spcPts val="1680"/>
              </a:spcBef>
            </a:pPr>
            <a:r>
              <a:rPr sz="2000" b="1" i="1" spc="-10" dirty="0">
                <a:solidFill>
                  <a:srgbClr val="000099"/>
                </a:solidFill>
                <a:latin typeface="Palatino Linotype"/>
                <a:cs typeface="Palatino Linotype"/>
              </a:rPr>
              <a:t>A </a:t>
            </a:r>
            <a:r>
              <a:rPr sz="2000" b="1" i="1" spc="-5" dirty="0">
                <a:solidFill>
                  <a:srgbClr val="000099"/>
                </a:solidFill>
                <a:latin typeface="Palatino Linotype"/>
                <a:cs typeface="Palatino Linotype"/>
              </a:rPr>
              <a:t>Division </a:t>
            </a:r>
            <a:r>
              <a:rPr sz="2000" b="1" i="1" spc="-10" dirty="0">
                <a:solidFill>
                  <a:srgbClr val="000099"/>
                </a:solidFill>
                <a:latin typeface="Palatino Linotype"/>
                <a:cs typeface="Palatino Linotype"/>
              </a:rPr>
              <a:t>representative </a:t>
            </a:r>
            <a:r>
              <a:rPr sz="2000" b="1" i="1" spc="-5" dirty="0">
                <a:solidFill>
                  <a:srgbClr val="000099"/>
                </a:solidFill>
                <a:latin typeface="Palatino Linotype"/>
                <a:cs typeface="Palatino Linotype"/>
              </a:rPr>
              <a:t>shall </a:t>
            </a:r>
            <a:r>
              <a:rPr sz="2000" b="1" i="1" spc="-10" dirty="0">
                <a:solidFill>
                  <a:srgbClr val="000099"/>
                </a:solidFill>
                <a:latin typeface="Palatino Linotype"/>
                <a:cs typeface="Palatino Linotype"/>
              </a:rPr>
              <a:t>not </a:t>
            </a:r>
            <a:r>
              <a:rPr sz="2000" b="1" i="1" spc="-5" dirty="0">
                <a:solidFill>
                  <a:srgbClr val="000099"/>
                </a:solidFill>
                <a:latin typeface="Palatino Linotype"/>
                <a:cs typeface="Palatino Linotype"/>
              </a:rPr>
              <a:t>release </a:t>
            </a:r>
            <a:r>
              <a:rPr sz="2000" b="1" i="1" spc="-10" dirty="0">
                <a:solidFill>
                  <a:srgbClr val="000099"/>
                </a:solidFill>
                <a:latin typeface="Palatino Linotype"/>
                <a:cs typeface="Palatino Linotype"/>
              </a:rPr>
              <a:t>the name or any </a:t>
            </a:r>
            <a:r>
              <a:rPr sz="2000" b="1" i="1" spc="-15" dirty="0">
                <a:solidFill>
                  <a:srgbClr val="000099"/>
                </a:solidFill>
                <a:latin typeface="Palatino Linotype"/>
                <a:cs typeface="Palatino Linotype"/>
              </a:rPr>
              <a:t>other  </a:t>
            </a:r>
            <a:r>
              <a:rPr sz="2000" b="1" i="1" spc="-10" dirty="0">
                <a:solidFill>
                  <a:srgbClr val="000099"/>
                </a:solidFill>
                <a:latin typeface="Palatino Linotype"/>
                <a:cs typeface="Palatino Linotype"/>
              </a:rPr>
              <a:t>information identifying the person or entity who reported </a:t>
            </a:r>
            <a:r>
              <a:rPr sz="2000" b="1" i="1" spc="-5" dirty="0">
                <a:solidFill>
                  <a:srgbClr val="000099"/>
                </a:solidFill>
                <a:latin typeface="Palatino Linotype"/>
                <a:cs typeface="Palatino Linotype"/>
              </a:rPr>
              <a:t>a child  </a:t>
            </a:r>
            <a:r>
              <a:rPr sz="2000" b="1" i="1" spc="-10" dirty="0">
                <a:solidFill>
                  <a:srgbClr val="000099"/>
                </a:solidFill>
                <a:latin typeface="Palatino Linotype"/>
                <a:cs typeface="Palatino Linotype"/>
              </a:rPr>
              <a:t>fatality or near fatality to the </a:t>
            </a:r>
            <a:r>
              <a:rPr sz="2000" b="1" i="1" spc="-5" dirty="0">
                <a:solidFill>
                  <a:srgbClr val="000099"/>
                </a:solidFill>
                <a:latin typeface="Palatino Linotype"/>
                <a:cs typeface="Palatino Linotype"/>
              </a:rPr>
              <a:t>Division </a:t>
            </a:r>
            <a:r>
              <a:rPr sz="2000" b="1" i="1" spc="-10" dirty="0">
                <a:solidFill>
                  <a:srgbClr val="000099"/>
                </a:solidFill>
                <a:latin typeface="Palatino Linotype"/>
                <a:cs typeface="Palatino Linotype"/>
              </a:rPr>
              <a:t>to the </a:t>
            </a:r>
            <a:r>
              <a:rPr sz="2000" b="1" i="1" spc="-5" dirty="0">
                <a:solidFill>
                  <a:srgbClr val="000099"/>
                </a:solidFill>
                <a:latin typeface="Palatino Linotype"/>
                <a:cs typeface="Palatino Linotype"/>
              </a:rPr>
              <a:t>public </a:t>
            </a:r>
            <a:r>
              <a:rPr sz="2000" b="1" i="1" spc="-10" dirty="0">
                <a:solidFill>
                  <a:srgbClr val="000099"/>
                </a:solidFill>
                <a:latin typeface="Palatino Linotype"/>
                <a:cs typeface="Palatino Linotype"/>
              </a:rPr>
              <a:t>or the </a:t>
            </a:r>
            <a:r>
              <a:rPr sz="2000" b="1" i="1" spc="-5" dirty="0">
                <a:solidFill>
                  <a:srgbClr val="000099"/>
                </a:solidFill>
                <a:latin typeface="Palatino Linotype"/>
                <a:cs typeface="Palatino Linotype"/>
              </a:rPr>
              <a:t>media  </a:t>
            </a:r>
            <a:r>
              <a:rPr sz="2000" b="1" i="1" spc="-10" dirty="0">
                <a:solidFill>
                  <a:srgbClr val="000099"/>
                </a:solidFill>
                <a:latin typeface="Palatino Linotype"/>
                <a:cs typeface="Palatino Linotype"/>
              </a:rPr>
              <a:t>pursuant to N.J.S.A. </a:t>
            </a:r>
            <a:r>
              <a:rPr sz="2000" b="1" i="1" dirty="0">
                <a:solidFill>
                  <a:srgbClr val="000099"/>
                </a:solidFill>
                <a:latin typeface="Palatino Linotype"/>
                <a:cs typeface="Palatino Linotype"/>
              </a:rPr>
              <a:t>9:6-8.10a, </a:t>
            </a:r>
            <a:r>
              <a:rPr sz="2000" b="1" i="1" spc="-10" dirty="0">
                <a:solidFill>
                  <a:srgbClr val="000099"/>
                </a:solidFill>
                <a:latin typeface="Palatino Linotype"/>
                <a:cs typeface="Palatino Linotype"/>
              </a:rPr>
              <a:t>whether or not the reporter </a:t>
            </a:r>
            <a:r>
              <a:rPr sz="2000" b="1" i="1" spc="-5" dirty="0">
                <a:solidFill>
                  <a:srgbClr val="000099"/>
                </a:solidFill>
                <a:latin typeface="Palatino Linotype"/>
                <a:cs typeface="Palatino Linotype"/>
              </a:rPr>
              <a:t>gives </a:t>
            </a:r>
            <a:r>
              <a:rPr sz="2000" b="1" i="1" spc="-10" dirty="0">
                <a:solidFill>
                  <a:srgbClr val="000099"/>
                </a:solidFill>
                <a:latin typeface="Palatino Linotype"/>
                <a:cs typeface="Palatino Linotype"/>
              </a:rPr>
              <a:t>prior  written</a:t>
            </a:r>
            <a:r>
              <a:rPr sz="2000" b="1" i="1" spc="-60" dirty="0">
                <a:solidFill>
                  <a:srgbClr val="000099"/>
                </a:solidFill>
                <a:latin typeface="Palatino Linotype"/>
                <a:cs typeface="Palatino Linotype"/>
              </a:rPr>
              <a:t> </a:t>
            </a:r>
            <a:r>
              <a:rPr sz="2000" b="1" i="1" spc="-5" dirty="0">
                <a:solidFill>
                  <a:srgbClr val="000099"/>
                </a:solidFill>
                <a:latin typeface="Palatino Linotype"/>
                <a:cs typeface="Palatino Linotype"/>
              </a:rPr>
              <a:t>consent.</a:t>
            </a:r>
            <a:endParaRPr sz="2000">
              <a:latin typeface="Palatino Linotype"/>
              <a:cs typeface="Palatino Linotyp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0" y="6172200"/>
            <a:ext cx="9144000" cy="685800"/>
          </a:xfrm>
          <a:prstGeom prst="rect">
            <a:avLst/>
          </a:prstGeom>
        </p:spPr>
        <p:txBody>
          <a:bodyPr vert="horz" wrap="square" lIns="0" tIns="725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7"/>
              </a:spcBef>
            </a:pPr>
            <a:endParaRPr sz="1300">
              <a:latin typeface="Times New Roman"/>
              <a:cs typeface="Times New Roman"/>
            </a:endParaRPr>
          </a:p>
          <a:p>
            <a:pPr marR="537210" algn="r">
              <a:lnSpc>
                <a:spcPct val="100000"/>
              </a:lnSpc>
            </a:pPr>
            <a:r>
              <a:rPr sz="1400" spc="-5" dirty="0">
                <a:latin typeface="Arial"/>
                <a:cs typeface="Arial"/>
              </a:rPr>
              <a:t>8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219200" y="1143000"/>
            <a:ext cx="6705600" cy="0"/>
          </a:xfrm>
          <a:custGeom>
            <a:avLst/>
            <a:gdLst/>
            <a:ahLst/>
            <a:cxnLst/>
            <a:rect l="l" t="t" r="r" b="b"/>
            <a:pathLst>
              <a:path w="6705600">
                <a:moveTo>
                  <a:pt x="0" y="0"/>
                </a:moveTo>
                <a:lnTo>
                  <a:pt x="6705600" y="0"/>
                </a:lnTo>
              </a:path>
            </a:pathLst>
          </a:custGeom>
          <a:ln w="38100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6040" rIns="0" bIns="0" rtlCol="0">
            <a:spAutoFit/>
          </a:bodyPr>
          <a:lstStyle/>
          <a:p>
            <a:pPr marL="1905" algn="ctr">
              <a:lnSpc>
                <a:spcPct val="100000"/>
              </a:lnSpc>
            </a:pPr>
            <a:r>
              <a:rPr sz="3600" b="1" i="1" spc="-5" dirty="0">
                <a:latin typeface="Palatino Linotype"/>
                <a:cs typeface="Palatino Linotype"/>
              </a:rPr>
              <a:t>What </a:t>
            </a:r>
            <a:r>
              <a:rPr sz="3600" b="1" i="1" dirty="0">
                <a:latin typeface="Palatino Linotype"/>
                <a:cs typeface="Palatino Linotype"/>
              </a:rPr>
              <a:t>if I suspect </a:t>
            </a:r>
            <a:r>
              <a:rPr sz="3600" b="1" i="1" spc="-5" dirty="0">
                <a:latin typeface="Palatino Linotype"/>
                <a:cs typeface="Palatino Linotype"/>
              </a:rPr>
              <a:t>abuse</a:t>
            </a:r>
            <a:r>
              <a:rPr sz="3600" b="1" i="1" spc="-100" dirty="0">
                <a:latin typeface="Palatino Linotype"/>
                <a:cs typeface="Palatino Linotype"/>
              </a:rPr>
              <a:t> </a:t>
            </a:r>
            <a:r>
              <a:rPr sz="3600" b="1" i="1" spc="-10" dirty="0">
                <a:latin typeface="Palatino Linotype"/>
                <a:cs typeface="Palatino Linotype"/>
              </a:rPr>
              <a:t>and</a:t>
            </a:r>
            <a:endParaRPr sz="3600">
              <a:latin typeface="Palatino Linotype"/>
              <a:cs typeface="Palatino Linotype"/>
            </a:endParaRPr>
          </a:p>
          <a:p>
            <a:pPr marL="1905" algn="ctr">
              <a:lnSpc>
                <a:spcPct val="100000"/>
              </a:lnSpc>
            </a:pPr>
            <a:r>
              <a:rPr sz="3600" b="1" i="1" spc="-10" dirty="0">
                <a:latin typeface="Palatino Linotype"/>
                <a:cs typeface="Palatino Linotype"/>
              </a:rPr>
              <a:t>do not report</a:t>
            </a:r>
            <a:r>
              <a:rPr sz="3600" b="1" i="1" spc="-20" dirty="0">
                <a:latin typeface="Palatino Linotype"/>
                <a:cs typeface="Palatino Linotype"/>
              </a:rPr>
              <a:t> </a:t>
            </a:r>
            <a:r>
              <a:rPr sz="3600" b="1" i="1" dirty="0">
                <a:latin typeface="Palatino Linotype"/>
                <a:cs typeface="Palatino Linotype"/>
              </a:rPr>
              <a:t>it?</a:t>
            </a:r>
            <a:endParaRPr sz="3600">
              <a:latin typeface="Palatino Linotype"/>
              <a:cs typeface="Palatino Linotype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47217" y="1774825"/>
            <a:ext cx="7996555" cy="36283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6675" algn="ctr">
              <a:lnSpc>
                <a:spcPct val="100000"/>
              </a:lnSpc>
            </a:pPr>
            <a:r>
              <a:rPr sz="2400" b="1" i="1" spc="-5" dirty="0">
                <a:solidFill>
                  <a:srgbClr val="000099"/>
                </a:solidFill>
                <a:latin typeface="Palatino Linotype"/>
                <a:cs typeface="Palatino Linotype"/>
              </a:rPr>
              <a:t>Failure to report </a:t>
            </a:r>
            <a:r>
              <a:rPr sz="2400" b="1" i="1" dirty="0">
                <a:solidFill>
                  <a:srgbClr val="000099"/>
                </a:solidFill>
                <a:latin typeface="Palatino Linotype"/>
                <a:cs typeface="Palatino Linotype"/>
              </a:rPr>
              <a:t>abuse </a:t>
            </a:r>
            <a:r>
              <a:rPr sz="2400" b="1" i="1" spc="-5" dirty="0">
                <a:solidFill>
                  <a:srgbClr val="000099"/>
                </a:solidFill>
                <a:latin typeface="Palatino Linotype"/>
                <a:cs typeface="Palatino Linotype"/>
              </a:rPr>
              <a:t>can </a:t>
            </a:r>
            <a:r>
              <a:rPr sz="2400" b="1" i="1" dirty="0">
                <a:solidFill>
                  <a:srgbClr val="000099"/>
                </a:solidFill>
                <a:latin typeface="Palatino Linotype"/>
                <a:cs typeface="Palatino Linotype"/>
              </a:rPr>
              <a:t>have </a:t>
            </a:r>
            <a:r>
              <a:rPr sz="2400" b="1" i="1" spc="-5" dirty="0">
                <a:solidFill>
                  <a:srgbClr val="000099"/>
                </a:solidFill>
                <a:latin typeface="Palatino Linotype"/>
                <a:cs typeface="Palatino Linotype"/>
              </a:rPr>
              <a:t>devastating consequences</a:t>
            </a:r>
            <a:endParaRPr sz="2400">
              <a:latin typeface="Palatino Linotype"/>
              <a:cs typeface="Palatino Linotype"/>
            </a:endParaRPr>
          </a:p>
          <a:p>
            <a:pPr marL="65405" algn="ctr">
              <a:lnSpc>
                <a:spcPct val="100000"/>
              </a:lnSpc>
            </a:pPr>
            <a:r>
              <a:rPr sz="2400" b="1" i="1" spc="-5" dirty="0">
                <a:solidFill>
                  <a:srgbClr val="000099"/>
                </a:solidFill>
                <a:latin typeface="Palatino Linotype"/>
                <a:cs typeface="Palatino Linotype"/>
              </a:rPr>
              <a:t>for </a:t>
            </a:r>
            <a:r>
              <a:rPr sz="2400" b="1" i="1" dirty="0">
                <a:solidFill>
                  <a:srgbClr val="000099"/>
                </a:solidFill>
                <a:latin typeface="Palatino Linotype"/>
                <a:cs typeface="Palatino Linotype"/>
              </a:rPr>
              <a:t>a </a:t>
            </a:r>
            <a:r>
              <a:rPr sz="2400" b="1" i="1" spc="-10" dirty="0">
                <a:solidFill>
                  <a:srgbClr val="000099"/>
                </a:solidFill>
                <a:latin typeface="Palatino Linotype"/>
                <a:cs typeface="Palatino Linotype"/>
              </a:rPr>
              <a:t>child </a:t>
            </a:r>
            <a:r>
              <a:rPr sz="2400" b="1" i="1" dirty="0">
                <a:solidFill>
                  <a:srgbClr val="000099"/>
                </a:solidFill>
                <a:latin typeface="Palatino Linotype"/>
                <a:cs typeface="Palatino Linotype"/>
              </a:rPr>
              <a:t>and </a:t>
            </a:r>
            <a:r>
              <a:rPr sz="2400" b="1" i="1" spc="-5" dirty="0">
                <a:solidFill>
                  <a:srgbClr val="000099"/>
                </a:solidFill>
                <a:latin typeface="Palatino Linotype"/>
                <a:cs typeface="Palatino Linotype"/>
              </a:rPr>
              <a:t>it can </a:t>
            </a:r>
            <a:r>
              <a:rPr sz="2400" b="1" i="1" dirty="0">
                <a:solidFill>
                  <a:srgbClr val="000099"/>
                </a:solidFill>
                <a:latin typeface="Palatino Linotype"/>
                <a:cs typeface="Palatino Linotype"/>
              </a:rPr>
              <a:t>have </a:t>
            </a:r>
            <a:r>
              <a:rPr sz="2400" b="1" i="1" spc="-5" dirty="0">
                <a:solidFill>
                  <a:srgbClr val="000099"/>
                </a:solidFill>
                <a:latin typeface="Palatino Linotype"/>
                <a:cs typeface="Palatino Linotype"/>
              </a:rPr>
              <a:t>legal consequences for</a:t>
            </a:r>
            <a:r>
              <a:rPr sz="2400" b="1" i="1" spc="15" dirty="0">
                <a:solidFill>
                  <a:srgbClr val="000099"/>
                </a:solidFill>
                <a:latin typeface="Palatino Linotype"/>
                <a:cs typeface="Palatino Linotype"/>
              </a:rPr>
              <a:t> </a:t>
            </a:r>
            <a:r>
              <a:rPr sz="2400" b="1" i="1" dirty="0">
                <a:solidFill>
                  <a:srgbClr val="000099"/>
                </a:solidFill>
                <a:latin typeface="Palatino Linotype"/>
                <a:cs typeface="Palatino Linotype"/>
              </a:rPr>
              <a:t>you.</a:t>
            </a:r>
            <a:endParaRPr sz="2400">
              <a:latin typeface="Palatino Linotype"/>
              <a:cs typeface="Palatino Linotype"/>
            </a:endParaRPr>
          </a:p>
          <a:p>
            <a:pPr>
              <a:lnSpc>
                <a:spcPct val="100000"/>
              </a:lnSpc>
              <a:spcBef>
                <a:spcPts val="1"/>
              </a:spcBef>
            </a:pPr>
            <a:endParaRPr sz="21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800" b="1" spc="-5" dirty="0">
                <a:latin typeface="Palatino Linotype"/>
                <a:cs typeface="Palatino Linotype"/>
              </a:rPr>
              <a:t>N.J.S.A.</a:t>
            </a:r>
            <a:r>
              <a:rPr sz="1800" b="1" spc="-30" dirty="0">
                <a:latin typeface="Palatino Linotype"/>
                <a:cs typeface="Palatino Linotype"/>
              </a:rPr>
              <a:t> </a:t>
            </a:r>
            <a:r>
              <a:rPr sz="1800" b="1" dirty="0">
                <a:latin typeface="Palatino Linotype"/>
                <a:cs typeface="Palatino Linotype"/>
              </a:rPr>
              <a:t>9:6-8.14</a:t>
            </a:r>
            <a:endParaRPr sz="1800">
              <a:latin typeface="Palatino Linotype"/>
              <a:cs typeface="Palatino Linotype"/>
            </a:endParaRPr>
          </a:p>
          <a:p>
            <a:pPr marL="12700" marR="19685" algn="just">
              <a:lnSpc>
                <a:spcPct val="100000"/>
              </a:lnSpc>
            </a:pPr>
            <a:r>
              <a:rPr sz="1800" b="0" spc="15" dirty="0">
                <a:latin typeface="Bookman Old Style"/>
                <a:cs typeface="Bookman Old Style"/>
              </a:rPr>
              <a:t>Any</a:t>
            </a:r>
            <a:r>
              <a:rPr sz="1800" b="0" spc="-105" dirty="0">
                <a:latin typeface="Bookman Old Style"/>
                <a:cs typeface="Bookman Old Style"/>
              </a:rPr>
              <a:t> </a:t>
            </a:r>
            <a:r>
              <a:rPr sz="1800" b="0" spc="-95" dirty="0">
                <a:latin typeface="Bookman Old Style"/>
                <a:cs typeface="Bookman Old Style"/>
              </a:rPr>
              <a:t>person</a:t>
            </a:r>
            <a:r>
              <a:rPr sz="1800" b="0" spc="-125" dirty="0">
                <a:latin typeface="Bookman Old Style"/>
                <a:cs typeface="Bookman Old Style"/>
              </a:rPr>
              <a:t> </a:t>
            </a:r>
            <a:r>
              <a:rPr sz="1800" b="0" spc="-35" dirty="0">
                <a:latin typeface="Bookman Old Style"/>
                <a:cs typeface="Bookman Old Style"/>
              </a:rPr>
              <a:t>knowingly</a:t>
            </a:r>
            <a:r>
              <a:rPr sz="1800" b="0" spc="-145" dirty="0">
                <a:latin typeface="Bookman Old Style"/>
                <a:cs typeface="Bookman Old Style"/>
              </a:rPr>
              <a:t> </a:t>
            </a:r>
            <a:r>
              <a:rPr sz="1800" b="0" spc="-40" dirty="0">
                <a:latin typeface="Bookman Old Style"/>
                <a:cs typeface="Bookman Old Style"/>
              </a:rPr>
              <a:t>violating</a:t>
            </a:r>
            <a:r>
              <a:rPr sz="1800" b="0" spc="-125" dirty="0">
                <a:latin typeface="Bookman Old Style"/>
                <a:cs typeface="Bookman Old Style"/>
              </a:rPr>
              <a:t> </a:t>
            </a:r>
            <a:r>
              <a:rPr sz="1800" b="0" spc="-110" dirty="0">
                <a:latin typeface="Bookman Old Style"/>
                <a:cs typeface="Bookman Old Style"/>
              </a:rPr>
              <a:t>the </a:t>
            </a:r>
            <a:r>
              <a:rPr sz="1800" b="0" spc="-65" dirty="0">
                <a:latin typeface="Bookman Old Style"/>
                <a:cs typeface="Bookman Old Style"/>
              </a:rPr>
              <a:t>provisions</a:t>
            </a:r>
            <a:r>
              <a:rPr sz="1800" b="0" spc="-125" dirty="0">
                <a:latin typeface="Bookman Old Style"/>
                <a:cs typeface="Bookman Old Style"/>
              </a:rPr>
              <a:t> </a:t>
            </a:r>
            <a:r>
              <a:rPr sz="1800" b="0" spc="-5" dirty="0">
                <a:latin typeface="Bookman Old Style"/>
                <a:cs typeface="Bookman Old Style"/>
              </a:rPr>
              <a:t>of</a:t>
            </a:r>
            <a:r>
              <a:rPr sz="1800" b="0" spc="-110" dirty="0">
                <a:latin typeface="Bookman Old Style"/>
                <a:cs typeface="Bookman Old Style"/>
              </a:rPr>
              <a:t> </a:t>
            </a:r>
            <a:r>
              <a:rPr sz="1800" b="0" spc="-114" dirty="0">
                <a:latin typeface="Bookman Old Style"/>
                <a:cs typeface="Bookman Old Style"/>
              </a:rPr>
              <a:t>this</a:t>
            </a:r>
            <a:r>
              <a:rPr sz="1800" b="0" spc="-125" dirty="0">
                <a:latin typeface="Bookman Old Style"/>
                <a:cs typeface="Bookman Old Style"/>
              </a:rPr>
              <a:t> </a:t>
            </a:r>
            <a:r>
              <a:rPr sz="1800" b="0" spc="-130" dirty="0">
                <a:latin typeface="Bookman Old Style"/>
                <a:cs typeface="Bookman Old Style"/>
              </a:rPr>
              <a:t>act</a:t>
            </a:r>
            <a:r>
              <a:rPr sz="1800" b="0" spc="-120" dirty="0">
                <a:latin typeface="Bookman Old Style"/>
                <a:cs typeface="Bookman Old Style"/>
              </a:rPr>
              <a:t> </a:t>
            </a:r>
            <a:r>
              <a:rPr sz="1800" b="0" spc="-70" dirty="0">
                <a:latin typeface="Bookman Old Style"/>
                <a:cs typeface="Bookman Old Style"/>
              </a:rPr>
              <a:t>including</a:t>
            </a:r>
            <a:r>
              <a:rPr sz="1800" b="0" spc="-125" dirty="0">
                <a:latin typeface="Bookman Old Style"/>
                <a:cs typeface="Bookman Old Style"/>
              </a:rPr>
              <a:t> </a:t>
            </a:r>
            <a:r>
              <a:rPr sz="1800" b="0" spc="-110" dirty="0">
                <a:latin typeface="Bookman Old Style"/>
                <a:cs typeface="Bookman Old Style"/>
              </a:rPr>
              <a:t>the </a:t>
            </a:r>
            <a:r>
              <a:rPr sz="1800" b="0" spc="-65" dirty="0">
                <a:latin typeface="Bookman Old Style"/>
                <a:cs typeface="Bookman Old Style"/>
              </a:rPr>
              <a:t>failure  </a:t>
            </a:r>
            <a:r>
              <a:rPr sz="1800" b="0" spc="-70" dirty="0">
                <a:latin typeface="Bookman Old Style"/>
                <a:cs typeface="Bookman Old Style"/>
              </a:rPr>
              <a:t>to</a:t>
            </a:r>
            <a:r>
              <a:rPr sz="1800" b="0" spc="-120" dirty="0">
                <a:latin typeface="Bookman Old Style"/>
                <a:cs typeface="Bookman Old Style"/>
              </a:rPr>
              <a:t> </a:t>
            </a:r>
            <a:r>
              <a:rPr sz="1800" b="0" spc="-65" dirty="0">
                <a:latin typeface="Bookman Old Style"/>
                <a:cs typeface="Bookman Old Style"/>
              </a:rPr>
              <a:t>report</a:t>
            </a:r>
            <a:r>
              <a:rPr sz="1800" b="0" spc="-130" dirty="0">
                <a:latin typeface="Bookman Old Style"/>
                <a:cs typeface="Bookman Old Style"/>
              </a:rPr>
              <a:t> </a:t>
            </a:r>
            <a:r>
              <a:rPr sz="1800" b="0" spc="-140" dirty="0">
                <a:latin typeface="Bookman Old Style"/>
                <a:cs typeface="Bookman Old Style"/>
              </a:rPr>
              <a:t>an</a:t>
            </a:r>
            <a:r>
              <a:rPr sz="1800" b="0" spc="-135" dirty="0">
                <a:latin typeface="Bookman Old Style"/>
                <a:cs typeface="Bookman Old Style"/>
              </a:rPr>
              <a:t> </a:t>
            </a:r>
            <a:r>
              <a:rPr sz="1800" b="0" spc="-130" dirty="0">
                <a:latin typeface="Bookman Old Style"/>
                <a:cs typeface="Bookman Old Style"/>
              </a:rPr>
              <a:t>act</a:t>
            </a:r>
            <a:r>
              <a:rPr sz="1800" b="0" spc="-135" dirty="0">
                <a:latin typeface="Bookman Old Style"/>
                <a:cs typeface="Bookman Old Style"/>
              </a:rPr>
              <a:t> </a:t>
            </a:r>
            <a:r>
              <a:rPr sz="1800" b="0" dirty="0">
                <a:latin typeface="Bookman Old Style"/>
                <a:cs typeface="Bookman Old Style"/>
              </a:rPr>
              <a:t>of</a:t>
            </a:r>
            <a:r>
              <a:rPr sz="1800" b="0" spc="-114" dirty="0">
                <a:latin typeface="Bookman Old Style"/>
                <a:cs typeface="Bookman Old Style"/>
              </a:rPr>
              <a:t> </a:t>
            </a:r>
            <a:r>
              <a:rPr sz="1800" b="0" spc="-70" dirty="0">
                <a:latin typeface="Bookman Old Style"/>
                <a:cs typeface="Bookman Old Style"/>
              </a:rPr>
              <a:t>child</a:t>
            </a:r>
            <a:r>
              <a:rPr sz="1800" b="0" spc="-114" dirty="0">
                <a:latin typeface="Bookman Old Style"/>
                <a:cs typeface="Bookman Old Style"/>
              </a:rPr>
              <a:t> </a:t>
            </a:r>
            <a:r>
              <a:rPr sz="1800" b="0" spc="-135" dirty="0">
                <a:latin typeface="Bookman Old Style"/>
                <a:cs typeface="Bookman Old Style"/>
              </a:rPr>
              <a:t>abuse</a:t>
            </a:r>
            <a:r>
              <a:rPr sz="1800" b="0" spc="-114" dirty="0">
                <a:latin typeface="Bookman Old Style"/>
                <a:cs typeface="Bookman Old Style"/>
              </a:rPr>
              <a:t> </a:t>
            </a:r>
            <a:r>
              <a:rPr sz="1800" b="0" spc="-55" dirty="0">
                <a:latin typeface="Bookman Old Style"/>
                <a:cs typeface="Bookman Old Style"/>
              </a:rPr>
              <a:t>having</a:t>
            </a:r>
            <a:r>
              <a:rPr sz="1800" b="0" spc="-165" dirty="0">
                <a:latin typeface="Bookman Old Style"/>
                <a:cs typeface="Bookman Old Style"/>
              </a:rPr>
              <a:t> </a:t>
            </a:r>
            <a:r>
              <a:rPr sz="1800" b="0" spc="-100" dirty="0">
                <a:latin typeface="Bookman Old Style"/>
                <a:cs typeface="Bookman Old Style"/>
              </a:rPr>
              <a:t>reasonable</a:t>
            </a:r>
            <a:r>
              <a:rPr sz="1800" b="0" spc="-135" dirty="0">
                <a:latin typeface="Bookman Old Style"/>
                <a:cs typeface="Bookman Old Style"/>
              </a:rPr>
              <a:t> </a:t>
            </a:r>
            <a:r>
              <a:rPr sz="1800" b="0" spc="-140" dirty="0">
                <a:latin typeface="Bookman Old Style"/>
                <a:cs typeface="Bookman Old Style"/>
              </a:rPr>
              <a:t>cause</a:t>
            </a:r>
            <a:r>
              <a:rPr sz="1800" b="0" spc="-135" dirty="0">
                <a:latin typeface="Bookman Old Style"/>
                <a:cs typeface="Bookman Old Style"/>
              </a:rPr>
              <a:t> </a:t>
            </a:r>
            <a:r>
              <a:rPr sz="1800" b="0" spc="-70" dirty="0">
                <a:latin typeface="Bookman Old Style"/>
                <a:cs typeface="Bookman Old Style"/>
              </a:rPr>
              <a:t>to</a:t>
            </a:r>
            <a:r>
              <a:rPr sz="1800" b="0" spc="-95" dirty="0">
                <a:latin typeface="Bookman Old Style"/>
                <a:cs typeface="Bookman Old Style"/>
              </a:rPr>
              <a:t> </a:t>
            </a:r>
            <a:r>
              <a:rPr sz="1800" b="0" spc="-45" dirty="0">
                <a:latin typeface="Bookman Old Style"/>
                <a:cs typeface="Bookman Old Style"/>
              </a:rPr>
              <a:t>believe</a:t>
            </a:r>
            <a:r>
              <a:rPr sz="1800" b="0" spc="-120" dirty="0">
                <a:latin typeface="Bookman Old Style"/>
                <a:cs typeface="Bookman Old Style"/>
              </a:rPr>
              <a:t> </a:t>
            </a:r>
            <a:r>
              <a:rPr sz="1800" b="0" spc="-125" dirty="0">
                <a:latin typeface="Bookman Old Style"/>
                <a:cs typeface="Bookman Old Style"/>
              </a:rPr>
              <a:t>that</a:t>
            </a:r>
            <a:r>
              <a:rPr sz="1800" b="0" spc="-65" dirty="0">
                <a:latin typeface="Bookman Old Style"/>
                <a:cs typeface="Bookman Old Style"/>
              </a:rPr>
              <a:t> </a:t>
            </a:r>
            <a:r>
              <a:rPr sz="1800" b="0" spc="-140" dirty="0">
                <a:latin typeface="Bookman Old Style"/>
                <a:cs typeface="Bookman Old Style"/>
              </a:rPr>
              <a:t>an</a:t>
            </a:r>
            <a:r>
              <a:rPr sz="1800" b="0" spc="-135" dirty="0">
                <a:latin typeface="Bookman Old Style"/>
                <a:cs typeface="Bookman Old Style"/>
              </a:rPr>
              <a:t> </a:t>
            </a:r>
            <a:r>
              <a:rPr sz="1800" b="0" spc="-130" dirty="0">
                <a:latin typeface="Bookman Old Style"/>
                <a:cs typeface="Bookman Old Style"/>
              </a:rPr>
              <a:t>act</a:t>
            </a:r>
            <a:r>
              <a:rPr sz="1800" b="0" spc="-135" dirty="0">
                <a:latin typeface="Bookman Old Style"/>
                <a:cs typeface="Bookman Old Style"/>
              </a:rPr>
              <a:t> </a:t>
            </a:r>
            <a:r>
              <a:rPr sz="1800" b="0" dirty="0">
                <a:latin typeface="Bookman Old Style"/>
                <a:cs typeface="Bookman Old Style"/>
              </a:rPr>
              <a:t>of  </a:t>
            </a:r>
            <a:r>
              <a:rPr sz="1800" b="0" spc="-70" dirty="0">
                <a:latin typeface="Bookman Old Style"/>
                <a:cs typeface="Bookman Old Style"/>
              </a:rPr>
              <a:t>child </a:t>
            </a:r>
            <a:r>
              <a:rPr sz="1800" b="0" spc="-135" dirty="0">
                <a:latin typeface="Bookman Old Style"/>
                <a:cs typeface="Bookman Old Style"/>
              </a:rPr>
              <a:t>abuse </a:t>
            </a:r>
            <a:r>
              <a:rPr sz="1800" b="0" spc="-150" dirty="0">
                <a:latin typeface="Bookman Old Style"/>
                <a:cs typeface="Bookman Old Style"/>
              </a:rPr>
              <a:t>has </a:t>
            </a:r>
            <a:r>
              <a:rPr sz="1800" b="0" spc="-110" dirty="0">
                <a:latin typeface="Bookman Old Style"/>
                <a:cs typeface="Bookman Old Style"/>
              </a:rPr>
              <a:t>been </a:t>
            </a:r>
            <a:r>
              <a:rPr sz="1800" b="0" spc="-90" dirty="0">
                <a:latin typeface="Bookman Old Style"/>
                <a:cs typeface="Bookman Old Style"/>
              </a:rPr>
              <a:t>committed, </a:t>
            </a:r>
            <a:r>
              <a:rPr sz="1800" b="0" spc="-95" dirty="0">
                <a:latin typeface="Bookman Old Style"/>
                <a:cs typeface="Bookman Old Style"/>
              </a:rPr>
              <a:t>is </a:t>
            </a:r>
            <a:r>
              <a:rPr sz="1800" b="0" spc="-145" dirty="0">
                <a:latin typeface="Bookman Old Style"/>
                <a:cs typeface="Bookman Old Style"/>
              </a:rPr>
              <a:t>a </a:t>
            </a:r>
            <a:r>
              <a:rPr sz="1800" b="0" spc="-50" dirty="0">
                <a:latin typeface="Bookman Old Style"/>
                <a:cs typeface="Bookman Old Style"/>
              </a:rPr>
              <a:t>disorderly</a:t>
            </a:r>
            <a:r>
              <a:rPr sz="1800" b="0" spc="-145" dirty="0">
                <a:latin typeface="Bookman Old Style"/>
                <a:cs typeface="Bookman Old Style"/>
              </a:rPr>
              <a:t> </a:t>
            </a:r>
            <a:r>
              <a:rPr sz="1800" b="0" spc="-95" dirty="0">
                <a:latin typeface="Bookman Old Style"/>
                <a:cs typeface="Bookman Old Style"/>
              </a:rPr>
              <a:t>person.</a:t>
            </a:r>
            <a:endParaRPr sz="18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8"/>
              </a:spcBef>
            </a:pPr>
            <a:endParaRPr sz="25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800" b="1" spc="-5" dirty="0">
                <a:latin typeface="Palatino Linotype"/>
                <a:cs typeface="Palatino Linotype"/>
              </a:rPr>
              <a:t>N.J.S.A. </a:t>
            </a:r>
            <a:r>
              <a:rPr sz="1800" b="1" spc="5" dirty="0">
                <a:latin typeface="Palatino Linotype"/>
                <a:cs typeface="Palatino Linotype"/>
              </a:rPr>
              <a:t>2C:43-3 </a:t>
            </a:r>
            <a:r>
              <a:rPr sz="1800" b="1" dirty="0">
                <a:latin typeface="Palatino Linotype"/>
                <a:cs typeface="Palatino Linotype"/>
              </a:rPr>
              <a:t>and</a:t>
            </a:r>
            <a:r>
              <a:rPr sz="1800" b="1" spc="-120" dirty="0">
                <a:latin typeface="Palatino Linotype"/>
                <a:cs typeface="Palatino Linotype"/>
              </a:rPr>
              <a:t> </a:t>
            </a:r>
            <a:r>
              <a:rPr sz="1800" b="1" dirty="0">
                <a:latin typeface="Palatino Linotype"/>
                <a:cs typeface="Palatino Linotype"/>
              </a:rPr>
              <a:t>2C:43-8</a:t>
            </a:r>
            <a:endParaRPr sz="1800">
              <a:latin typeface="Palatino Linotype"/>
              <a:cs typeface="Palatino Linotype"/>
            </a:endParaRPr>
          </a:p>
          <a:p>
            <a:pPr marL="12700" marR="148590">
              <a:lnSpc>
                <a:spcPct val="100000"/>
              </a:lnSpc>
            </a:pPr>
            <a:r>
              <a:rPr sz="1800" b="0" spc="15" dirty="0">
                <a:latin typeface="Bookman Old Style"/>
                <a:cs typeface="Bookman Old Style"/>
              </a:rPr>
              <a:t>Any </a:t>
            </a:r>
            <a:r>
              <a:rPr sz="1800" b="0" spc="-95" dirty="0">
                <a:latin typeface="Bookman Old Style"/>
                <a:cs typeface="Bookman Old Style"/>
              </a:rPr>
              <a:t>person </a:t>
            </a:r>
            <a:r>
              <a:rPr sz="1800" b="0" spc="-25" dirty="0">
                <a:latin typeface="Bookman Old Style"/>
                <a:cs typeface="Bookman Old Style"/>
              </a:rPr>
              <a:t>who </a:t>
            </a:r>
            <a:r>
              <a:rPr sz="1800" b="0" spc="-35" dirty="0">
                <a:latin typeface="Bookman Old Style"/>
                <a:cs typeface="Bookman Old Style"/>
              </a:rPr>
              <a:t>knowingly </a:t>
            </a:r>
            <a:r>
              <a:rPr sz="1800" b="0" spc="-65" dirty="0">
                <a:latin typeface="Bookman Old Style"/>
                <a:cs typeface="Bookman Old Style"/>
              </a:rPr>
              <a:t>fails </a:t>
            </a:r>
            <a:r>
              <a:rPr sz="1800" b="0" spc="-75" dirty="0">
                <a:latin typeface="Bookman Old Style"/>
                <a:cs typeface="Bookman Old Style"/>
              </a:rPr>
              <a:t>to </a:t>
            </a:r>
            <a:r>
              <a:rPr sz="1800" b="0" spc="-65" dirty="0">
                <a:latin typeface="Bookman Old Style"/>
                <a:cs typeface="Bookman Old Style"/>
              </a:rPr>
              <a:t>report </a:t>
            </a:r>
            <a:r>
              <a:rPr sz="1800" b="0" spc="-105" dirty="0">
                <a:latin typeface="Bookman Old Style"/>
                <a:cs typeface="Bookman Old Style"/>
              </a:rPr>
              <a:t>suspected </a:t>
            </a:r>
            <a:r>
              <a:rPr sz="1800" b="0" spc="-135" dirty="0">
                <a:latin typeface="Bookman Old Style"/>
                <a:cs typeface="Bookman Old Style"/>
              </a:rPr>
              <a:t>abuse </a:t>
            </a:r>
            <a:r>
              <a:rPr sz="1800" b="0" spc="-75" dirty="0">
                <a:latin typeface="Bookman Old Style"/>
                <a:cs typeface="Bookman Old Style"/>
              </a:rPr>
              <a:t>according to </a:t>
            </a:r>
            <a:r>
              <a:rPr sz="1800" b="0" spc="-110" dirty="0">
                <a:latin typeface="Bookman Old Style"/>
                <a:cs typeface="Bookman Old Style"/>
              </a:rPr>
              <a:t>the  </a:t>
            </a:r>
            <a:r>
              <a:rPr sz="1800" b="0" spc="-20" dirty="0">
                <a:latin typeface="Bookman Old Style"/>
                <a:cs typeface="Bookman Old Style"/>
              </a:rPr>
              <a:t>law</a:t>
            </a:r>
            <a:r>
              <a:rPr sz="1800" b="0" spc="-140" dirty="0">
                <a:latin typeface="Bookman Old Style"/>
                <a:cs typeface="Bookman Old Style"/>
              </a:rPr>
              <a:t> </a:t>
            </a:r>
            <a:r>
              <a:rPr sz="1800" b="0" spc="-95" dirty="0">
                <a:latin typeface="Bookman Old Style"/>
                <a:cs typeface="Bookman Old Style"/>
              </a:rPr>
              <a:t>is</a:t>
            </a:r>
            <a:r>
              <a:rPr sz="1800" b="0" spc="-140" dirty="0">
                <a:latin typeface="Bookman Old Style"/>
                <a:cs typeface="Bookman Old Style"/>
              </a:rPr>
              <a:t> </a:t>
            </a:r>
            <a:r>
              <a:rPr sz="1800" b="0" spc="-145" dirty="0">
                <a:latin typeface="Bookman Old Style"/>
                <a:cs typeface="Bookman Old Style"/>
              </a:rPr>
              <a:t>a</a:t>
            </a:r>
            <a:r>
              <a:rPr sz="1800" b="0" spc="-135" dirty="0">
                <a:latin typeface="Bookman Old Style"/>
                <a:cs typeface="Bookman Old Style"/>
              </a:rPr>
              <a:t> </a:t>
            </a:r>
            <a:r>
              <a:rPr sz="1800" b="0" spc="-45" dirty="0">
                <a:latin typeface="Bookman Old Style"/>
                <a:cs typeface="Bookman Old Style"/>
              </a:rPr>
              <a:t>disorderly</a:t>
            </a:r>
            <a:r>
              <a:rPr sz="1800" b="0" spc="-165" dirty="0">
                <a:latin typeface="Bookman Old Style"/>
                <a:cs typeface="Bookman Old Style"/>
              </a:rPr>
              <a:t> </a:t>
            </a:r>
            <a:r>
              <a:rPr sz="1800" b="0" spc="-95" dirty="0">
                <a:latin typeface="Bookman Old Style"/>
                <a:cs typeface="Bookman Old Style"/>
              </a:rPr>
              <a:t>person</a:t>
            </a:r>
            <a:r>
              <a:rPr sz="1800" b="0" spc="-120" dirty="0">
                <a:latin typeface="Bookman Old Style"/>
                <a:cs typeface="Bookman Old Style"/>
              </a:rPr>
              <a:t> </a:t>
            </a:r>
            <a:r>
              <a:rPr sz="1800" b="0" spc="-95" dirty="0">
                <a:latin typeface="Bookman Old Style"/>
                <a:cs typeface="Bookman Old Style"/>
              </a:rPr>
              <a:t>and</a:t>
            </a:r>
            <a:r>
              <a:rPr sz="1800" b="0" spc="-145" dirty="0">
                <a:latin typeface="Bookman Old Style"/>
                <a:cs typeface="Bookman Old Style"/>
              </a:rPr>
              <a:t> </a:t>
            </a:r>
            <a:r>
              <a:rPr sz="1800" b="0" spc="-130" dirty="0">
                <a:latin typeface="Bookman Old Style"/>
                <a:cs typeface="Bookman Old Style"/>
              </a:rPr>
              <a:t>subject</a:t>
            </a:r>
            <a:r>
              <a:rPr sz="1800" b="0" spc="-140" dirty="0">
                <a:latin typeface="Bookman Old Style"/>
                <a:cs typeface="Bookman Old Style"/>
              </a:rPr>
              <a:t> </a:t>
            </a:r>
            <a:r>
              <a:rPr sz="1800" b="0" spc="-70" dirty="0">
                <a:latin typeface="Bookman Old Style"/>
                <a:cs typeface="Bookman Old Style"/>
              </a:rPr>
              <a:t>to</a:t>
            </a:r>
            <a:r>
              <a:rPr sz="1800" b="0" spc="-95" dirty="0">
                <a:latin typeface="Bookman Old Style"/>
                <a:cs typeface="Bookman Old Style"/>
              </a:rPr>
              <a:t> </a:t>
            </a:r>
            <a:r>
              <a:rPr sz="1800" b="0" spc="-145" dirty="0">
                <a:latin typeface="Bookman Old Style"/>
                <a:cs typeface="Bookman Old Style"/>
              </a:rPr>
              <a:t>a</a:t>
            </a:r>
            <a:r>
              <a:rPr sz="1800" b="0" spc="-135" dirty="0">
                <a:latin typeface="Bookman Old Style"/>
                <a:cs typeface="Bookman Old Style"/>
              </a:rPr>
              <a:t> </a:t>
            </a:r>
            <a:r>
              <a:rPr sz="1800" b="0" spc="-50" dirty="0">
                <a:latin typeface="Bookman Old Style"/>
                <a:cs typeface="Bookman Old Style"/>
              </a:rPr>
              <a:t>fine</a:t>
            </a:r>
            <a:r>
              <a:rPr sz="1800" b="0" spc="-145" dirty="0">
                <a:latin typeface="Bookman Old Style"/>
                <a:cs typeface="Bookman Old Style"/>
              </a:rPr>
              <a:t> </a:t>
            </a:r>
            <a:r>
              <a:rPr sz="1800" b="0" spc="-95" dirty="0">
                <a:latin typeface="Bookman Old Style"/>
                <a:cs typeface="Bookman Old Style"/>
              </a:rPr>
              <a:t>up </a:t>
            </a:r>
            <a:r>
              <a:rPr sz="1800" b="0" spc="-70" dirty="0">
                <a:latin typeface="Bookman Old Style"/>
                <a:cs typeface="Bookman Old Style"/>
              </a:rPr>
              <a:t>to</a:t>
            </a:r>
            <a:r>
              <a:rPr sz="1800" b="0" spc="-125" dirty="0">
                <a:latin typeface="Bookman Old Style"/>
                <a:cs typeface="Bookman Old Style"/>
              </a:rPr>
              <a:t> </a:t>
            </a:r>
            <a:r>
              <a:rPr sz="1800" b="0" spc="-195" dirty="0">
                <a:latin typeface="Bookman Old Style"/>
                <a:cs typeface="Bookman Old Style"/>
              </a:rPr>
              <a:t>$1,000</a:t>
            </a:r>
            <a:r>
              <a:rPr sz="1800" b="0" spc="-185" dirty="0">
                <a:latin typeface="Bookman Old Style"/>
                <a:cs typeface="Bookman Old Style"/>
              </a:rPr>
              <a:t> </a:t>
            </a:r>
            <a:r>
              <a:rPr sz="1800" b="0" spc="-55" dirty="0">
                <a:latin typeface="Bookman Old Style"/>
                <a:cs typeface="Bookman Old Style"/>
              </a:rPr>
              <a:t>or</a:t>
            </a:r>
            <a:r>
              <a:rPr sz="1800" b="0" spc="-120" dirty="0">
                <a:latin typeface="Bookman Old Style"/>
                <a:cs typeface="Bookman Old Style"/>
              </a:rPr>
              <a:t> </a:t>
            </a:r>
            <a:r>
              <a:rPr sz="1800" b="0" spc="-90" dirty="0">
                <a:latin typeface="Bookman Old Style"/>
                <a:cs typeface="Bookman Old Style"/>
              </a:rPr>
              <a:t>up</a:t>
            </a:r>
            <a:r>
              <a:rPr sz="1800" b="0" spc="-130" dirty="0">
                <a:latin typeface="Bookman Old Style"/>
                <a:cs typeface="Bookman Old Style"/>
              </a:rPr>
              <a:t> </a:t>
            </a:r>
            <a:r>
              <a:rPr sz="1800" b="0" spc="-70" dirty="0">
                <a:latin typeface="Bookman Old Style"/>
                <a:cs typeface="Bookman Old Style"/>
              </a:rPr>
              <a:t>to</a:t>
            </a:r>
            <a:r>
              <a:rPr sz="1800" b="0" spc="-95" dirty="0">
                <a:latin typeface="Bookman Old Style"/>
                <a:cs typeface="Bookman Old Style"/>
              </a:rPr>
              <a:t> </a:t>
            </a:r>
            <a:r>
              <a:rPr sz="1800" b="0" spc="-215" dirty="0">
                <a:latin typeface="Bookman Old Style"/>
                <a:cs typeface="Bookman Old Style"/>
              </a:rPr>
              <a:t>6</a:t>
            </a:r>
            <a:r>
              <a:rPr sz="1800" b="0" spc="-135" dirty="0">
                <a:latin typeface="Bookman Old Style"/>
                <a:cs typeface="Bookman Old Style"/>
              </a:rPr>
              <a:t> </a:t>
            </a:r>
            <a:r>
              <a:rPr sz="1800" b="0" spc="-120" dirty="0">
                <a:latin typeface="Bookman Old Style"/>
                <a:cs typeface="Bookman Old Style"/>
              </a:rPr>
              <a:t>months  </a:t>
            </a:r>
            <a:r>
              <a:rPr sz="1800" b="0" spc="-80" dirty="0">
                <a:latin typeface="Bookman Old Style"/>
                <a:cs typeface="Bookman Old Style"/>
              </a:rPr>
              <a:t>in </a:t>
            </a:r>
            <a:r>
              <a:rPr sz="1800" b="0" spc="-85" dirty="0">
                <a:latin typeface="Bookman Old Style"/>
                <a:cs typeface="Bookman Old Style"/>
              </a:rPr>
              <a:t>prison, </a:t>
            </a:r>
            <a:r>
              <a:rPr sz="1800" b="0" spc="-55" dirty="0">
                <a:latin typeface="Bookman Old Style"/>
                <a:cs typeface="Bookman Old Style"/>
              </a:rPr>
              <a:t>or</a:t>
            </a:r>
            <a:r>
              <a:rPr sz="1800" b="0" spc="-290" dirty="0">
                <a:latin typeface="Bookman Old Style"/>
                <a:cs typeface="Bookman Old Style"/>
              </a:rPr>
              <a:t> </a:t>
            </a:r>
            <a:r>
              <a:rPr sz="1800" b="0" spc="-110" dirty="0">
                <a:latin typeface="Bookman Old Style"/>
                <a:cs typeface="Bookman Old Style"/>
              </a:rPr>
              <a:t>both.</a:t>
            </a:r>
            <a:endParaRPr sz="1800">
              <a:latin typeface="Bookman Old Style"/>
              <a:cs typeface="Bookman Old Style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0" y="6172200"/>
            <a:ext cx="9144000" cy="685800"/>
          </a:xfrm>
          <a:prstGeom prst="rect">
            <a:avLst/>
          </a:prstGeom>
        </p:spPr>
        <p:txBody>
          <a:bodyPr vert="horz" wrap="square" lIns="0" tIns="725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7"/>
              </a:spcBef>
            </a:pPr>
            <a:endParaRPr sz="1300">
              <a:latin typeface="Times New Roman"/>
              <a:cs typeface="Times New Roman"/>
            </a:endParaRPr>
          </a:p>
          <a:p>
            <a:pPr marR="537210" algn="r">
              <a:lnSpc>
                <a:spcPct val="100000"/>
              </a:lnSpc>
            </a:pPr>
            <a:r>
              <a:rPr sz="1400" spc="-5" dirty="0">
                <a:latin typeface="Arial"/>
                <a:cs typeface="Arial"/>
              </a:rPr>
              <a:t>9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6172200"/>
            <a:ext cx="9144000" cy="6857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43000" y="1524000"/>
            <a:ext cx="6705600" cy="0"/>
          </a:xfrm>
          <a:custGeom>
            <a:avLst/>
            <a:gdLst/>
            <a:ahLst/>
            <a:cxnLst/>
            <a:rect l="l" t="t" r="r" b="b"/>
            <a:pathLst>
              <a:path w="6705600">
                <a:moveTo>
                  <a:pt x="0" y="0"/>
                </a:moveTo>
                <a:lnTo>
                  <a:pt x="6705600" y="0"/>
                </a:lnTo>
              </a:path>
            </a:pathLst>
          </a:custGeom>
          <a:ln w="38100">
            <a:solidFill>
              <a:srgbClr val="006F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1364</TotalTime>
  <Words>2980</Words>
  <Application>Microsoft Office PowerPoint</Application>
  <PresentationFormat>On-screen Show (4:3)</PresentationFormat>
  <Paragraphs>480</Paragraphs>
  <Slides>50</Slides>
  <Notes>50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9" baseType="lpstr">
      <vt:lpstr>Arial</vt:lpstr>
      <vt:lpstr>Bookman Old Style</vt:lpstr>
      <vt:lpstr>Calibri</vt:lpstr>
      <vt:lpstr>Cambria Math</vt:lpstr>
      <vt:lpstr>Microsoft Sans Serif</vt:lpstr>
      <vt:lpstr>Palatino Linotype</vt:lpstr>
      <vt:lpstr>Times New Roman</vt:lpstr>
      <vt:lpstr>Wingdings</vt:lpstr>
      <vt:lpstr>Office Theme</vt:lpstr>
      <vt:lpstr>“What Every Stakeholder Needs To Know About DCF”</vt:lpstr>
      <vt:lpstr>Objectives</vt:lpstr>
      <vt:lpstr>Welcome! Department of Children &amp; Families Overview</vt:lpstr>
      <vt:lpstr>Our Belief</vt:lpstr>
      <vt:lpstr>State Central Registry  877-NJ ABUSE</vt:lpstr>
      <vt:lpstr>Department of Children &amp; Families  Investigations:</vt:lpstr>
      <vt:lpstr>What are My Obligations to Report Child Abuse and/or Neglect?</vt:lpstr>
      <vt:lpstr>Important Notice for all Reporters</vt:lpstr>
      <vt:lpstr>What if I suspect abuse and do not report it?</vt:lpstr>
      <vt:lpstr>What if I am not sure  if a child has been abused and/or neglected?</vt:lpstr>
      <vt:lpstr>Schools Have a Dual Reporting Requirement</vt:lpstr>
      <vt:lpstr>Who can make a referral?</vt:lpstr>
      <vt:lpstr>Reasonable cause to believe there is risk to a child is enough to report</vt:lpstr>
      <vt:lpstr>The Referral Process</vt:lpstr>
      <vt:lpstr>What you should know when calling…</vt:lpstr>
      <vt:lpstr>Child Abuse/Neglect Referrals &amp; Allegation Based System</vt:lpstr>
      <vt:lpstr>Defining Abuse and Neglect</vt:lpstr>
      <vt:lpstr>Corporal Punishment</vt:lpstr>
      <vt:lpstr>Emotional abuse: The criteria used by DCP&amp;P</vt:lpstr>
      <vt:lpstr>Educational Neglect</vt:lpstr>
      <vt:lpstr>What are common signs of abuse/neglect?</vt:lpstr>
      <vt:lpstr>Details Make a Difference</vt:lpstr>
      <vt:lpstr>Details make the difference (cont.)</vt:lpstr>
      <vt:lpstr>What Happens After I Report?</vt:lpstr>
      <vt:lpstr>PowerPoint Presentation</vt:lpstr>
      <vt:lpstr>Institutional Abuse Investigation Unit (IAIU)</vt:lpstr>
      <vt:lpstr>What should ADMINISTRATION do after a report is made?</vt:lpstr>
      <vt:lpstr>Structure</vt:lpstr>
      <vt:lpstr>What Type of Facilities Does IAIU  Investigate?</vt:lpstr>
      <vt:lpstr>Examples of Caregivers?</vt:lpstr>
      <vt:lpstr>Special Exceptions</vt:lpstr>
      <vt:lpstr>Information Gathering Process</vt:lpstr>
      <vt:lpstr>Interviews</vt:lpstr>
      <vt:lpstr>Interim Status Report</vt:lpstr>
      <vt:lpstr>Exceptions To Surpassing Time  Frames</vt:lpstr>
      <vt:lpstr>Final Report</vt:lpstr>
      <vt:lpstr>PowerPoint Presentation</vt:lpstr>
      <vt:lpstr>DCF at a Glance</vt:lpstr>
      <vt:lpstr>PowerPoint Presentation</vt:lpstr>
      <vt:lpstr>The Importance of Conducting Joint  CFT/FTM</vt:lpstr>
      <vt:lpstr>The Importance of Conducting Joint CFT/FTM</vt:lpstr>
      <vt:lpstr>Benefits of conducting a Joint CFT/FTM</vt:lpstr>
      <vt:lpstr>When might a youth be involved with both DCP&amp;P and CMO?</vt:lpstr>
      <vt:lpstr>PowerPoint Presentation</vt:lpstr>
      <vt:lpstr>(Cont.)</vt:lpstr>
      <vt:lpstr>Prep/Meet and Greet</vt:lpstr>
      <vt:lpstr>The Joint Agenda</vt:lpstr>
      <vt:lpstr>Coordination and Follow Up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REQUEST FOR PROPOSALS FOR New Jersey Task Force on Child Abuse and Neglect OJJDP FY10 Byrne Congressionally Mandated Earmark Programs</dc:title>
  <dc:creator>Catherine Schafer</dc:creator>
  <cp:lastModifiedBy>Silvia C. Costa</cp:lastModifiedBy>
  <cp:revision>3</cp:revision>
  <cp:lastPrinted>2019-10-10T21:44:36Z</cp:lastPrinted>
  <dcterms:created xsi:type="dcterms:W3CDTF">2019-10-09T11:08:51Z</dcterms:created>
  <dcterms:modified xsi:type="dcterms:W3CDTF">2019-10-10T21:45:18Z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2014-04-09T00:00:00Z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2019-10-09T00:00:00Z</vt:filetime>
  </property>
</Properties>
</file>