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9" r:id="rId2"/>
    <p:sldId id="290" r:id="rId3"/>
    <p:sldId id="260" r:id="rId4"/>
    <p:sldId id="309" r:id="rId5"/>
    <p:sldId id="305" r:id="rId6"/>
    <p:sldId id="306" r:id="rId7"/>
    <p:sldId id="307" r:id="rId8"/>
    <p:sldId id="308" r:id="rId9"/>
    <p:sldId id="291" r:id="rId10"/>
    <p:sldId id="295" r:id="rId11"/>
    <p:sldId id="310" r:id="rId12"/>
    <p:sldId id="311" r:id="rId13"/>
    <p:sldId id="294" r:id="rId14"/>
    <p:sldId id="296" r:id="rId15"/>
    <p:sldId id="292" r:id="rId16"/>
    <p:sldId id="293" r:id="rId17"/>
    <p:sldId id="274" r:id="rId18"/>
    <p:sldId id="273" r:id="rId19"/>
    <p:sldId id="277" r:id="rId20"/>
    <p:sldId id="278" r:id="rId21"/>
    <p:sldId id="280" r:id="rId22"/>
  </p:sldIdLst>
  <p:sldSz cx="9144000" cy="6858000" type="screen4x3"/>
  <p:notesSz cx="6858000" cy="9144000"/>
  <p:custDataLst>
    <p:tags r:id="rId25"/>
  </p:custDataLst>
  <p:defaultTextStyle>
    <a:defPPr>
      <a:defRPr lang="en-US"/>
    </a:defPPr>
    <a:lvl1pPr algn="l" rtl="0" fontAlgn="base">
      <a:spcBef>
        <a:spcPct val="0"/>
      </a:spcBef>
      <a:spcAft>
        <a:spcPct val="0"/>
      </a:spcAft>
      <a:defRPr sz="2400" kern="1200">
        <a:solidFill>
          <a:schemeClr val="tx1"/>
        </a:solidFill>
        <a:latin typeface="Arial" pitchFamily="34" charset="0"/>
        <a:ea typeface="Geneva" charset="-128"/>
        <a:cs typeface="+mn-cs"/>
      </a:defRPr>
    </a:lvl1pPr>
    <a:lvl2pPr marL="457200" algn="l" rtl="0" fontAlgn="base">
      <a:spcBef>
        <a:spcPct val="0"/>
      </a:spcBef>
      <a:spcAft>
        <a:spcPct val="0"/>
      </a:spcAft>
      <a:defRPr sz="2400" kern="1200">
        <a:solidFill>
          <a:schemeClr val="tx1"/>
        </a:solidFill>
        <a:latin typeface="Arial" pitchFamily="34" charset="0"/>
        <a:ea typeface="Geneva" charset="-128"/>
        <a:cs typeface="+mn-cs"/>
      </a:defRPr>
    </a:lvl2pPr>
    <a:lvl3pPr marL="914400" algn="l" rtl="0" fontAlgn="base">
      <a:spcBef>
        <a:spcPct val="0"/>
      </a:spcBef>
      <a:spcAft>
        <a:spcPct val="0"/>
      </a:spcAft>
      <a:defRPr sz="2400" kern="1200">
        <a:solidFill>
          <a:schemeClr val="tx1"/>
        </a:solidFill>
        <a:latin typeface="Arial" pitchFamily="34" charset="0"/>
        <a:ea typeface="Geneva" charset="-128"/>
        <a:cs typeface="+mn-cs"/>
      </a:defRPr>
    </a:lvl3pPr>
    <a:lvl4pPr marL="1371600" algn="l" rtl="0" fontAlgn="base">
      <a:spcBef>
        <a:spcPct val="0"/>
      </a:spcBef>
      <a:spcAft>
        <a:spcPct val="0"/>
      </a:spcAft>
      <a:defRPr sz="2400" kern="1200">
        <a:solidFill>
          <a:schemeClr val="tx1"/>
        </a:solidFill>
        <a:latin typeface="Arial" pitchFamily="34" charset="0"/>
        <a:ea typeface="Geneva" charset="-128"/>
        <a:cs typeface="+mn-cs"/>
      </a:defRPr>
    </a:lvl4pPr>
    <a:lvl5pPr marL="1828800" algn="l" rtl="0" fontAlgn="base">
      <a:spcBef>
        <a:spcPct val="0"/>
      </a:spcBef>
      <a:spcAft>
        <a:spcPct val="0"/>
      </a:spcAft>
      <a:defRPr sz="2400" kern="1200">
        <a:solidFill>
          <a:schemeClr val="tx1"/>
        </a:solidFill>
        <a:latin typeface="Arial" pitchFamily="34" charset="0"/>
        <a:ea typeface="Geneva" charset="-128"/>
        <a:cs typeface="+mn-cs"/>
      </a:defRPr>
    </a:lvl5pPr>
    <a:lvl6pPr marL="2286000" algn="l" defTabSz="914400" rtl="0" eaLnBrk="1" latinLnBrk="0" hangingPunct="1">
      <a:defRPr sz="2400" kern="1200">
        <a:solidFill>
          <a:schemeClr val="tx1"/>
        </a:solidFill>
        <a:latin typeface="Arial" pitchFamily="34" charset="0"/>
        <a:ea typeface="Geneva" charset="-128"/>
        <a:cs typeface="+mn-cs"/>
      </a:defRPr>
    </a:lvl6pPr>
    <a:lvl7pPr marL="2743200" algn="l" defTabSz="914400" rtl="0" eaLnBrk="1" latinLnBrk="0" hangingPunct="1">
      <a:defRPr sz="2400" kern="1200">
        <a:solidFill>
          <a:schemeClr val="tx1"/>
        </a:solidFill>
        <a:latin typeface="Arial" pitchFamily="34" charset="0"/>
        <a:ea typeface="Geneva" charset="-128"/>
        <a:cs typeface="+mn-cs"/>
      </a:defRPr>
    </a:lvl7pPr>
    <a:lvl8pPr marL="3200400" algn="l" defTabSz="914400" rtl="0" eaLnBrk="1" latinLnBrk="0" hangingPunct="1">
      <a:defRPr sz="2400" kern="1200">
        <a:solidFill>
          <a:schemeClr val="tx1"/>
        </a:solidFill>
        <a:latin typeface="Arial" pitchFamily="34" charset="0"/>
        <a:ea typeface="Geneva" charset="-128"/>
        <a:cs typeface="+mn-cs"/>
      </a:defRPr>
    </a:lvl8pPr>
    <a:lvl9pPr marL="3657600" algn="l" defTabSz="914400" rtl="0" eaLnBrk="1" latinLnBrk="0" hangingPunct="1">
      <a:defRPr sz="2400" kern="1200">
        <a:solidFill>
          <a:schemeClr val="tx1"/>
        </a:solidFill>
        <a:latin typeface="Arial" pitchFamily="34" charset="0"/>
        <a:ea typeface="Geneva"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0026"/>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37" autoAdjust="0"/>
    <p:restoredTop sz="74700"/>
  </p:normalViewPr>
  <p:slideViewPr>
    <p:cSldViewPr snapToGrid="0">
      <p:cViewPr varScale="1">
        <p:scale>
          <a:sx n="85" d="100"/>
          <a:sy n="85" d="100"/>
        </p:scale>
        <p:origin x="2364" y="78"/>
      </p:cViewPr>
      <p:guideLst>
        <p:guide orient="horz" pos="2160"/>
        <p:guide pos="2880"/>
      </p:guideLst>
    </p:cSldViewPr>
  </p:slideViewPr>
  <p:notesTextViewPr>
    <p:cViewPr>
      <p:scale>
        <a:sx n="1" d="1"/>
        <a:sy n="1" d="1"/>
      </p:scale>
      <p:origin x="0" y="0"/>
    </p:cViewPr>
  </p:notesTextViewPr>
  <p:notesViewPr>
    <p:cSldViewPr snapToGrid="0">
      <p:cViewPr varScale="1">
        <p:scale>
          <a:sx n="56" d="100"/>
          <a:sy n="56" d="100"/>
        </p:scale>
        <p:origin x="-1860"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16AA207-87FF-4AF6-9AFF-B6608AB55EE1}" type="datetimeFigureOut">
              <a:rPr lang="en-US" smtClean="0"/>
              <a:pPr/>
              <a:t>10/29/2019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F1369C-B8CA-4C25-8100-68C223F80924}" type="slidenum">
              <a:rPr lang="en-US" smtClean="0"/>
              <a:pPr/>
              <a:t>‹#›</a:t>
            </a:fld>
            <a:endParaRPr lang="en-US"/>
          </a:p>
        </p:txBody>
      </p:sp>
    </p:spTree>
    <p:extLst>
      <p:ext uri="{BB962C8B-B14F-4D97-AF65-F5344CB8AC3E}">
        <p14:creationId xmlns:p14="http://schemas.microsoft.com/office/powerpoint/2010/main" val="25981241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C0AFC-2E62-4938-93F3-1BA4CF98580F}" type="datetimeFigureOut">
              <a:rPr lang="en-US" smtClean="0"/>
              <a:pPr/>
              <a:t>10/29/2019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42AAED-3F5A-4838-A604-F27F344DE4E8}" type="slidenum">
              <a:rPr lang="en-US" smtClean="0"/>
              <a:pPr/>
              <a:t>‹#›</a:t>
            </a:fld>
            <a:endParaRPr lang="en-US"/>
          </a:p>
        </p:txBody>
      </p:sp>
    </p:spTree>
    <p:extLst>
      <p:ext uri="{BB962C8B-B14F-4D97-AF65-F5344CB8AC3E}">
        <p14:creationId xmlns:p14="http://schemas.microsoft.com/office/powerpoint/2010/main" val="10604257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42AAED-3F5A-4838-A604-F27F344DE4E8}" type="slidenum">
              <a:rPr lang="en-US" smtClean="0"/>
              <a:pPr/>
              <a:t>10</a:t>
            </a:fld>
            <a:endParaRPr lang="en-US"/>
          </a:p>
        </p:txBody>
      </p:sp>
    </p:spTree>
    <p:extLst>
      <p:ext uri="{BB962C8B-B14F-4D97-AF65-F5344CB8AC3E}">
        <p14:creationId xmlns:p14="http://schemas.microsoft.com/office/powerpoint/2010/main" val="246266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receive treatment for mental, emotional and behavioral health needs that meet criteria for this level of care, who have been recently psychiatrically hospitalized, are at risk for hospitalization, who have previously resided in a treatment setting; or who by reason of serious emotional/behavioral </a:t>
            </a:r>
            <a:r>
              <a:rPr lang="en-US" sz="1200" dirty="0" err="1"/>
              <a:t>ce</a:t>
            </a:r>
            <a:r>
              <a:rPr lang="en-US" sz="1200" dirty="0"/>
              <a:t>, are presently at risk of extended out-of-home placement in a treatment setting or of exclusion from the public school.</a:t>
            </a:r>
          </a:p>
          <a:p>
            <a:endParaRPr lang="en-US" dirty="0"/>
          </a:p>
        </p:txBody>
      </p:sp>
      <p:sp>
        <p:nvSpPr>
          <p:cNvPr id="4" name="Slide Number Placeholder 3"/>
          <p:cNvSpPr>
            <a:spLocks noGrp="1"/>
          </p:cNvSpPr>
          <p:nvPr>
            <p:ph type="sldNum" sz="quarter" idx="10"/>
          </p:nvPr>
        </p:nvSpPr>
        <p:spPr/>
        <p:txBody>
          <a:bodyPr/>
          <a:lstStyle/>
          <a:p>
            <a:fld id="{0542AAED-3F5A-4838-A604-F27F344DE4E8}" type="slidenum">
              <a:rPr lang="en-US" smtClean="0"/>
              <a:pPr/>
              <a:t>13</a:t>
            </a:fld>
            <a:endParaRPr lang="en-US"/>
          </a:p>
        </p:txBody>
      </p:sp>
    </p:spTree>
    <p:extLst>
      <p:ext uri="{BB962C8B-B14F-4D97-AF65-F5344CB8AC3E}">
        <p14:creationId xmlns:p14="http://schemas.microsoft.com/office/powerpoint/2010/main" val="1208289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42AAED-3F5A-4838-A604-F27F344DE4E8}" type="slidenum">
              <a:rPr lang="en-US" smtClean="0"/>
              <a:pPr/>
              <a:t>15</a:t>
            </a:fld>
            <a:endParaRPr lang="en-US"/>
          </a:p>
        </p:txBody>
      </p:sp>
    </p:spTree>
    <p:extLst>
      <p:ext uri="{BB962C8B-B14F-4D97-AF65-F5344CB8AC3E}">
        <p14:creationId xmlns:p14="http://schemas.microsoft.com/office/powerpoint/2010/main" val="18416350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9"/>
          <p:cNvPicPr>
            <a:picLocks noChangeAspect="1"/>
          </p:cNvPicPr>
          <p:nvPr userDrawn="1"/>
        </p:nvPicPr>
        <p:blipFill>
          <a:blip r:embed="rId2" cstate="print"/>
          <a:srcRect/>
          <a:stretch>
            <a:fillRect/>
          </a:stretch>
        </p:blipFill>
        <p:spPr bwMode="auto">
          <a:xfrm>
            <a:off x="0" y="0"/>
            <a:ext cx="9142413" cy="6858000"/>
          </a:xfrm>
          <a:prstGeom prst="rect">
            <a:avLst/>
          </a:prstGeom>
          <a:noFill/>
          <a:ln w="9525">
            <a:noFill/>
            <a:miter lim="800000"/>
            <a:headEnd/>
            <a:tailEnd/>
          </a:ln>
        </p:spPr>
      </p:pic>
      <p:pic>
        <p:nvPicPr>
          <p:cNvPr id="5" name="Picture 10"/>
          <p:cNvPicPr>
            <a:picLocks noChangeAspect="1"/>
          </p:cNvPicPr>
          <p:nvPr userDrawn="1"/>
        </p:nvPicPr>
        <p:blipFill>
          <a:blip r:embed="rId3" cstate="print"/>
          <a:srcRect/>
          <a:stretch>
            <a:fillRect/>
          </a:stretch>
        </p:blipFill>
        <p:spPr bwMode="auto">
          <a:xfrm>
            <a:off x="395288" y="381000"/>
            <a:ext cx="2832100" cy="990600"/>
          </a:xfrm>
          <a:prstGeom prst="rect">
            <a:avLst/>
          </a:prstGeom>
          <a:noFill/>
          <a:ln w="9525">
            <a:noFill/>
            <a:miter lim="800000"/>
            <a:headEnd/>
            <a:tailEnd/>
          </a:ln>
        </p:spPr>
      </p:pic>
      <p:sp>
        <p:nvSpPr>
          <p:cNvPr id="4098" name="Rectangle 2"/>
          <p:cNvSpPr>
            <a:spLocks noGrp="1" noChangeArrowheads="1"/>
          </p:cNvSpPr>
          <p:nvPr>
            <p:ph type="ctrTitle"/>
          </p:nvPr>
        </p:nvSpPr>
        <p:spPr>
          <a:xfrm>
            <a:off x="685800" y="2130425"/>
            <a:ext cx="7772400" cy="1470025"/>
          </a:xfrm>
        </p:spPr>
        <p:txBody>
          <a:bodyPr/>
          <a:lstStyle>
            <a:lvl1pPr algn="ctr">
              <a:defRPr>
                <a:solidFill>
                  <a:schemeClr val="bg1"/>
                </a:solidFill>
              </a:defRPr>
            </a:lvl1pPr>
          </a:lstStyle>
          <a:p>
            <a:r>
              <a:rPr lang="en-US" dirty="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solidFill>
                  <a:schemeClr val="bg1"/>
                </a:solidFill>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1D0853C6-9AA5-4D6F-BC29-11FE6F67C23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448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09600"/>
            <a:ext cx="6019800" cy="5448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AE4242F0-1534-47BB-85F6-44D06727E0A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966A9316-7EAB-4AB8-BBA5-FFDD41B48DF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86F22220-CF09-41E3-920D-D5AE679C761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24000"/>
            <a:ext cx="40386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524000"/>
            <a:ext cx="40386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D6103D81-F993-4442-A5B1-70870238E24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9F8495A9-9FCD-4100-ACC4-86CF3B5D6F8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6C76EBB8-1D7C-4EC5-8D92-92C1C235E99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1245D47-8074-4470-A938-4C973E3A01C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2AFFFB2-9CF4-4098-A5B7-98FFDCC9423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1AF789C-7B9D-4108-B026-D2D4F3A25FF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3"/>
          <p:cNvPicPr>
            <a:picLocks noChangeAspect="1"/>
          </p:cNvPicPr>
          <p:nvPr userDrawn="1"/>
        </p:nvPicPr>
        <p:blipFill>
          <a:blip r:embed="rId13" cstate="print"/>
          <a:srcRect/>
          <a:stretch>
            <a:fillRect/>
          </a:stretch>
        </p:blipFill>
        <p:spPr bwMode="auto">
          <a:xfrm>
            <a:off x="0" y="0"/>
            <a:ext cx="9142413" cy="619125"/>
          </a:xfrm>
          <a:prstGeom prst="rect">
            <a:avLst/>
          </a:prstGeom>
          <a:noFill/>
          <a:ln w="9525">
            <a:noFill/>
            <a:miter lim="800000"/>
            <a:headEnd/>
            <a:tailEnd/>
          </a:ln>
        </p:spPr>
      </p:pic>
      <p:sp>
        <p:nvSpPr>
          <p:cNvPr id="2051" name="Rectangle 2"/>
          <p:cNvSpPr>
            <a:spLocks noGrp="1" noChangeArrowheads="1"/>
          </p:cNvSpPr>
          <p:nvPr>
            <p:ph type="title"/>
          </p:nvPr>
        </p:nvSpPr>
        <p:spPr bwMode="auto">
          <a:xfrm>
            <a:off x="457200" y="609600"/>
            <a:ext cx="8229600" cy="8080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dirty="0"/>
          </a:p>
        </p:txBody>
      </p:sp>
      <p:sp>
        <p:nvSpPr>
          <p:cNvPr id="2052" name="Rectangle 3"/>
          <p:cNvSpPr>
            <a:spLocks noGrp="1" noChangeArrowheads="1"/>
          </p:cNvSpPr>
          <p:nvPr>
            <p:ph type="body" idx="1"/>
          </p:nvPr>
        </p:nvSpPr>
        <p:spPr bwMode="auto">
          <a:xfrm>
            <a:off x="457200" y="1524000"/>
            <a:ext cx="8229600" cy="4533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rgbClr val="5F5F5F"/>
                </a:solidFill>
              </a:defRPr>
            </a:lvl1pPr>
          </a:lstStyle>
          <a:p>
            <a:pPr>
              <a:defRPr/>
            </a:pPr>
            <a:endParaRPr lang="en-US" dirty="0"/>
          </a:p>
        </p:txBody>
      </p:sp>
      <p:sp>
        <p:nvSpPr>
          <p:cNvPr id="1031" name="Text Box 10"/>
          <p:cNvSpPr txBox="1">
            <a:spLocks noChangeArrowheads="1"/>
          </p:cNvSpPr>
          <p:nvPr/>
        </p:nvSpPr>
        <p:spPr bwMode="auto">
          <a:xfrm>
            <a:off x="4876800" y="98425"/>
            <a:ext cx="4191000" cy="396875"/>
          </a:xfrm>
          <a:prstGeom prst="rect">
            <a:avLst/>
          </a:prstGeom>
          <a:noFill/>
          <a:ln>
            <a:noFill/>
          </a:ln>
          <a:extLst/>
        </p:spPr>
        <p:txBody>
          <a:bodyPr>
            <a:spAutoFit/>
          </a:bodyPr>
          <a:lstStyle>
            <a:lvl1pPr eaLnBrk="0" hangingPunct="0">
              <a:defRPr sz="2400">
                <a:solidFill>
                  <a:schemeClr val="tx1"/>
                </a:solidFill>
                <a:latin typeface="Arial" charset="0"/>
                <a:ea typeface="Geneva" charset="0"/>
                <a:cs typeface="Geneva" charset="0"/>
              </a:defRPr>
            </a:lvl1pPr>
            <a:lvl2pPr marL="742950" indent="-285750" eaLnBrk="0" hangingPunct="0">
              <a:defRPr sz="2400">
                <a:solidFill>
                  <a:schemeClr val="tx1"/>
                </a:solidFill>
                <a:latin typeface="Arial" charset="0"/>
                <a:ea typeface="Geneva" charset="0"/>
              </a:defRPr>
            </a:lvl2pPr>
            <a:lvl3pPr marL="1143000" indent="-228600" eaLnBrk="0" hangingPunct="0">
              <a:defRPr sz="2400">
                <a:solidFill>
                  <a:schemeClr val="tx1"/>
                </a:solidFill>
                <a:latin typeface="Arial" charset="0"/>
                <a:ea typeface="Geneva" charset="0"/>
              </a:defRPr>
            </a:lvl3pPr>
            <a:lvl4pPr marL="1600200" indent="-228600" eaLnBrk="0" hangingPunct="0">
              <a:defRPr sz="2400">
                <a:solidFill>
                  <a:schemeClr val="tx1"/>
                </a:solidFill>
                <a:latin typeface="Arial" charset="0"/>
                <a:ea typeface="Geneva" charset="0"/>
              </a:defRPr>
            </a:lvl4pPr>
            <a:lvl5pPr marL="2057400" indent="-228600" eaLnBrk="0" hangingPunct="0">
              <a:defRPr sz="2400">
                <a:solidFill>
                  <a:schemeClr val="tx1"/>
                </a:solidFill>
                <a:latin typeface="Arial" charset="0"/>
                <a:ea typeface="Geneva" charset="0"/>
              </a:defRPr>
            </a:lvl5pPr>
            <a:lvl6pPr marL="2514600" indent="-228600" eaLnBrk="0" fontAlgn="base" hangingPunct="0">
              <a:spcBef>
                <a:spcPct val="0"/>
              </a:spcBef>
              <a:spcAft>
                <a:spcPct val="0"/>
              </a:spcAft>
              <a:defRPr sz="2400">
                <a:solidFill>
                  <a:schemeClr val="tx1"/>
                </a:solidFill>
                <a:latin typeface="Arial" charset="0"/>
                <a:ea typeface="Geneva" charset="0"/>
              </a:defRPr>
            </a:lvl6pPr>
            <a:lvl7pPr marL="2971800" indent="-228600" eaLnBrk="0" fontAlgn="base" hangingPunct="0">
              <a:spcBef>
                <a:spcPct val="0"/>
              </a:spcBef>
              <a:spcAft>
                <a:spcPct val="0"/>
              </a:spcAft>
              <a:defRPr sz="2400">
                <a:solidFill>
                  <a:schemeClr val="tx1"/>
                </a:solidFill>
                <a:latin typeface="Arial" charset="0"/>
                <a:ea typeface="Geneva" charset="0"/>
              </a:defRPr>
            </a:lvl7pPr>
            <a:lvl8pPr marL="3429000" indent="-228600" eaLnBrk="0" fontAlgn="base" hangingPunct="0">
              <a:spcBef>
                <a:spcPct val="0"/>
              </a:spcBef>
              <a:spcAft>
                <a:spcPct val="0"/>
              </a:spcAft>
              <a:defRPr sz="2400">
                <a:solidFill>
                  <a:schemeClr val="tx1"/>
                </a:solidFill>
                <a:latin typeface="Arial" charset="0"/>
                <a:ea typeface="Geneva" charset="0"/>
              </a:defRPr>
            </a:lvl8pPr>
            <a:lvl9pPr marL="3886200" indent="-228600" eaLnBrk="0" fontAlgn="base" hangingPunct="0">
              <a:spcBef>
                <a:spcPct val="0"/>
              </a:spcBef>
              <a:spcAft>
                <a:spcPct val="0"/>
              </a:spcAft>
              <a:defRPr sz="2400">
                <a:solidFill>
                  <a:schemeClr val="tx1"/>
                </a:solidFill>
                <a:latin typeface="Arial" charset="0"/>
                <a:ea typeface="Geneva" charset="0"/>
              </a:defRPr>
            </a:lvl9pPr>
          </a:lstStyle>
          <a:p>
            <a:pPr algn="r" eaLnBrk="1" hangingPunct="1">
              <a:spcBef>
                <a:spcPct val="50000"/>
              </a:spcBef>
              <a:defRPr/>
            </a:pPr>
            <a:endParaRPr lang="en-US" sz="2000">
              <a:solidFill>
                <a:schemeClr val="bg1"/>
              </a:solidFill>
            </a:endParaRPr>
          </a:p>
        </p:txBody>
      </p:sp>
      <p:pic>
        <p:nvPicPr>
          <p:cNvPr id="2057" name="Picture 2"/>
          <p:cNvPicPr>
            <a:picLocks noChangeAspect="1"/>
          </p:cNvPicPr>
          <p:nvPr userDrawn="1"/>
        </p:nvPicPr>
        <p:blipFill>
          <a:blip r:embed="rId14" cstate="print"/>
          <a:srcRect/>
          <a:stretch>
            <a:fillRect/>
          </a:stretch>
        </p:blipFill>
        <p:spPr bwMode="auto">
          <a:xfrm>
            <a:off x="376238" y="144463"/>
            <a:ext cx="1441450" cy="387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hdr="0" ftr="0" dt="0"/>
  <p:txStyles>
    <p:titleStyle>
      <a:lvl1pPr algn="l" rtl="0" eaLnBrk="0" fontAlgn="base" hangingPunct="0">
        <a:spcBef>
          <a:spcPct val="0"/>
        </a:spcBef>
        <a:spcAft>
          <a:spcPct val="0"/>
        </a:spcAft>
        <a:defRPr sz="3000">
          <a:solidFill>
            <a:schemeClr val="tx2"/>
          </a:solidFill>
          <a:latin typeface="+mj-lt"/>
          <a:ea typeface="Geneva" charset="0"/>
          <a:cs typeface="Geneva" charset="0"/>
        </a:defRPr>
      </a:lvl1pPr>
      <a:lvl2pPr algn="l" rtl="0" eaLnBrk="0" fontAlgn="base" hangingPunct="0">
        <a:spcBef>
          <a:spcPct val="0"/>
        </a:spcBef>
        <a:spcAft>
          <a:spcPct val="0"/>
        </a:spcAft>
        <a:defRPr sz="3000">
          <a:solidFill>
            <a:schemeClr val="tx2"/>
          </a:solidFill>
          <a:latin typeface="Arial" charset="0"/>
          <a:ea typeface="Geneva" charset="0"/>
          <a:cs typeface="Geneva" charset="0"/>
        </a:defRPr>
      </a:lvl2pPr>
      <a:lvl3pPr algn="l" rtl="0" eaLnBrk="0" fontAlgn="base" hangingPunct="0">
        <a:spcBef>
          <a:spcPct val="0"/>
        </a:spcBef>
        <a:spcAft>
          <a:spcPct val="0"/>
        </a:spcAft>
        <a:defRPr sz="3000">
          <a:solidFill>
            <a:schemeClr val="tx2"/>
          </a:solidFill>
          <a:latin typeface="Arial" charset="0"/>
          <a:ea typeface="Geneva" charset="0"/>
          <a:cs typeface="Geneva" charset="0"/>
        </a:defRPr>
      </a:lvl3pPr>
      <a:lvl4pPr algn="l" rtl="0" eaLnBrk="0" fontAlgn="base" hangingPunct="0">
        <a:spcBef>
          <a:spcPct val="0"/>
        </a:spcBef>
        <a:spcAft>
          <a:spcPct val="0"/>
        </a:spcAft>
        <a:defRPr sz="3000">
          <a:solidFill>
            <a:schemeClr val="tx2"/>
          </a:solidFill>
          <a:latin typeface="Arial" charset="0"/>
          <a:ea typeface="Geneva" charset="0"/>
          <a:cs typeface="Geneva" charset="0"/>
        </a:defRPr>
      </a:lvl4pPr>
      <a:lvl5pPr algn="l" rtl="0" eaLnBrk="0" fontAlgn="base" hangingPunct="0">
        <a:spcBef>
          <a:spcPct val="0"/>
        </a:spcBef>
        <a:spcAft>
          <a:spcPct val="0"/>
        </a:spcAft>
        <a:defRPr sz="3000">
          <a:solidFill>
            <a:schemeClr val="tx2"/>
          </a:solidFill>
          <a:latin typeface="Arial" charset="0"/>
          <a:ea typeface="Geneva" charset="0"/>
          <a:cs typeface="Geneva" charset="0"/>
        </a:defRPr>
      </a:lvl5pPr>
      <a:lvl6pPr marL="457200" algn="l" rtl="0" eaLnBrk="1" fontAlgn="base" hangingPunct="1">
        <a:spcBef>
          <a:spcPct val="0"/>
        </a:spcBef>
        <a:spcAft>
          <a:spcPct val="0"/>
        </a:spcAft>
        <a:defRPr sz="3000">
          <a:solidFill>
            <a:schemeClr val="tx2"/>
          </a:solidFill>
          <a:latin typeface="Arial" charset="0"/>
        </a:defRPr>
      </a:lvl6pPr>
      <a:lvl7pPr marL="914400" algn="l" rtl="0" eaLnBrk="1" fontAlgn="base" hangingPunct="1">
        <a:spcBef>
          <a:spcPct val="0"/>
        </a:spcBef>
        <a:spcAft>
          <a:spcPct val="0"/>
        </a:spcAft>
        <a:defRPr sz="3000">
          <a:solidFill>
            <a:schemeClr val="tx2"/>
          </a:solidFill>
          <a:latin typeface="Arial" charset="0"/>
        </a:defRPr>
      </a:lvl7pPr>
      <a:lvl8pPr marL="1371600" algn="l" rtl="0" eaLnBrk="1" fontAlgn="base" hangingPunct="1">
        <a:spcBef>
          <a:spcPct val="0"/>
        </a:spcBef>
        <a:spcAft>
          <a:spcPct val="0"/>
        </a:spcAft>
        <a:defRPr sz="3000">
          <a:solidFill>
            <a:schemeClr val="tx2"/>
          </a:solidFill>
          <a:latin typeface="Arial" charset="0"/>
        </a:defRPr>
      </a:lvl8pPr>
      <a:lvl9pPr marL="1828800" algn="l" rtl="0" eaLnBrk="1" fontAlgn="base" hangingPunct="1">
        <a:spcBef>
          <a:spcPct val="0"/>
        </a:spcBef>
        <a:spcAft>
          <a:spcPct val="0"/>
        </a:spcAft>
        <a:defRPr sz="3000">
          <a:solidFill>
            <a:schemeClr val="tx2"/>
          </a:solidFill>
          <a:latin typeface="Arial" charset="0"/>
        </a:defRPr>
      </a:lvl9pPr>
    </p:titleStyle>
    <p:bodyStyle>
      <a:lvl1pPr marL="342900" indent="-342900" algn="l" rtl="0" eaLnBrk="0" fontAlgn="base" hangingPunct="0">
        <a:spcBef>
          <a:spcPct val="20000"/>
        </a:spcBef>
        <a:spcAft>
          <a:spcPct val="0"/>
        </a:spcAft>
        <a:buNone/>
        <a:defRPr sz="2200">
          <a:solidFill>
            <a:srgbClr val="5F5F5F"/>
          </a:solidFill>
          <a:latin typeface="+mn-lt"/>
          <a:ea typeface="Geneva" charset="0"/>
          <a:cs typeface="Geneva" charset="0"/>
        </a:defRPr>
      </a:lvl1pPr>
      <a:lvl2pPr marL="742950" indent="-285750" algn="l" rtl="0" eaLnBrk="0" fontAlgn="base" hangingPunct="0">
        <a:spcBef>
          <a:spcPct val="20000"/>
        </a:spcBef>
        <a:spcAft>
          <a:spcPct val="0"/>
        </a:spcAft>
        <a:buChar char="–"/>
        <a:defRPr>
          <a:solidFill>
            <a:srgbClr val="5F5F5F"/>
          </a:solidFill>
          <a:latin typeface="+mn-lt"/>
          <a:ea typeface="Geneva" charset="0"/>
        </a:defRPr>
      </a:lvl2pPr>
      <a:lvl3pPr marL="1143000" indent="-228600" algn="l" rtl="0" eaLnBrk="0" fontAlgn="base" hangingPunct="0">
        <a:spcBef>
          <a:spcPct val="20000"/>
        </a:spcBef>
        <a:spcAft>
          <a:spcPct val="0"/>
        </a:spcAft>
        <a:buChar char="•"/>
        <a:defRPr sz="1600">
          <a:solidFill>
            <a:srgbClr val="5F5F5F"/>
          </a:solidFill>
          <a:latin typeface="+mn-lt"/>
          <a:ea typeface="Geneva" charset="0"/>
        </a:defRPr>
      </a:lvl3pPr>
      <a:lvl4pPr marL="1600200" indent="-228600" algn="l" rtl="0" eaLnBrk="0" fontAlgn="base" hangingPunct="0">
        <a:spcBef>
          <a:spcPct val="20000"/>
        </a:spcBef>
        <a:spcAft>
          <a:spcPct val="0"/>
        </a:spcAft>
        <a:buChar char="–"/>
        <a:defRPr sz="1400">
          <a:solidFill>
            <a:srgbClr val="5F5F5F"/>
          </a:solidFill>
          <a:latin typeface="+mn-lt"/>
          <a:ea typeface="Geneva" charset="0"/>
        </a:defRPr>
      </a:lvl4pPr>
      <a:lvl5pPr marL="2057400" indent="-228600" algn="l" rtl="0" eaLnBrk="0" fontAlgn="base" hangingPunct="0">
        <a:spcBef>
          <a:spcPct val="20000"/>
        </a:spcBef>
        <a:spcAft>
          <a:spcPct val="0"/>
        </a:spcAft>
        <a:buChar char="»"/>
        <a:defRPr sz="1400">
          <a:solidFill>
            <a:srgbClr val="5F5F5F"/>
          </a:solidFill>
          <a:latin typeface="+mn-lt"/>
          <a:ea typeface="Geneva" charset="0"/>
        </a:defRPr>
      </a:lvl5pPr>
      <a:lvl6pPr marL="2514600" indent="-228600" algn="l" rtl="0" eaLnBrk="1" fontAlgn="base" hangingPunct="1">
        <a:spcBef>
          <a:spcPct val="20000"/>
        </a:spcBef>
        <a:spcAft>
          <a:spcPct val="0"/>
        </a:spcAft>
        <a:buChar char="»"/>
        <a:defRPr sz="1400">
          <a:solidFill>
            <a:srgbClr val="5F5F5F"/>
          </a:solidFill>
          <a:latin typeface="+mn-lt"/>
        </a:defRPr>
      </a:lvl6pPr>
      <a:lvl7pPr marL="2971800" indent="-228600" algn="l" rtl="0" eaLnBrk="1" fontAlgn="base" hangingPunct="1">
        <a:spcBef>
          <a:spcPct val="20000"/>
        </a:spcBef>
        <a:spcAft>
          <a:spcPct val="0"/>
        </a:spcAft>
        <a:buChar char="»"/>
        <a:defRPr sz="1400">
          <a:solidFill>
            <a:srgbClr val="5F5F5F"/>
          </a:solidFill>
          <a:latin typeface="+mn-lt"/>
        </a:defRPr>
      </a:lvl7pPr>
      <a:lvl8pPr marL="3429000" indent="-228600" algn="l" rtl="0" eaLnBrk="1" fontAlgn="base" hangingPunct="1">
        <a:spcBef>
          <a:spcPct val="20000"/>
        </a:spcBef>
        <a:spcAft>
          <a:spcPct val="0"/>
        </a:spcAft>
        <a:buChar char="»"/>
        <a:defRPr sz="1400">
          <a:solidFill>
            <a:srgbClr val="5F5F5F"/>
          </a:solidFill>
          <a:latin typeface="+mn-lt"/>
        </a:defRPr>
      </a:lvl8pPr>
      <a:lvl9pPr marL="3886200" indent="-228600" algn="l" rtl="0" eaLnBrk="1" fontAlgn="base" hangingPunct="1">
        <a:spcBef>
          <a:spcPct val="20000"/>
        </a:spcBef>
        <a:spcAft>
          <a:spcPct val="0"/>
        </a:spcAft>
        <a:buChar char="»"/>
        <a:defRPr sz="1400">
          <a:solidFill>
            <a:srgbClr val="5F5F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Child and Adolescent Inpatient Services</a:t>
            </a:r>
            <a:br>
              <a:rPr lang="en-US" dirty="0"/>
            </a:br>
            <a:r>
              <a:rPr lang="en-US" sz="2400" dirty="0"/>
              <a:t>and</a:t>
            </a:r>
            <a:br>
              <a:rPr lang="en-US" dirty="0"/>
            </a:br>
            <a:r>
              <a:rPr lang="en-US" dirty="0"/>
              <a:t>Challenge Central - Child and Adolescent Partial Hospitalization Program</a:t>
            </a:r>
            <a:br>
              <a:rPr lang="en-US" dirty="0"/>
            </a:br>
            <a:r>
              <a:rPr lang="en-US" dirty="0"/>
              <a:t>at</a:t>
            </a:r>
            <a:br>
              <a:rPr lang="en-US" dirty="0"/>
            </a:br>
            <a:r>
              <a:rPr lang="en-US" dirty="0"/>
              <a:t>Rutgers University Behavioral Health Care</a:t>
            </a:r>
            <a:endParaRPr lang="en-US" sz="2400" dirty="0"/>
          </a:p>
        </p:txBody>
      </p:sp>
      <p:sp>
        <p:nvSpPr>
          <p:cNvPr id="6" name="Subtitle 5"/>
          <p:cNvSpPr>
            <a:spLocks noGrp="1"/>
          </p:cNvSpPr>
          <p:nvPr>
            <p:ph type="subTitle" idx="1"/>
          </p:nvPr>
        </p:nvSpPr>
        <p:spPr>
          <a:xfrm>
            <a:off x="1223010" y="5065568"/>
            <a:ext cx="6400800" cy="744682"/>
          </a:xfrm>
        </p:spPr>
        <p:txBody>
          <a:bodyPr/>
          <a:lstStyle/>
          <a:p>
            <a:r>
              <a:rPr lang="en-US" dirty="0"/>
              <a:t>Manda J. Gatto, MSW, LCSW</a:t>
            </a:r>
          </a:p>
          <a:p>
            <a:r>
              <a:rPr lang="en-US" dirty="0"/>
              <a:t>Director, Inpatient Services</a:t>
            </a:r>
          </a:p>
          <a:p>
            <a:endParaRPr lang="en-US" sz="800" dirty="0"/>
          </a:p>
        </p:txBody>
      </p:sp>
      <p:sp>
        <p:nvSpPr>
          <p:cNvPr id="4" name="Slide Number Placeholder 3"/>
          <p:cNvSpPr>
            <a:spLocks noGrp="1"/>
          </p:cNvSpPr>
          <p:nvPr>
            <p:ph type="sldNum" sz="quarter" idx="4294967295"/>
          </p:nvPr>
        </p:nvSpPr>
        <p:spPr>
          <a:xfrm>
            <a:off x="7010400" y="6245225"/>
            <a:ext cx="2133600" cy="476250"/>
          </a:xfrm>
        </p:spPr>
        <p:txBody>
          <a:bodyPr/>
          <a:lstStyle/>
          <a:p>
            <a:pPr>
              <a:defRPr/>
            </a:pPr>
            <a:fld id="{966A9316-7EAB-4AB8-BBA5-FFDD41B48DF2}" type="slidenum">
              <a:rPr lang="en-US" smtClean="0"/>
              <a:pPr>
                <a:defRPr/>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a:t>Challenge Central</a:t>
            </a:r>
            <a:br>
              <a:rPr lang="en-US" sz="2800" dirty="0"/>
            </a:br>
            <a:r>
              <a:rPr lang="en-US" sz="2800" dirty="0"/>
              <a:t>Child and Adolescent Partial Hospital - Piscataway</a:t>
            </a:r>
          </a:p>
        </p:txBody>
      </p:sp>
      <p:sp>
        <p:nvSpPr>
          <p:cNvPr id="3" name="Content Placeholder 2"/>
          <p:cNvSpPr>
            <a:spLocks noGrp="1"/>
          </p:cNvSpPr>
          <p:nvPr>
            <p:ph idx="1"/>
          </p:nvPr>
        </p:nvSpPr>
        <p:spPr>
          <a:xfrm>
            <a:off x="349321" y="1417638"/>
            <a:ext cx="8455631" cy="4640262"/>
          </a:xfrm>
        </p:spPr>
        <p:txBody>
          <a:bodyPr/>
          <a:lstStyle/>
          <a:p>
            <a:pPr marL="0" indent="0" algn="ctr"/>
            <a:r>
              <a:rPr lang="en-US" sz="2000" dirty="0">
                <a:cs typeface="Geneva" charset="0"/>
              </a:rPr>
              <a:t>671 Hoes Lane West (A wing, 2</a:t>
            </a:r>
            <a:r>
              <a:rPr lang="en-US" sz="2000" baseline="30000" dirty="0">
                <a:cs typeface="Geneva" charset="0"/>
              </a:rPr>
              <a:t>nd</a:t>
            </a:r>
            <a:r>
              <a:rPr lang="en-US" sz="2000" dirty="0">
                <a:cs typeface="Geneva" charset="0"/>
              </a:rPr>
              <a:t> Floor)</a:t>
            </a:r>
          </a:p>
          <a:p>
            <a:pPr marL="0" indent="0" algn="ctr"/>
            <a:r>
              <a:rPr lang="en-US" sz="2000" dirty="0">
                <a:cs typeface="Geneva" charset="0"/>
              </a:rPr>
              <a:t>Piscataway, NJ 08854</a:t>
            </a:r>
          </a:p>
          <a:p>
            <a:pPr marL="0" indent="0" algn="ctr"/>
            <a:r>
              <a:rPr lang="en-US" sz="2000" dirty="0">
                <a:cs typeface="Geneva" charset="0"/>
              </a:rPr>
              <a:t>Phone: 732-235-3479</a:t>
            </a:r>
          </a:p>
          <a:p>
            <a:pPr marL="0" indent="0" algn="ctr"/>
            <a:r>
              <a:rPr lang="en-US" sz="2000" dirty="0"/>
              <a:t>Fax: 732-235-4409</a:t>
            </a:r>
            <a:endParaRPr lang="en-US" sz="2000" dirty="0">
              <a:cs typeface="Geneva" charset="0"/>
            </a:endParaRPr>
          </a:p>
          <a:p>
            <a:pPr marL="0" indent="0" algn="ctr"/>
            <a:endParaRPr lang="en-US" sz="800" dirty="0"/>
          </a:p>
          <a:p>
            <a:r>
              <a:rPr lang="en-US" sz="1800" dirty="0"/>
              <a:t>Challenge Central, the Child and Adolescent Partial Hospitalization Program in Piscataway is an intensive day treatment program for youth who require structured psychiatric day services. </a:t>
            </a:r>
          </a:p>
          <a:p>
            <a:endParaRPr lang="en-US" sz="600" dirty="0"/>
          </a:p>
          <a:p>
            <a:r>
              <a:rPr lang="en-US" sz="1800" dirty="0"/>
              <a:t>The program is available Monday - Friday from 8:00 a.m. - 3:00 p.m. and serves youth ages </a:t>
            </a:r>
            <a:r>
              <a:rPr lang="en-US" sz="1800" b="1" dirty="0"/>
              <a:t>6-17</a:t>
            </a:r>
            <a:r>
              <a:rPr lang="en-US" sz="1800" dirty="0"/>
              <a:t> who are experiencing </a:t>
            </a:r>
            <a:r>
              <a:rPr lang="en-US" sz="1800" b="1" dirty="0"/>
              <a:t>serious emotional and behavioral problems</a:t>
            </a:r>
            <a:r>
              <a:rPr lang="en-US" sz="1800" dirty="0"/>
              <a:t> which negatively affect the young person’s ability to function at home, at school or in the community and meet criteria for medical necessity.</a:t>
            </a:r>
          </a:p>
          <a:p>
            <a:endParaRPr lang="en-US" sz="600" dirty="0"/>
          </a:p>
          <a:p>
            <a:r>
              <a:rPr lang="en-US" sz="1800" dirty="0"/>
              <a:t>Children and adolescents who are returning to the community after hospitalization or who are at risk for hospitalization are prioritized for admission. </a:t>
            </a:r>
          </a:p>
          <a:p>
            <a:endParaRPr lang="en-US" sz="2000" dirty="0"/>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10</a:t>
            </a:fld>
            <a:endParaRPr lang="en-US" dirty="0"/>
          </a:p>
        </p:txBody>
      </p:sp>
    </p:spTree>
    <p:extLst>
      <p:ext uri="{BB962C8B-B14F-4D97-AF65-F5344CB8AC3E}">
        <p14:creationId xmlns:p14="http://schemas.microsoft.com/office/powerpoint/2010/main" val="14750138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174" y="847518"/>
            <a:ext cx="8229600" cy="808038"/>
          </a:xfrm>
        </p:spPr>
        <p:txBody>
          <a:bodyPr/>
          <a:lstStyle/>
          <a:p>
            <a:pPr algn="ctr"/>
            <a:br>
              <a:rPr lang="en-US" dirty="0"/>
            </a:br>
            <a:r>
              <a:rPr lang="en-US" dirty="0"/>
              <a:t>For Referrals Call the </a:t>
            </a:r>
            <a:r>
              <a:rPr lang="en-US" sz="3200" dirty="0"/>
              <a:t>Challenge Central</a:t>
            </a:r>
            <a:br>
              <a:rPr lang="en-US" sz="3200" dirty="0"/>
            </a:br>
            <a:r>
              <a:rPr lang="en-US" sz="3200" dirty="0"/>
              <a:t>Child and Adolescent Partial Hospital - Piscataway</a:t>
            </a:r>
            <a:endParaRPr lang="en-US" dirty="0"/>
          </a:p>
        </p:txBody>
      </p:sp>
      <p:sp>
        <p:nvSpPr>
          <p:cNvPr id="3" name="Content Placeholder 2"/>
          <p:cNvSpPr>
            <a:spLocks noGrp="1"/>
          </p:cNvSpPr>
          <p:nvPr>
            <p:ph idx="1"/>
          </p:nvPr>
        </p:nvSpPr>
        <p:spPr>
          <a:xfrm>
            <a:off x="457200" y="1855305"/>
            <a:ext cx="8229600" cy="4533900"/>
          </a:xfrm>
        </p:spPr>
        <p:txBody>
          <a:bodyPr/>
          <a:lstStyle/>
          <a:p>
            <a:pPr algn="ctr"/>
            <a:endParaRPr lang="en-US" sz="4000" dirty="0">
              <a:solidFill>
                <a:schemeClr val="tx1"/>
              </a:solidFill>
            </a:endParaRPr>
          </a:p>
          <a:p>
            <a:pPr algn="ctr"/>
            <a:r>
              <a:rPr lang="en-US" sz="4000" dirty="0">
                <a:solidFill>
                  <a:schemeClr val="tx1"/>
                </a:solidFill>
              </a:rPr>
              <a:t>1-732-235-3479</a:t>
            </a:r>
          </a:p>
          <a:p>
            <a:pPr algn="ctr"/>
            <a:endParaRPr lang="en-US" dirty="0"/>
          </a:p>
          <a:p>
            <a:pPr>
              <a:buFont typeface="Arial" pitchFamily="34" charset="0"/>
              <a:buChar char="•"/>
            </a:pPr>
            <a:r>
              <a:rPr lang="en-US" dirty="0"/>
              <a:t>This call provides phone screening and evaluation of the need for services for individuals who need to access treatment on a non-emergency basis</a:t>
            </a:r>
          </a:p>
          <a:p>
            <a:pPr>
              <a:buFont typeface="Arial" pitchFamily="34" charset="0"/>
              <a:buChar char="•"/>
            </a:pPr>
            <a:r>
              <a:rPr lang="en-US" dirty="0"/>
              <a:t>Provides a single point of access to Challenge Central</a:t>
            </a:r>
          </a:p>
          <a:p>
            <a:pPr>
              <a:buFont typeface="Arial" pitchFamily="34" charset="0"/>
              <a:buChar char="•"/>
            </a:pPr>
            <a:r>
              <a:rPr lang="en-US" dirty="0"/>
              <a:t>Staffed by clinicians and admissions specialists</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11</a:t>
            </a:fld>
            <a:endParaRPr lang="en-US"/>
          </a:p>
        </p:txBody>
      </p:sp>
    </p:spTree>
    <p:extLst>
      <p:ext uri="{BB962C8B-B14F-4D97-AF65-F5344CB8AC3E}">
        <p14:creationId xmlns:p14="http://schemas.microsoft.com/office/powerpoint/2010/main" val="2871891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Referral Process for Challenge Central PHP</a:t>
            </a:r>
          </a:p>
        </p:txBody>
      </p:sp>
      <p:sp>
        <p:nvSpPr>
          <p:cNvPr id="3" name="Content Placeholder 2"/>
          <p:cNvSpPr>
            <a:spLocks noGrp="1"/>
          </p:cNvSpPr>
          <p:nvPr>
            <p:ph idx="1"/>
          </p:nvPr>
        </p:nvSpPr>
        <p:spPr>
          <a:xfrm>
            <a:off x="457200" y="1524000"/>
            <a:ext cx="8368748" cy="4533900"/>
          </a:xfrm>
        </p:spPr>
        <p:txBody>
          <a:bodyPr/>
          <a:lstStyle/>
          <a:p>
            <a:r>
              <a:rPr lang="en-US" dirty="0"/>
              <a:t>Referrals come from Acute Psychiatric Services (APS), internal and external providers by contacting Challenge Central and are screened and documented.</a:t>
            </a:r>
          </a:p>
          <a:p>
            <a:r>
              <a:rPr lang="en-US" dirty="0"/>
              <a:t>Outside providers are required to fax documentation to the program for clinical review and acceptance. Referring provider will complete insurance precertification unless authorization must be obtained by UBHC Utilization Review.</a:t>
            </a:r>
          </a:p>
          <a:p>
            <a:r>
              <a:rPr lang="en-US" dirty="0"/>
              <a:t>Once accepted, family is given intake appointment for youth.</a:t>
            </a:r>
          </a:p>
          <a:p>
            <a:r>
              <a:rPr lang="en-US" dirty="0"/>
              <a:t>Youth and family present for intake and register, then meet with nurse, specialist, clinician and MD. Youth will usually begin the program on the same day.</a:t>
            </a:r>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12</a:t>
            </a:fld>
            <a:endParaRPr lang="en-US"/>
          </a:p>
        </p:txBody>
      </p:sp>
    </p:spTree>
    <p:extLst>
      <p:ext uri="{BB962C8B-B14F-4D97-AF65-F5344CB8AC3E}">
        <p14:creationId xmlns:p14="http://schemas.microsoft.com/office/powerpoint/2010/main" val="8666230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PHP Admission Criteria</a:t>
            </a:r>
          </a:p>
        </p:txBody>
      </p:sp>
      <p:sp>
        <p:nvSpPr>
          <p:cNvPr id="3" name="Content Placeholder 2"/>
          <p:cNvSpPr>
            <a:spLocks noGrp="1"/>
          </p:cNvSpPr>
          <p:nvPr>
            <p:ph idx="1"/>
          </p:nvPr>
        </p:nvSpPr>
        <p:spPr>
          <a:xfrm>
            <a:off x="457200" y="1351033"/>
            <a:ext cx="8229600" cy="4533900"/>
          </a:xfrm>
        </p:spPr>
        <p:txBody>
          <a:bodyPr/>
          <a:lstStyle/>
          <a:p>
            <a:r>
              <a:rPr lang="en-US" sz="1800" dirty="0"/>
              <a:t>Youth who have a primary psychiatric diagnosis and meet medical necessity criteria for this level of care may be admitted for treatment. </a:t>
            </a:r>
          </a:p>
          <a:p>
            <a:pPr lvl="1"/>
            <a:r>
              <a:rPr lang="en-US" sz="1400" dirty="0"/>
              <a:t>Youth whose primary problem is the result of a developmental disability or substance abuse problem will be admitted if the psychiatric impairment is the cause of the current problems in functioning. </a:t>
            </a:r>
          </a:p>
          <a:p>
            <a:pPr lvl="1"/>
            <a:endParaRPr lang="en-US" sz="800" dirty="0"/>
          </a:p>
          <a:p>
            <a:r>
              <a:rPr lang="en-US" sz="1800" dirty="0"/>
              <a:t>Youth with serious emotional and behavioral health challenges who have previously resided in a treatment, hospital or residential facility setting or who are at risk of out of home placement and/or exclusion from public school due to the nature of the disturbance</a:t>
            </a:r>
            <a:r>
              <a:rPr lang="en-US" sz="1800" b="1" dirty="0"/>
              <a:t>.</a:t>
            </a:r>
          </a:p>
          <a:p>
            <a:endParaRPr lang="en-US" sz="800" dirty="0"/>
          </a:p>
          <a:p>
            <a:r>
              <a:rPr lang="en-US" sz="1800" dirty="0"/>
              <a:t>Youth referred directly from a Children’s Crisis Intervention Service (CCIS) unit for partial hospitalization treatment. These youth must be offered an appointment within seven (7) calendar days of referral.</a:t>
            </a:r>
          </a:p>
          <a:p>
            <a:endParaRPr lang="en-US" sz="800" dirty="0"/>
          </a:p>
          <a:p>
            <a:r>
              <a:rPr lang="en-US" sz="1800" dirty="0"/>
              <a:t>Youth diagnosed as seriously emotionally/behaviorally challenged who do not meet the criteria above may be admitted provided that all youth referred who meet the criteria are given first priority for admission and the youths difficulties meet medical necessity criteria.</a:t>
            </a:r>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13</a:t>
            </a:fld>
            <a:endParaRPr lang="en-US"/>
          </a:p>
        </p:txBody>
      </p:sp>
    </p:spTree>
    <p:extLst>
      <p:ext uri="{BB962C8B-B14F-4D97-AF65-F5344CB8AC3E}">
        <p14:creationId xmlns:p14="http://schemas.microsoft.com/office/powerpoint/2010/main" val="163188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Who We Serve</a:t>
            </a:r>
          </a:p>
        </p:txBody>
      </p:sp>
      <p:sp>
        <p:nvSpPr>
          <p:cNvPr id="3" name="Content Placeholder 2"/>
          <p:cNvSpPr>
            <a:spLocks noGrp="1"/>
          </p:cNvSpPr>
          <p:nvPr>
            <p:ph idx="1"/>
          </p:nvPr>
        </p:nvSpPr>
        <p:spPr/>
        <p:txBody>
          <a:bodyPr/>
          <a:lstStyle/>
          <a:p>
            <a:r>
              <a:rPr lang="en-US" dirty="0"/>
              <a:t>Many of the youth we serve experience emotional, social and behavioral health problems such as:</a:t>
            </a:r>
          </a:p>
          <a:p>
            <a:endParaRPr lang="en-US" sz="1000" dirty="0"/>
          </a:p>
          <a:p>
            <a:pPr>
              <a:buFont typeface="Arial" pitchFamily="34" charset="0"/>
              <a:buChar char="•"/>
            </a:pPr>
            <a:r>
              <a:rPr lang="en-US" dirty="0"/>
              <a:t>Depression and other affective disorders</a:t>
            </a:r>
          </a:p>
          <a:p>
            <a:pPr>
              <a:buFont typeface="Arial" pitchFamily="34" charset="0"/>
              <a:buChar char="•"/>
            </a:pPr>
            <a:r>
              <a:rPr lang="en-US" dirty="0"/>
              <a:t>Anxiety  </a:t>
            </a:r>
          </a:p>
          <a:p>
            <a:pPr>
              <a:buFont typeface="Arial" pitchFamily="34" charset="0"/>
              <a:buChar char="•"/>
            </a:pPr>
            <a:r>
              <a:rPr lang="en-US" dirty="0"/>
              <a:t>The effects of trauma</a:t>
            </a:r>
          </a:p>
          <a:p>
            <a:pPr>
              <a:buFont typeface="Arial" pitchFamily="34" charset="0"/>
              <a:buChar char="•"/>
            </a:pPr>
            <a:r>
              <a:rPr lang="en-US" dirty="0"/>
              <a:t>Thought disorders and psychosis</a:t>
            </a:r>
          </a:p>
          <a:p>
            <a:pPr>
              <a:buFont typeface="Arial" pitchFamily="34" charset="0"/>
              <a:buChar char="•"/>
            </a:pPr>
            <a:r>
              <a:rPr lang="en-US" dirty="0"/>
              <a:t>Impulsivity and anger</a:t>
            </a:r>
          </a:p>
          <a:p>
            <a:pPr>
              <a:buFont typeface="Arial" pitchFamily="34" charset="0"/>
              <a:buChar char="•"/>
            </a:pPr>
            <a:r>
              <a:rPr lang="en-US" dirty="0"/>
              <a:t>Hyperactivity and inattention</a:t>
            </a:r>
          </a:p>
          <a:p>
            <a:pPr>
              <a:buFont typeface="Arial" pitchFamily="34" charset="0"/>
              <a:buChar char="•"/>
            </a:pPr>
            <a:r>
              <a:rPr lang="en-US" dirty="0"/>
              <a:t>A history of suicidal thoughts/attempts or other behaviors that may have posed a danger to themselves or others.</a:t>
            </a:r>
            <a:r>
              <a:rPr lang="en-US" i="1" dirty="0"/>
              <a:t> </a:t>
            </a:r>
            <a:endParaRPr lang="en-US" dirty="0"/>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14</a:t>
            </a:fld>
            <a:endParaRPr lang="en-US" dirty="0"/>
          </a:p>
        </p:txBody>
      </p:sp>
    </p:spTree>
    <p:extLst>
      <p:ext uri="{BB962C8B-B14F-4D97-AF65-F5344CB8AC3E}">
        <p14:creationId xmlns:p14="http://schemas.microsoft.com/office/powerpoint/2010/main" val="8445741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Program Objectives</a:t>
            </a:r>
          </a:p>
        </p:txBody>
      </p:sp>
      <p:sp>
        <p:nvSpPr>
          <p:cNvPr id="3" name="Content Placeholder 2"/>
          <p:cNvSpPr>
            <a:spLocks noGrp="1"/>
          </p:cNvSpPr>
          <p:nvPr>
            <p:ph idx="1"/>
          </p:nvPr>
        </p:nvSpPr>
        <p:spPr/>
        <p:txBody>
          <a:bodyPr/>
          <a:lstStyle/>
          <a:p>
            <a:pPr lvl="0">
              <a:buFont typeface="Arial" charset="0"/>
              <a:buChar char="•"/>
            </a:pPr>
            <a:r>
              <a:rPr lang="en-US" sz="2400" dirty="0"/>
              <a:t>Enhance the mental, emotional and behavioral health of young people and promote their harmonious, supportive relationships with families and/or caretakers/guardians through the provision of expert behavioral health services.</a:t>
            </a:r>
          </a:p>
          <a:p>
            <a:pPr lvl="0">
              <a:buFont typeface="Arial" charset="0"/>
              <a:buChar char="•"/>
            </a:pPr>
            <a:endParaRPr lang="en-US" sz="2400" dirty="0"/>
          </a:p>
          <a:p>
            <a:pPr lvl="0">
              <a:buFont typeface="Arial" charset="0"/>
              <a:buChar char="•"/>
            </a:pPr>
            <a:r>
              <a:rPr lang="en-US" sz="2400" dirty="0"/>
              <a:t>Support young people in learning skills for coping, communicating, living, managing life challenges, using support systems and building independence.</a:t>
            </a:r>
          </a:p>
          <a:p>
            <a:pPr lvl="0">
              <a:buFont typeface="Arial" charset="0"/>
              <a:buChar char="•"/>
            </a:pPr>
            <a:endParaRPr lang="en-US" sz="2400" dirty="0"/>
          </a:p>
          <a:p>
            <a:pPr lvl="0">
              <a:buFont typeface="Arial" charset="0"/>
              <a:buChar char="•"/>
            </a:pPr>
            <a:r>
              <a:rPr lang="en-US" sz="2400" dirty="0"/>
              <a:t>Help each young person realize their potential</a:t>
            </a:r>
            <a:r>
              <a:rPr lang="en-US" sz="1800" dirty="0"/>
              <a:t>.</a:t>
            </a:r>
          </a:p>
          <a:p>
            <a:r>
              <a:rPr lang="en-US" sz="1800" dirty="0"/>
              <a:t> </a:t>
            </a:r>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15</a:t>
            </a:fld>
            <a:endParaRPr lang="en-US"/>
          </a:p>
        </p:txBody>
      </p:sp>
    </p:spTree>
    <p:extLst>
      <p:ext uri="{BB962C8B-B14F-4D97-AF65-F5344CB8AC3E}">
        <p14:creationId xmlns:p14="http://schemas.microsoft.com/office/powerpoint/2010/main" val="20041454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Program Objectives</a:t>
            </a:r>
          </a:p>
        </p:txBody>
      </p:sp>
      <p:sp>
        <p:nvSpPr>
          <p:cNvPr id="3" name="Content Placeholder 2"/>
          <p:cNvSpPr>
            <a:spLocks noGrp="1"/>
          </p:cNvSpPr>
          <p:nvPr>
            <p:ph idx="1"/>
          </p:nvPr>
        </p:nvSpPr>
        <p:spPr/>
        <p:txBody>
          <a:bodyPr/>
          <a:lstStyle/>
          <a:p>
            <a:pPr lvl="0">
              <a:buFont typeface="Arial" charset="0"/>
              <a:buChar char="•"/>
            </a:pPr>
            <a:r>
              <a:rPr lang="en-US" sz="2000" dirty="0"/>
              <a:t>Provide education to young people and their families about mental and behavioral health conditions and ways to prevent relapse, hospitalization or placement in a restrictive setting.</a:t>
            </a:r>
          </a:p>
          <a:p>
            <a:r>
              <a:rPr lang="en-US" sz="2000" dirty="0"/>
              <a:t> </a:t>
            </a:r>
          </a:p>
          <a:p>
            <a:pPr lvl="0">
              <a:buFont typeface="Arial" charset="0"/>
              <a:buChar char="•"/>
            </a:pPr>
            <a:r>
              <a:rPr lang="en-US" sz="2000" dirty="0"/>
              <a:t>Engage young people and their families, guardians or other supports to actively participate in treatment, programming and pursue meaningful goals.</a:t>
            </a:r>
          </a:p>
          <a:p>
            <a:r>
              <a:rPr lang="en-US" sz="2000" dirty="0"/>
              <a:t> </a:t>
            </a:r>
          </a:p>
          <a:p>
            <a:pPr lvl="0">
              <a:buFont typeface="Arial" charset="0"/>
              <a:buChar char="•"/>
            </a:pPr>
            <a:r>
              <a:rPr lang="en-US" sz="2000" dirty="0"/>
              <a:t>Affirm the strengths, abilities and talents of young people and their supporters and to use these strengths to help them grow.</a:t>
            </a:r>
          </a:p>
          <a:p>
            <a:r>
              <a:rPr lang="en-US" sz="2000" dirty="0"/>
              <a:t> </a:t>
            </a:r>
          </a:p>
          <a:p>
            <a:pPr lvl="0">
              <a:buFont typeface="Arial" charset="0"/>
              <a:buChar char="•"/>
            </a:pPr>
            <a:r>
              <a:rPr lang="en-US" sz="2000" dirty="0"/>
              <a:t>Promote positive relationships with community providers, natural supports and to encourage the efforts of young people and their families to support each other.</a:t>
            </a:r>
          </a:p>
          <a:p>
            <a:endParaRPr lang="en-US" sz="2000" dirty="0"/>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16</a:t>
            </a:fld>
            <a:endParaRPr lang="en-US" dirty="0"/>
          </a:p>
        </p:txBody>
      </p:sp>
    </p:spTree>
    <p:extLst>
      <p:ext uri="{BB962C8B-B14F-4D97-AF65-F5344CB8AC3E}">
        <p14:creationId xmlns:p14="http://schemas.microsoft.com/office/powerpoint/2010/main" val="20041454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Services We Provide</a:t>
            </a:r>
          </a:p>
        </p:txBody>
      </p:sp>
      <p:sp>
        <p:nvSpPr>
          <p:cNvPr id="3" name="Content Placeholder 2"/>
          <p:cNvSpPr>
            <a:spLocks noGrp="1"/>
          </p:cNvSpPr>
          <p:nvPr>
            <p:ph idx="1"/>
          </p:nvPr>
        </p:nvSpPr>
        <p:spPr/>
        <p:txBody>
          <a:bodyPr/>
          <a:lstStyle/>
          <a:p>
            <a:pPr lvl="0">
              <a:buFont typeface="Arial" pitchFamily="34" charset="0"/>
              <a:buChar char="•"/>
            </a:pPr>
            <a:r>
              <a:rPr lang="en-US" sz="2000" dirty="0"/>
              <a:t>Psychiatric and psychosocial assessment and evaluation </a:t>
            </a:r>
          </a:p>
          <a:p>
            <a:pPr lvl="0">
              <a:buFont typeface="Arial" pitchFamily="34" charset="0"/>
              <a:buChar char="•"/>
            </a:pPr>
            <a:r>
              <a:rPr lang="en-US" sz="2000" dirty="0"/>
              <a:t>Comprehensive nursing services and medical care </a:t>
            </a:r>
          </a:p>
          <a:p>
            <a:pPr lvl="0">
              <a:buFont typeface="Arial" pitchFamily="34" charset="0"/>
              <a:buChar char="•"/>
            </a:pPr>
            <a:r>
              <a:rPr lang="en-US" sz="2000" dirty="0"/>
              <a:t>Laboratory services </a:t>
            </a:r>
          </a:p>
          <a:p>
            <a:pPr lvl="0">
              <a:buFont typeface="Arial" pitchFamily="34" charset="0"/>
              <a:buChar char="•"/>
            </a:pPr>
            <a:r>
              <a:rPr lang="en-US" sz="2000" dirty="0"/>
              <a:t>Physical and dietary/nutritional assessment as indicated</a:t>
            </a:r>
          </a:p>
          <a:p>
            <a:pPr lvl="0">
              <a:buFont typeface="Arial" pitchFamily="34" charset="0"/>
              <a:buChar char="•"/>
            </a:pPr>
            <a:r>
              <a:rPr lang="en-US" sz="2000" dirty="0"/>
              <a:t>Individualized treatment planning </a:t>
            </a:r>
          </a:p>
          <a:p>
            <a:pPr lvl="0">
              <a:buFont typeface="Arial" pitchFamily="34" charset="0"/>
              <a:buChar char="•"/>
            </a:pPr>
            <a:r>
              <a:rPr lang="en-US" sz="2000" dirty="0"/>
              <a:t>Individual and group therapy </a:t>
            </a:r>
          </a:p>
          <a:p>
            <a:pPr lvl="0">
              <a:buFont typeface="Arial" pitchFamily="34" charset="0"/>
              <a:buChar char="•"/>
            </a:pPr>
            <a:r>
              <a:rPr lang="en-US" sz="2000" dirty="0"/>
              <a:t>Family therapy, education and support </a:t>
            </a:r>
          </a:p>
          <a:p>
            <a:pPr lvl="0">
              <a:buFont typeface="Arial" pitchFamily="34" charset="0"/>
              <a:buChar char="•"/>
            </a:pPr>
            <a:r>
              <a:rPr lang="en-US" sz="2000" dirty="0"/>
              <a:t>Recreational, therapeutic and psycho-educational groups </a:t>
            </a:r>
          </a:p>
          <a:p>
            <a:pPr lvl="0">
              <a:buFont typeface="Arial" pitchFamily="34" charset="0"/>
              <a:buChar char="•"/>
            </a:pPr>
            <a:r>
              <a:rPr lang="en-US" sz="2000" dirty="0"/>
              <a:t>Social and emotional learning programming and creative activities</a:t>
            </a:r>
          </a:p>
          <a:p>
            <a:pPr lvl="0">
              <a:buFont typeface="Arial" pitchFamily="34" charset="0"/>
              <a:buChar char="•"/>
            </a:pPr>
            <a:r>
              <a:rPr lang="en-US" sz="2000" dirty="0"/>
              <a:t>Medication management and monitoring</a:t>
            </a:r>
          </a:p>
          <a:p>
            <a:pPr lvl="0">
              <a:buFont typeface="Arial" pitchFamily="34" charset="0"/>
              <a:buChar char="•"/>
            </a:pPr>
            <a:r>
              <a:rPr lang="en-US" sz="2000" dirty="0"/>
              <a:t>Service coordination, case management, discharge planning and referral to community services </a:t>
            </a:r>
          </a:p>
          <a:p>
            <a:pPr lvl="0">
              <a:buFont typeface="Arial" pitchFamily="34" charset="0"/>
              <a:buChar char="•"/>
            </a:pPr>
            <a:r>
              <a:rPr lang="en-US" sz="2000" dirty="0"/>
              <a:t>Behavior management and educational services </a:t>
            </a:r>
          </a:p>
          <a:p>
            <a:endParaRPr lang="en-US" sz="2000" dirty="0"/>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17</a:t>
            </a:fld>
            <a:endParaRPr lang="en-US"/>
          </a:p>
        </p:txBody>
      </p:sp>
    </p:spTree>
    <p:extLst>
      <p:ext uri="{BB962C8B-B14F-4D97-AF65-F5344CB8AC3E}">
        <p14:creationId xmlns:p14="http://schemas.microsoft.com/office/powerpoint/2010/main" val="2225708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Our Staff</a:t>
            </a:r>
          </a:p>
        </p:txBody>
      </p:sp>
      <p:sp>
        <p:nvSpPr>
          <p:cNvPr id="3" name="Content Placeholder 2"/>
          <p:cNvSpPr>
            <a:spLocks noGrp="1"/>
          </p:cNvSpPr>
          <p:nvPr>
            <p:ph idx="1"/>
          </p:nvPr>
        </p:nvSpPr>
        <p:spPr>
          <a:xfrm>
            <a:off x="457200" y="1371600"/>
            <a:ext cx="8229600" cy="4749800"/>
          </a:xfrm>
        </p:spPr>
        <p:txBody>
          <a:bodyPr/>
          <a:lstStyle/>
          <a:p>
            <a:r>
              <a:rPr lang="en-US" dirty="0"/>
              <a:t>Our staff is a team of mental health professionals, including:</a:t>
            </a:r>
          </a:p>
          <a:p>
            <a:pPr>
              <a:buFont typeface="Arial" pitchFamily="34" charset="0"/>
              <a:buChar char="•"/>
            </a:pPr>
            <a:r>
              <a:rPr lang="en-US" dirty="0"/>
              <a:t>Administrators </a:t>
            </a:r>
          </a:p>
          <a:p>
            <a:pPr>
              <a:buFont typeface="Arial" pitchFamily="34" charset="0"/>
              <a:buChar char="•"/>
            </a:pPr>
            <a:r>
              <a:rPr lang="en-US" dirty="0"/>
              <a:t>Attending psychiatrists, fellows and residents</a:t>
            </a:r>
          </a:p>
          <a:p>
            <a:pPr>
              <a:buFont typeface="Arial" pitchFamily="34" charset="0"/>
              <a:buChar char="•"/>
            </a:pPr>
            <a:r>
              <a:rPr lang="en-US" dirty="0"/>
              <a:t>Licensed, registered and advance practice nurses</a:t>
            </a:r>
          </a:p>
          <a:p>
            <a:pPr>
              <a:buFont typeface="Arial" pitchFamily="34" charset="0"/>
              <a:buChar char="•"/>
            </a:pPr>
            <a:r>
              <a:rPr lang="en-US" dirty="0"/>
              <a:t>Master’s level social workers, counselors and art therapists</a:t>
            </a:r>
          </a:p>
          <a:p>
            <a:pPr>
              <a:buFont typeface="Arial" pitchFamily="34" charset="0"/>
              <a:buChar char="•"/>
            </a:pPr>
            <a:r>
              <a:rPr lang="en-US" dirty="0"/>
              <a:t>Mental health specialists, activities assistants</a:t>
            </a:r>
          </a:p>
          <a:p>
            <a:pPr>
              <a:buFont typeface="Arial" pitchFamily="34" charset="0"/>
              <a:buChar char="•"/>
            </a:pPr>
            <a:r>
              <a:rPr lang="en-US" dirty="0"/>
              <a:t>A special education teacher</a:t>
            </a:r>
          </a:p>
          <a:p>
            <a:pPr>
              <a:buFont typeface="Arial" pitchFamily="34" charset="0"/>
              <a:buChar char="•"/>
            </a:pPr>
            <a:r>
              <a:rPr lang="en-US" dirty="0"/>
              <a:t>A registered dietician</a:t>
            </a:r>
          </a:p>
          <a:p>
            <a:pPr>
              <a:buFont typeface="Arial" pitchFamily="34" charset="0"/>
              <a:buChar char="•"/>
            </a:pPr>
            <a:r>
              <a:rPr lang="en-US" dirty="0"/>
              <a:t>A pharmacist</a:t>
            </a:r>
          </a:p>
          <a:p>
            <a:pPr>
              <a:buFont typeface="Arial" pitchFamily="34" charset="0"/>
              <a:buChar char="•"/>
            </a:pPr>
            <a:r>
              <a:rPr lang="en-US" dirty="0"/>
              <a:t>Laboratory professionals</a:t>
            </a:r>
          </a:p>
          <a:p>
            <a:pPr>
              <a:buFont typeface="Arial" pitchFamily="34" charset="0"/>
              <a:buChar char="•"/>
            </a:pPr>
            <a:r>
              <a:rPr lang="en-US" dirty="0"/>
              <a:t>Support staff (office manager, secretaries)</a:t>
            </a:r>
          </a:p>
          <a:p>
            <a:pPr>
              <a:buFont typeface="Arial" pitchFamily="34" charset="0"/>
              <a:buChar char="•"/>
            </a:pPr>
            <a:r>
              <a:rPr lang="en-US" dirty="0"/>
              <a:t>Housekeeping, operations</a:t>
            </a:r>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18</a:t>
            </a:fld>
            <a:endParaRPr lang="en-US"/>
          </a:p>
        </p:txBody>
      </p:sp>
    </p:spTree>
    <p:extLst>
      <p:ext uri="{BB962C8B-B14F-4D97-AF65-F5344CB8AC3E}">
        <p14:creationId xmlns:p14="http://schemas.microsoft.com/office/powerpoint/2010/main" val="17850390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Programming</a:t>
            </a:r>
          </a:p>
        </p:txBody>
      </p:sp>
      <p:sp>
        <p:nvSpPr>
          <p:cNvPr id="3" name="Content Placeholder 2"/>
          <p:cNvSpPr>
            <a:spLocks noGrp="1"/>
          </p:cNvSpPr>
          <p:nvPr>
            <p:ph idx="1"/>
          </p:nvPr>
        </p:nvSpPr>
        <p:spPr/>
        <p:txBody>
          <a:bodyPr/>
          <a:lstStyle/>
          <a:p>
            <a:r>
              <a:rPr lang="en-US" dirty="0"/>
              <a:t>The therapeutic milieu setting is intended to provide young people with a stable and coherent social environment that creates a safe and therapeutic space in which healing, recovery, and growth can occur. In addition, the program utilizes the following approaches:</a:t>
            </a:r>
          </a:p>
          <a:p>
            <a:endParaRPr lang="en-US" sz="800" dirty="0"/>
          </a:p>
          <a:p>
            <a:pPr marL="0" indent="0" algn="ctr"/>
            <a:r>
              <a:rPr lang="en-US" dirty="0"/>
              <a:t>Cognitive Behavioral Therapy</a:t>
            </a:r>
          </a:p>
          <a:p>
            <a:pPr marL="0" indent="0" algn="ctr"/>
            <a:r>
              <a:rPr lang="en-US" dirty="0"/>
              <a:t>Behavior Management</a:t>
            </a:r>
          </a:p>
          <a:p>
            <a:pPr marL="0" indent="0" algn="ctr"/>
            <a:r>
              <a:rPr lang="en-US" dirty="0"/>
              <a:t>Psychoeducational/Health Promotion </a:t>
            </a:r>
          </a:p>
          <a:p>
            <a:pPr marL="0" indent="0" algn="ctr"/>
            <a:r>
              <a:rPr lang="en-US" dirty="0"/>
              <a:t>DBT informed skill building for affect regulation</a:t>
            </a:r>
          </a:p>
          <a:p>
            <a:pPr marL="0" indent="0" algn="ctr"/>
            <a:r>
              <a:rPr lang="en-US" dirty="0"/>
              <a:t>Social Decision Making/Problem Solving</a:t>
            </a:r>
          </a:p>
          <a:p>
            <a:pPr marL="0" indent="0" algn="ctr"/>
            <a:r>
              <a:rPr lang="en-US" dirty="0"/>
              <a:t>Nurtured Heart Approach</a:t>
            </a:r>
          </a:p>
          <a:p>
            <a:pPr marL="0" indent="0" algn="ctr"/>
            <a:r>
              <a:rPr lang="en-US" dirty="0"/>
              <a:t>Mindfulness</a:t>
            </a:r>
          </a:p>
          <a:p>
            <a:endParaRPr lang="en-US" dirty="0"/>
          </a:p>
          <a:p>
            <a:r>
              <a:rPr lang="en-US" dirty="0"/>
              <a:t>		</a:t>
            </a:r>
          </a:p>
          <a:p>
            <a:r>
              <a:rPr lang="en-US" dirty="0"/>
              <a:t>.</a:t>
            </a:r>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19</a:t>
            </a:fld>
            <a:endParaRPr lang="en-US"/>
          </a:p>
        </p:txBody>
      </p:sp>
    </p:spTree>
    <p:extLst>
      <p:ext uri="{BB962C8B-B14F-4D97-AF65-F5344CB8AC3E}">
        <p14:creationId xmlns:p14="http://schemas.microsoft.com/office/powerpoint/2010/main" val="2522021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THANK YOU!</a:t>
            </a:r>
          </a:p>
        </p:txBody>
      </p:sp>
      <p:sp>
        <p:nvSpPr>
          <p:cNvPr id="3" name="Content Placeholder 2"/>
          <p:cNvSpPr>
            <a:spLocks noGrp="1"/>
          </p:cNvSpPr>
          <p:nvPr>
            <p:ph idx="1"/>
          </p:nvPr>
        </p:nvSpPr>
        <p:spPr/>
        <p:txBody>
          <a:bodyPr/>
          <a:lstStyle/>
          <a:p>
            <a:pPr algn="ctr"/>
            <a:r>
              <a:rPr lang="en-US" dirty="0"/>
              <a:t>Special thanks to:</a:t>
            </a:r>
          </a:p>
          <a:p>
            <a:pPr algn="ctr"/>
            <a:endParaRPr lang="en-US" dirty="0"/>
          </a:p>
          <a:p>
            <a:pPr algn="ctr"/>
            <a:r>
              <a:rPr lang="en-US" dirty="0"/>
              <a:t>UBHC Leadership</a:t>
            </a:r>
          </a:p>
          <a:p>
            <a:pPr algn="ctr"/>
            <a:r>
              <a:rPr lang="en-US" dirty="0"/>
              <a:t>The Child Division </a:t>
            </a:r>
          </a:p>
          <a:p>
            <a:pPr algn="ctr"/>
            <a:r>
              <a:rPr lang="en-US" dirty="0"/>
              <a:t>The Child and Adolescent Inpatient Services Team</a:t>
            </a:r>
          </a:p>
          <a:p>
            <a:pPr algn="ctr"/>
            <a:r>
              <a:rPr lang="en-US" dirty="0"/>
              <a:t>The Challenge Program in Newark</a:t>
            </a:r>
          </a:p>
          <a:p>
            <a:pPr algn="ctr"/>
            <a:r>
              <a:rPr lang="en-US" dirty="0"/>
              <a:t>All of our colleagues at UBHC who have helped make this possible </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2</a:t>
            </a:fld>
            <a:endParaRPr lang="en-US"/>
          </a:p>
        </p:txBody>
      </p:sp>
    </p:spTree>
    <p:extLst>
      <p:ext uri="{BB962C8B-B14F-4D97-AF65-F5344CB8AC3E}">
        <p14:creationId xmlns:p14="http://schemas.microsoft.com/office/powerpoint/2010/main" val="22738788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457200"/>
            <a:ext cx="8763000" cy="1143000"/>
          </a:xfrm>
        </p:spPr>
        <p:txBody>
          <a:bodyPr>
            <a:normAutofit/>
          </a:bodyPr>
          <a:lstStyle/>
          <a:p>
            <a:pPr algn="ctr"/>
            <a:r>
              <a:rPr lang="en-US" sz="2800" dirty="0"/>
              <a:t>Connecting with the Children’s System of Care</a:t>
            </a:r>
          </a:p>
        </p:txBody>
      </p:sp>
      <p:sp>
        <p:nvSpPr>
          <p:cNvPr id="3" name="Content Placeholder 2"/>
          <p:cNvSpPr>
            <a:spLocks noGrp="1"/>
          </p:cNvSpPr>
          <p:nvPr>
            <p:ph idx="1"/>
          </p:nvPr>
        </p:nvSpPr>
        <p:spPr>
          <a:xfrm>
            <a:off x="457200" y="1663700"/>
            <a:ext cx="8140700" cy="4734052"/>
          </a:xfrm>
        </p:spPr>
        <p:txBody>
          <a:bodyPr>
            <a:noAutofit/>
          </a:bodyPr>
          <a:lstStyle/>
          <a:p>
            <a:pPr>
              <a:buFont typeface="Arial" pitchFamily="34" charset="0"/>
              <a:buChar char="•"/>
            </a:pPr>
            <a:r>
              <a:rPr lang="en-US" sz="2000" dirty="0">
                <a:latin typeface="+mn-lt"/>
              </a:rPr>
              <a:t>DCSOC - Division of Children’s System of Care </a:t>
            </a:r>
          </a:p>
          <a:p>
            <a:pPr lvl="1"/>
            <a:r>
              <a:rPr lang="en-US" sz="2000" dirty="0">
                <a:latin typeface="+mn-lt"/>
              </a:rPr>
              <a:t>The Children’s System of Care is accessed through </a:t>
            </a:r>
            <a:r>
              <a:rPr lang="en-US" sz="2000" dirty="0" err="1">
                <a:latin typeface="+mn-lt"/>
              </a:rPr>
              <a:t>PerformCare</a:t>
            </a:r>
            <a:r>
              <a:rPr lang="en-US" sz="2000" dirty="0">
                <a:latin typeface="+mn-lt"/>
              </a:rPr>
              <a:t> (</a:t>
            </a:r>
            <a:r>
              <a:rPr lang="en-US" sz="2000" dirty="0" err="1">
                <a:latin typeface="+mn-lt"/>
              </a:rPr>
              <a:t>www.performcarenj.org</a:t>
            </a:r>
            <a:r>
              <a:rPr lang="en-US" sz="2000" dirty="0">
                <a:latin typeface="+mn-lt"/>
              </a:rPr>
              <a:t>) – 1-877-652-7624</a:t>
            </a:r>
          </a:p>
          <a:p>
            <a:pPr lvl="2"/>
            <a:r>
              <a:rPr lang="en-US" sz="1800" dirty="0"/>
              <a:t>CMO/UCM – Care Management Organization (or Unified Case Management)</a:t>
            </a:r>
          </a:p>
          <a:p>
            <a:pPr lvl="2"/>
            <a:r>
              <a:rPr lang="en-US" sz="1800" dirty="0">
                <a:latin typeface="+mn-lt"/>
              </a:rPr>
              <a:t>CMCRSS – Children’s Mobile Crisis Response and Stabilization Services</a:t>
            </a:r>
          </a:p>
          <a:p>
            <a:pPr lvl="2"/>
            <a:r>
              <a:rPr lang="en-US" sz="1800" dirty="0">
                <a:latin typeface="+mn-lt"/>
              </a:rPr>
              <a:t>FSO – Family Support Organizations</a:t>
            </a:r>
          </a:p>
          <a:p>
            <a:pPr lvl="2"/>
            <a:r>
              <a:rPr lang="en-US" sz="1800" dirty="0"/>
              <a:t>Specialized community support services</a:t>
            </a:r>
            <a:endParaRPr lang="en-US" sz="1800" dirty="0">
              <a:latin typeface="+mn-lt"/>
            </a:endParaRPr>
          </a:p>
          <a:p>
            <a:pPr lvl="2"/>
            <a:r>
              <a:rPr lang="en-US" sz="1800" dirty="0">
                <a:latin typeface="+mn-lt"/>
              </a:rPr>
              <a:t>Out of home placement - after community services are tried</a:t>
            </a:r>
          </a:p>
          <a:p>
            <a:pPr lvl="2"/>
            <a:endParaRPr lang="en-US" sz="1800" dirty="0">
              <a:latin typeface="+mn-lt"/>
            </a:endParaRPr>
          </a:p>
          <a:p>
            <a:pPr>
              <a:buFont typeface="Arial" pitchFamily="34" charset="0"/>
              <a:buChar char="•"/>
            </a:pPr>
            <a:r>
              <a:rPr lang="en-US" sz="2000" dirty="0">
                <a:latin typeface="+mn-lt"/>
              </a:rPr>
              <a:t>DCPP – The Division of Child Protection and Permanency</a:t>
            </a:r>
          </a:p>
          <a:p>
            <a:pPr lvl="2">
              <a:buFont typeface="Arial" panose="020B0604020202020204" pitchFamily="34" charset="0"/>
              <a:buChar char="•"/>
            </a:pPr>
            <a:r>
              <a:rPr lang="en-US" sz="1800" dirty="0"/>
              <a:t>Child Abuse Hotline – 1-877-NJABUSE</a:t>
            </a:r>
          </a:p>
          <a:p>
            <a:pPr marL="457200" lvl="1" indent="0">
              <a:buNone/>
            </a:pPr>
            <a:endParaRPr lang="en-US" sz="2000" dirty="0">
              <a:latin typeface="+mn-lt"/>
            </a:endParaRPr>
          </a:p>
        </p:txBody>
      </p:sp>
      <p:sp>
        <p:nvSpPr>
          <p:cNvPr id="6" name="Slide Number Placeholder 3"/>
          <p:cNvSpPr>
            <a:spLocks noGrp="1"/>
          </p:cNvSpPr>
          <p:nvPr>
            <p:ph type="sldNum" sz="quarter" idx="4294967295"/>
          </p:nvPr>
        </p:nvSpPr>
        <p:spPr>
          <a:xfrm>
            <a:off x="8520902" y="5581650"/>
            <a:ext cx="609600" cy="521208"/>
          </a:xfrm>
          <a:prstGeom prst="rect">
            <a:avLst/>
          </a:prstGeom>
        </p:spPr>
        <p:txBody>
          <a:bodyPr/>
          <a:lstStyle/>
          <a:p>
            <a:fld id="{FCAF0728-BBCB-419B-B705-D6F9444D01DC}" type="slidenum">
              <a:rPr lang="en-US" smtClean="0"/>
              <a:pPr/>
              <a:t>20</a:t>
            </a:fld>
            <a:endParaRPr lang="en-US"/>
          </a:p>
        </p:txBody>
      </p:sp>
    </p:spTree>
    <p:extLst>
      <p:ext uri="{BB962C8B-B14F-4D97-AF65-F5344CB8AC3E}">
        <p14:creationId xmlns:p14="http://schemas.microsoft.com/office/powerpoint/2010/main" val="14855409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3505200" y="2716416"/>
            <a:ext cx="2057400" cy="196988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err="1">
                <a:solidFill>
                  <a:schemeClr val="tx1"/>
                </a:solidFill>
              </a:rPr>
              <a:t>PerformCare</a:t>
            </a:r>
            <a:endParaRPr lang="en-US" sz="1400" b="1" dirty="0">
              <a:solidFill>
                <a:schemeClr val="tx1"/>
              </a:solidFill>
            </a:endParaRPr>
          </a:p>
          <a:p>
            <a:pPr algn="ctr"/>
            <a:endParaRPr lang="en-US" sz="1400" dirty="0">
              <a:solidFill>
                <a:schemeClr val="tx1"/>
              </a:solidFill>
            </a:endParaRPr>
          </a:p>
          <a:p>
            <a:pPr algn="ctr"/>
            <a:r>
              <a:rPr lang="en-US" sz="1400" dirty="0">
                <a:solidFill>
                  <a:schemeClr val="tx1"/>
                </a:solidFill>
              </a:rPr>
              <a:t>Contracted Systems Administrator</a:t>
            </a:r>
          </a:p>
          <a:p>
            <a:pPr algn="ctr"/>
            <a:endParaRPr lang="en-US" sz="1400" dirty="0">
              <a:solidFill>
                <a:schemeClr val="tx1"/>
              </a:solidFill>
            </a:endParaRPr>
          </a:p>
          <a:p>
            <a:pPr algn="ctr"/>
            <a:r>
              <a:rPr lang="en-US" sz="1400" dirty="0">
                <a:solidFill>
                  <a:schemeClr val="tx1"/>
                </a:solidFill>
              </a:rPr>
              <a:t>(CSA)</a:t>
            </a:r>
          </a:p>
        </p:txBody>
      </p:sp>
      <p:sp>
        <p:nvSpPr>
          <p:cNvPr id="4" name="Oval 3"/>
          <p:cNvSpPr/>
          <p:nvPr/>
        </p:nvSpPr>
        <p:spPr>
          <a:xfrm>
            <a:off x="5791200" y="4267200"/>
            <a:ext cx="1905000" cy="18288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400" dirty="0">
                <a:solidFill>
                  <a:schemeClr val="tx1"/>
                </a:solidFill>
              </a:rPr>
              <a:t>Children’s Mobile Response and Stabilization Services (CMRSS)</a:t>
            </a:r>
          </a:p>
        </p:txBody>
      </p:sp>
      <p:sp>
        <p:nvSpPr>
          <p:cNvPr id="5" name="Oval 4"/>
          <p:cNvSpPr/>
          <p:nvPr/>
        </p:nvSpPr>
        <p:spPr>
          <a:xfrm>
            <a:off x="6019800" y="1562100"/>
            <a:ext cx="1828800" cy="18288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400" dirty="0">
                <a:solidFill>
                  <a:schemeClr val="tx1"/>
                </a:solidFill>
              </a:rPr>
              <a:t>Needs Assessments,</a:t>
            </a:r>
          </a:p>
          <a:p>
            <a:pPr algn="ctr"/>
            <a:r>
              <a:rPr lang="en-US" sz="1400" dirty="0">
                <a:solidFill>
                  <a:schemeClr val="tx1"/>
                </a:solidFill>
              </a:rPr>
              <a:t>Referrals, Out of Home Resources</a:t>
            </a:r>
          </a:p>
        </p:txBody>
      </p:sp>
      <p:sp>
        <p:nvSpPr>
          <p:cNvPr id="6" name="Oval 5"/>
          <p:cNvSpPr/>
          <p:nvPr/>
        </p:nvSpPr>
        <p:spPr>
          <a:xfrm>
            <a:off x="1219200" y="4307860"/>
            <a:ext cx="1905000" cy="178814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400" dirty="0">
                <a:solidFill>
                  <a:schemeClr val="tx1"/>
                </a:solidFill>
              </a:rPr>
              <a:t>Care Management Organization (CMO) and Unified Care Management Organization (UCM)</a:t>
            </a:r>
          </a:p>
        </p:txBody>
      </p:sp>
      <p:sp>
        <p:nvSpPr>
          <p:cNvPr id="7" name="Oval 6"/>
          <p:cNvSpPr/>
          <p:nvPr/>
        </p:nvSpPr>
        <p:spPr>
          <a:xfrm>
            <a:off x="1295400" y="1485900"/>
            <a:ext cx="1828800" cy="1905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400" dirty="0">
                <a:solidFill>
                  <a:schemeClr val="tx1"/>
                </a:solidFill>
              </a:rPr>
              <a:t>Family Support Organization (FSO) </a:t>
            </a:r>
          </a:p>
        </p:txBody>
      </p:sp>
      <p:sp>
        <p:nvSpPr>
          <p:cNvPr id="8" name="Rectangle 7"/>
          <p:cNvSpPr/>
          <p:nvPr/>
        </p:nvSpPr>
        <p:spPr>
          <a:xfrm>
            <a:off x="3657600" y="1562100"/>
            <a:ext cx="1752600" cy="762000"/>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dirty="0">
                <a:solidFill>
                  <a:schemeClr val="tx1"/>
                </a:solidFill>
              </a:rPr>
              <a:t>Referral</a:t>
            </a:r>
          </a:p>
        </p:txBody>
      </p:sp>
      <p:sp>
        <p:nvSpPr>
          <p:cNvPr id="9" name="Title 1"/>
          <p:cNvSpPr txBox="1">
            <a:spLocks/>
          </p:cNvSpPr>
          <p:nvPr/>
        </p:nvSpPr>
        <p:spPr>
          <a:xfrm>
            <a:off x="495300" y="683304"/>
            <a:ext cx="8077200" cy="5334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small" spc="0" normalizeH="0" baseline="0" noProof="0" dirty="0">
                <a:ln>
                  <a:noFill/>
                </a:ln>
                <a:solidFill>
                  <a:schemeClr val="tx2"/>
                </a:solidFill>
                <a:effectLst/>
                <a:uLnTx/>
                <a:uFillTx/>
                <a:latin typeface="+mj-lt"/>
                <a:ea typeface="+mj-ea"/>
                <a:cs typeface="+mj-cs"/>
              </a:rPr>
              <a:t>DCSOC - The Children’s System of Care</a:t>
            </a:r>
          </a:p>
        </p:txBody>
      </p:sp>
      <p:cxnSp>
        <p:nvCxnSpPr>
          <p:cNvPr id="14" name="Straight Arrow Connector 13"/>
          <p:cNvCxnSpPr>
            <a:stCxn id="2" idx="3"/>
            <a:endCxn id="6" idx="6"/>
          </p:cNvCxnSpPr>
          <p:nvPr/>
        </p:nvCxnSpPr>
        <p:spPr>
          <a:xfrm flipH="1">
            <a:off x="3124200" y="4397817"/>
            <a:ext cx="682299" cy="8041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2" idx="2"/>
            <a:endCxn id="7" idx="5"/>
          </p:cNvCxnSpPr>
          <p:nvPr/>
        </p:nvCxnSpPr>
        <p:spPr>
          <a:xfrm flipH="1" flipV="1">
            <a:off x="2856378" y="3111919"/>
            <a:ext cx="648822" cy="5894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2" idx="6"/>
            <a:endCxn id="5" idx="3"/>
          </p:cNvCxnSpPr>
          <p:nvPr/>
        </p:nvCxnSpPr>
        <p:spPr>
          <a:xfrm flipV="1">
            <a:off x="5562600" y="3123078"/>
            <a:ext cx="725022" cy="5782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2" idx="5"/>
            <a:endCxn id="4" idx="2"/>
          </p:cNvCxnSpPr>
          <p:nvPr/>
        </p:nvCxnSpPr>
        <p:spPr>
          <a:xfrm>
            <a:off x="5261301" y="4397817"/>
            <a:ext cx="529899" cy="7837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8" idx="2"/>
            <a:endCxn id="2" idx="0"/>
          </p:cNvCxnSpPr>
          <p:nvPr/>
        </p:nvCxnSpPr>
        <p:spPr>
          <a:xfrm>
            <a:off x="4533900" y="2324100"/>
            <a:ext cx="0" cy="3923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Slide Number Placeholder 3"/>
          <p:cNvSpPr txBox="1">
            <a:spLocks/>
          </p:cNvSpPr>
          <p:nvPr/>
        </p:nvSpPr>
        <p:spPr>
          <a:xfrm>
            <a:off x="8520902" y="5581650"/>
            <a:ext cx="609600" cy="521208"/>
          </a:xfrm>
          <a:prstGeom prst="rect">
            <a:avLst/>
          </a:prstGeom>
          <a:ln w="19050">
            <a:solidFill>
              <a:srgbClr val="FFFFFF"/>
            </a:solidFill>
          </a:ln>
        </p:spPr>
        <p:txBody>
          <a:bodyPr vert="horz" lIns="0" tIns="0" rIns="0" bIns="0" rtlCol="0" anchor="ctr"/>
          <a:lstStyle>
            <a:defPPr>
              <a:defRPr lang="en-US"/>
            </a:defPPr>
            <a:lvl1pPr marL="0" algn="ctr" defTabSz="457200" rtl="0" eaLnBrk="1" latinLnBrk="0" hangingPunct="1">
              <a:defRPr sz="18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CAF0728-BBCB-419B-B705-D6F9444D01DC}" type="slidenum">
              <a:rPr lang="en-US" smtClean="0"/>
              <a:pPr/>
              <a:t>21</a:t>
            </a:fld>
            <a:endParaRPr lang="en-US"/>
          </a:p>
        </p:txBody>
      </p:sp>
    </p:spTree>
    <p:extLst>
      <p:ext uri="{BB962C8B-B14F-4D97-AF65-F5344CB8AC3E}">
        <p14:creationId xmlns:p14="http://schemas.microsoft.com/office/powerpoint/2010/main" val="1214612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ea typeface="Geneva" charset="-128"/>
              </a:rPr>
              <a:t>University Behavioral Health Care</a:t>
            </a:r>
            <a:endParaRPr lang="en-US" dirty="0"/>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3</a:t>
            </a:fld>
            <a:endParaRPr lang="en-US"/>
          </a:p>
        </p:txBody>
      </p:sp>
      <p:sp>
        <p:nvSpPr>
          <p:cNvPr id="5" name="Content Placeholder 4"/>
          <p:cNvSpPr>
            <a:spLocks noGrp="1"/>
          </p:cNvSpPr>
          <p:nvPr>
            <p:ph idx="1"/>
          </p:nvPr>
        </p:nvSpPr>
        <p:spPr>
          <a:xfrm>
            <a:off x="457200" y="1523999"/>
            <a:ext cx="8440220" cy="4794607"/>
          </a:xfrm>
        </p:spPr>
        <p:txBody>
          <a:bodyPr/>
          <a:lstStyle/>
          <a:p>
            <a:pPr>
              <a:buFont typeface="Arial" charset="0"/>
              <a:buChar char="•"/>
            </a:pPr>
            <a:r>
              <a:rPr lang="en-US" dirty="0"/>
              <a:t>Rutgers University Behavioral Health Care is a free standing community mental health center founded in 1971. </a:t>
            </a:r>
          </a:p>
          <a:p>
            <a:pPr>
              <a:buFont typeface="Arial" charset="0"/>
              <a:buChar char="•"/>
            </a:pPr>
            <a:r>
              <a:rPr lang="en-US" dirty="0"/>
              <a:t>It is one of the largest behavioral health providers in New Jersey and the only behavioral health system that is part of a large university medical school. </a:t>
            </a:r>
          </a:p>
          <a:p>
            <a:pPr>
              <a:buFont typeface="Arial" charset="0"/>
              <a:buChar char="•"/>
            </a:pPr>
            <a:r>
              <a:rPr lang="en-US" dirty="0"/>
              <a:t>Today, UBHC offers a full continuum of behavioral health and addiction services for children, adolescents and adults.  </a:t>
            </a:r>
          </a:p>
          <a:p>
            <a:pPr>
              <a:buFont typeface="Arial" charset="0"/>
              <a:buChar char="•"/>
            </a:pPr>
            <a:r>
              <a:rPr lang="en-US" dirty="0"/>
              <a:t>Programs include inpatient and partial hospitalization, intensive outpatient, traditional outpatient and addiction treatment, case management, mobile response, crisis services and psychiatric screening, school based counseling programs and more.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Child Division</a:t>
            </a:r>
          </a:p>
        </p:txBody>
      </p:sp>
      <p:sp>
        <p:nvSpPr>
          <p:cNvPr id="3" name="Content Placeholder 2"/>
          <p:cNvSpPr>
            <a:spLocks noGrp="1"/>
          </p:cNvSpPr>
          <p:nvPr>
            <p:ph idx="1"/>
          </p:nvPr>
        </p:nvSpPr>
        <p:spPr/>
        <p:txBody>
          <a:bodyPr/>
          <a:lstStyle/>
          <a:p>
            <a:r>
              <a:rPr lang="en-US" dirty="0"/>
              <a:t>Organizes Child and Adolescent Services at UBHC to provide for improved communication, collaboration, effective use of resources and enhance service provision among child serving programs.</a:t>
            </a:r>
          </a:p>
          <a:p>
            <a:endParaRPr lang="en-US" dirty="0"/>
          </a:p>
          <a:p>
            <a:r>
              <a:rPr lang="en-US" dirty="0"/>
              <a:t>Two years ago, a Strategic Planning meeting took place and a needs assessment was conducted which resulted in a recommendation for the creation of a Child and Adolescent PHP in Piscataway.</a:t>
            </a:r>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4</a:t>
            </a:fld>
            <a:endParaRPr lang="en-US"/>
          </a:p>
        </p:txBody>
      </p:sp>
    </p:spTree>
    <p:extLst>
      <p:ext uri="{BB962C8B-B14F-4D97-AF65-F5344CB8AC3E}">
        <p14:creationId xmlns:p14="http://schemas.microsoft.com/office/powerpoint/2010/main" val="831323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Crisis Screening Services in Middlesex County</a:t>
            </a:r>
          </a:p>
        </p:txBody>
      </p:sp>
      <p:sp>
        <p:nvSpPr>
          <p:cNvPr id="3" name="Content Placeholder 2"/>
          <p:cNvSpPr>
            <a:spLocks noGrp="1"/>
          </p:cNvSpPr>
          <p:nvPr>
            <p:ph idx="1"/>
          </p:nvPr>
        </p:nvSpPr>
        <p:spPr>
          <a:xfrm>
            <a:off x="457200" y="1524000"/>
            <a:ext cx="8229600" cy="4724400"/>
          </a:xfrm>
        </p:spPr>
        <p:txBody>
          <a:bodyPr/>
          <a:lstStyle/>
          <a:p>
            <a:r>
              <a:rPr lang="en-US" dirty="0"/>
              <a:t>Provided through </a:t>
            </a:r>
            <a:r>
              <a:rPr lang="en-US" b="1" u="sng" dirty="0"/>
              <a:t>Acute Psychiatric Services </a:t>
            </a:r>
            <a:r>
              <a:rPr lang="en-US" dirty="0"/>
              <a:t>which:</a:t>
            </a:r>
          </a:p>
          <a:p>
            <a:endParaRPr lang="en-US" sz="800" dirty="0"/>
          </a:p>
          <a:p>
            <a:pPr>
              <a:buFont typeface="Arial" pitchFamily="34" charset="0"/>
              <a:buChar char="•"/>
            </a:pPr>
            <a:r>
              <a:rPr lang="en-US" dirty="0"/>
              <a:t>Can be reached at  </a:t>
            </a:r>
            <a:r>
              <a:rPr lang="en-US" b="1" dirty="0">
                <a:ln w="1905"/>
                <a:solidFill>
                  <a:schemeClr val="accent2"/>
                </a:solidFill>
                <a:effectLst>
                  <a:innerShdw blurRad="69850" dist="43180" dir="5400000">
                    <a:srgbClr val="000000">
                      <a:alpha val="65000"/>
                    </a:srgbClr>
                  </a:innerShdw>
                </a:effectLst>
              </a:rPr>
              <a:t>855-515-5700</a:t>
            </a:r>
          </a:p>
          <a:p>
            <a:pPr>
              <a:buFont typeface="Arial" pitchFamily="34" charset="0"/>
              <a:buChar char="•"/>
            </a:pPr>
            <a:r>
              <a:rPr lang="en-US" dirty="0"/>
              <a:t>Is located at 671 Hoes Lane in Piscataway </a:t>
            </a:r>
          </a:p>
          <a:p>
            <a:pPr>
              <a:buFont typeface="Arial" pitchFamily="34" charset="0"/>
              <a:buChar char="•"/>
            </a:pPr>
            <a:r>
              <a:rPr lang="en-US" dirty="0"/>
              <a:t>Is open 24 hours a day, 365 days a year</a:t>
            </a:r>
          </a:p>
          <a:p>
            <a:pPr>
              <a:buFont typeface="Arial" pitchFamily="34" charset="0"/>
              <a:buChar char="•"/>
            </a:pPr>
            <a:r>
              <a:rPr lang="en-US" dirty="0"/>
              <a:t>Serves primarily Middlesex County residents, is the Designated Screening Center for Middlesex County</a:t>
            </a:r>
          </a:p>
          <a:p>
            <a:pPr>
              <a:buFont typeface="Arial" pitchFamily="34" charset="0"/>
              <a:buChar char="•"/>
            </a:pPr>
            <a:r>
              <a:rPr lang="en-US" dirty="0"/>
              <a:t>May be accessed via phone, walk in or through a hospital Emergency Room</a:t>
            </a:r>
          </a:p>
          <a:p>
            <a:pPr>
              <a:buFont typeface="Arial" pitchFamily="34" charset="0"/>
              <a:buChar char="•"/>
            </a:pPr>
            <a:r>
              <a:rPr lang="en-US" dirty="0"/>
              <a:t>Can provide outreach services for screening and evaluation for individuals unable or unwilling to come to the screening center.</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5</a:t>
            </a:fld>
            <a:endParaRPr lang="en-US"/>
          </a:p>
        </p:txBody>
      </p:sp>
    </p:spTree>
    <p:extLst>
      <p:ext uri="{BB962C8B-B14F-4D97-AF65-F5344CB8AC3E}">
        <p14:creationId xmlns:p14="http://schemas.microsoft.com/office/powerpoint/2010/main" val="3531117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Crisis Screening Services in Middlesex County</a:t>
            </a:r>
          </a:p>
        </p:txBody>
      </p:sp>
      <p:sp>
        <p:nvSpPr>
          <p:cNvPr id="3" name="Content Placeholder 2"/>
          <p:cNvSpPr>
            <a:spLocks noGrp="1"/>
          </p:cNvSpPr>
          <p:nvPr>
            <p:ph idx="1"/>
          </p:nvPr>
        </p:nvSpPr>
        <p:spPr>
          <a:xfrm>
            <a:off x="415637" y="1579418"/>
            <a:ext cx="8229600" cy="4724400"/>
          </a:xfrm>
        </p:spPr>
        <p:txBody>
          <a:bodyPr/>
          <a:lstStyle/>
          <a:p>
            <a:pPr>
              <a:buFont typeface="Arial" pitchFamily="34" charset="0"/>
              <a:buChar char="•"/>
            </a:pPr>
            <a:r>
              <a:rPr lang="en-US" dirty="0"/>
              <a:t>Has 24 hours in which to complete an evaluation</a:t>
            </a:r>
          </a:p>
          <a:p>
            <a:pPr>
              <a:buFont typeface="Arial" pitchFamily="34" charset="0"/>
              <a:buChar char="•"/>
            </a:pPr>
            <a:r>
              <a:rPr lang="en-US" dirty="0"/>
              <a:t>Provides </a:t>
            </a:r>
            <a:r>
              <a:rPr lang="en-US" b="1" u="sng" dirty="0"/>
              <a:t>assessments</a:t>
            </a:r>
            <a:r>
              <a:rPr lang="en-US" dirty="0"/>
              <a:t> for people who may be experiencing a psychiatric crisis to determine their need for hospitalization</a:t>
            </a:r>
          </a:p>
          <a:p>
            <a:pPr>
              <a:buFont typeface="Arial" pitchFamily="34" charset="0"/>
              <a:buChar char="•"/>
            </a:pPr>
            <a:r>
              <a:rPr lang="en-US" b="1" u="sng" dirty="0"/>
              <a:t>Facilitates voluntary or involuntary hospitalization </a:t>
            </a:r>
            <a:r>
              <a:rPr lang="en-US" dirty="0"/>
              <a:t>for those who meet criteria or need commitment, provides referrals and recommendations for those who don’t</a:t>
            </a:r>
          </a:p>
          <a:p>
            <a:pPr>
              <a:buFont typeface="Arial" pitchFamily="34" charset="0"/>
              <a:buChar char="•"/>
            </a:pPr>
            <a:r>
              <a:rPr lang="en-US" b="1" u="sng" dirty="0"/>
              <a:t>Coordinates care</a:t>
            </a:r>
            <a:r>
              <a:rPr lang="en-US" b="1" dirty="0"/>
              <a:t> </a:t>
            </a:r>
            <a:r>
              <a:rPr lang="en-US" dirty="0"/>
              <a:t>with existing providers for individuals in crisis</a:t>
            </a:r>
          </a:p>
          <a:p>
            <a:pPr>
              <a:buFont typeface="Arial" pitchFamily="34" charset="0"/>
              <a:buChar char="•"/>
            </a:pPr>
            <a:r>
              <a:rPr lang="en-US" b="1" u="sng" dirty="0"/>
              <a:t>Operates a mobile outreach</a:t>
            </a:r>
            <a:r>
              <a:rPr lang="en-US" dirty="0"/>
              <a:t> component for individuals who are unable/unwilling to come to the screening center</a:t>
            </a:r>
          </a:p>
          <a:p>
            <a:pPr>
              <a:buFont typeface="Arial" pitchFamily="34" charset="0"/>
              <a:buChar char="•"/>
            </a:pPr>
            <a:r>
              <a:rPr lang="en-US" dirty="0"/>
              <a:t>Provides a </a:t>
            </a:r>
            <a:r>
              <a:rPr lang="en-US" b="1" u="sng" dirty="0"/>
              <a:t>24-hour telephone hotline service </a:t>
            </a:r>
            <a:r>
              <a:rPr lang="en-US" dirty="0"/>
              <a:t>staffed by crisis counselors who are trained in both telephone assessment, evaluation and crisis prevention</a:t>
            </a:r>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6</a:t>
            </a:fld>
            <a:endParaRPr lang="en-US"/>
          </a:p>
        </p:txBody>
      </p:sp>
    </p:spTree>
    <p:extLst>
      <p:ext uri="{BB962C8B-B14F-4D97-AF65-F5344CB8AC3E}">
        <p14:creationId xmlns:p14="http://schemas.microsoft.com/office/powerpoint/2010/main" val="4147930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General Criteria for Psychiatric Admission</a:t>
            </a:r>
          </a:p>
        </p:txBody>
      </p:sp>
      <p:sp>
        <p:nvSpPr>
          <p:cNvPr id="3" name="Content Placeholder 2"/>
          <p:cNvSpPr>
            <a:spLocks noGrp="1"/>
          </p:cNvSpPr>
          <p:nvPr>
            <p:ph idx="1"/>
          </p:nvPr>
        </p:nvSpPr>
        <p:spPr>
          <a:xfrm>
            <a:off x="457200" y="1524000"/>
            <a:ext cx="8229600" cy="4762500"/>
          </a:xfrm>
        </p:spPr>
        <p:txBody>
          <a:bodyPr/>
          <a:lstStyle/>
          <a:p>
            <a:pPr>
              <a:buFont typeface="Arial" pitchFamily="34" charset="0"/>
              <a:buChar char="•"/>
            </a:pPr>
            <a:r>
              <a:rPr lang="en-US" dirty="0"/>
              <a:t>An individual meets criteria for hospitalization when, due to a mental illness, the person presents an </a:t>
            </a:r>
            <a:r>
              <a:rPr lang="en-US" b="1" u="sng" dirty="0"/>
              <a:t>imminent</a:t>
            </a:r>
            <a:r>
              <a:rPr lang="en-US" dirty="0"/>
              <a:t> </a:t>
            </a:r>
          </a:p>
          <a:p>
            <a:pPr lvl="1">
              <a:spcBef>
                <a:spcPts val="0"/>
              </a:spcBef>
              <a:buFont typeface="Arial" pitchFamily="34" charset="0"/>
              <a:buChar char="•"/>
            </a:pPr>
            <a:r>
              <a:rPr lang="en-US" sz="2000" dirty="0"/>
              <a:t>Danger to self</a:t>
            </a:r>
          </a:p>
          <a:p>
            <a:pPr lvl="1">
              <a:spcBef>
                <a:spcPts val="0"/>
              </a:spcBef>
              <a:buFont typeface="Arial" pitchFamily="34" charset="0"/>
              <a:buChar char="•"/>
            </a:pPr>
            <a:r>
              <a:rPr lang="en-US" sz="2000" dirty="0"/>
              <a:t>Danger to others </a:t>
            </a:r>
          </a:p>
          <a:p>
            <a:pPr lvl="1" algn="ctr">
              <a:spcBef>
                <a:spcPts val="0"/>
              </a:spcBef>
              <a:buNone/>
            </a:pPr>
            <a:r>
              <a:rPr lang="en-US" sz="2000" b="1" dirty="0"/>
              <a:t>OR  </a:t>
            </a:r>
          </a:p>
          <a:p>
            <a:pPr lvl="1">
              <a:spcBef>
                <a:spcPts val="0"/>
              </a:spcBef>
              <a:buFont typeface="Arial" pitchFamily="34" charset="0"/>
              <a:buChar char="•"/>
            </a:pPr>
            <a:r>
              <a:rPr lang="en-US" sz="2000" dirty="0"/>
              <a:t>Is unable to provide for his/her own care due to a mental illness and no adequate alternative support is available</a:t>
            </a:r>
            <a:endParaRPr lang="en-US" sz="2400" dirty="0"/>
          </a:p>
          <a:p>
            <a:pPr lvl="1">
              <a:buNone/>
            </a:pPr>
            <a:endParaRPr lang="en-US" sz="2000" dirty="0"/>
          </a:p>
          <a:p>
            <a:pPr>
              <a:buFont typeface="Arial" pitchFamily="34" charset="0"/>
              <a:buChar char="•"/>
            </a:pPr>
            <a:r>
              <a:rPr lang="en-US" dirty="0"/>
              <a:t>UBHC provides inpatient care for:</a:t>
            </a:r>
          </a:p>
          <a:p>
            <a:pPr lvl="1">
              <a:buFont typeface="Arial" pitchFamily="34" charset="0"/>
              <a:buChar char="•"/>
            </a:pPr>
            <a:r>
              <a:rPr lang="en-US" sz="2000" dirty="0"/>
              <a:t>Children and Adolescents (5-17) on a VOLUNTARY OR INVOLUNTARY basis primarily from Middlesex, Somerset, Hunterdon and Mercer, others depend on availability</a:t>
            </a:r>
          </a:p>
          <a:p>
            <a:pPr lvl="1">
              <a:buFont typeface="Arial" pitchFamily="34" charset="0"/>
              <a:buChar char="•"/>
            </a:pPr>
            <a:r>
              <a:rPr lang="en-US" sz="2000" dirty="0"/>
              <a:t>Adults (18 and over) on a VOLUNTARY basis only, primarily from Middlesex County to the Adult Inpatient Unit</a:t>
            </a:r>
          </a:p>
          <a:p>
            <a:pPr>
              <a:buFont typeface="Arial" pitchFamily="34" charset="0"/>
              <a:buChar char="•"/>
            </a:pPr>
            <a:endParaRPr lang="en-US" sz="2400" dirty="0"/>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7</a:t>
            </a:fld>
            <a:endParaRPr lang="en-US"/>
          </a:p>
        </p:txBody>
      </p:sp>
    </p:spTree>
    <p:extLst>
      <p:ext uri="{BB962C8B-B14F-4D97-AF65-F5344CB8AC3E}">
        <p14:creationId xmlns:p14="http://schemas.microsoft.com/office/powerpoint/2010/main" val="1155018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Child and Adolescent Inpatient Services</a:t>
            </a:r>
          </a:p>
        </p:txBody>
      </p:sp>
      <p:sp>
        <p:nvSpPr>
          <p:cNvPr id="3" name="Content Placeholder 2"/>
          <p:cNvSpPr>
            <a:spLocks noGrp="1"/>
          </p:cNvSpPr>
          <p:nvPr>
            <p:ph idx="1"/>
          </p:nvPr>
        </p:nvSpPr>
        <p:spPr/>
        <p:txBody>
          <a:bodyPr/>
          <a:lstStyle/>
          <a:p>
            <a:r>
              <a:rPr lang="en-US" sz="2000" dirty="0"/>
              <a:t>	The Child &amp; Adolescent Inpatient Service (CAIS) is the designated CCIS unit for Middlesex, Mercer, Somerset and Hunterdon counties and is a:</a:t>
            </a:r>
          </a:p>
          <a:p>
            <a:endParaRPr lang="en-US" sz="2000" dirty="0"/>
          </a:p>
          <a:p>
            <a:pPr lvl="1">
              <a:buFont typeface="Arial" pitchFamily="34" charset="0"/>
              <a:buChar char="•"/>
            </a:pPr>
            <a:r>
              <a:rPr lang="en-US" sz="2000" dirty="0"/>
              <a:t>a 24 bed</a:t>
            </a:r>
          </a:p>
          <a:p>
            <a:pPr lvl="1">
              <a:buFont typeface="Arial" pitchFamily="34" charset="0"/>
              <a:buChar char="•"/>
            </a:pPr>
            <a:r>
              <a:rPr lang="en-US" sz="2000" dirty="0"/>
              <a:t>intensive </a:t>
            </a:r>
          </a:p>
          <a:p>
            <a:pPr lvl="1">
              <a:buFont typeface="Arial" pitchFamily="34" charset="0"/>
              <a:buChar char="•"/>
            </a:pPr>
            <a:r>
              <a:rPr lang="en-US" sz="2000" dirty="0"/>
              <a:t>24 hour a day, 7 day a week</a:t>
            </a:r>
          </a:p>
          <a:p>
            <a:pPr marL="0" indent="0"/>
            <a:r>
              <a:rPr lang="en-US" sz="2000" dirty="0"/>
              <a:t> </a:t>
            </a:r>
          </a:p>
          <a:p>
            <a:pPr marL="400050" lvl="1" indent="0">
              <a:buNone/>
            </a:pPr>
            <a:r>
              <a:rPr lang="en-US" sz="2000" dirty="0"/>
              <a:t>in-patient program for children and adolescents ages 5-17 whose psychiatric illness is serious enough to need inpatient treatment and who require specialized care, observation or evaluation that can only be provided in an inpatient setting. </a:t>
            </a:r>
          </a:p>
          <a:p>
            <a:endParaRPr lang="en-US" sz="2000" dirty="0"/>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8</a:t>
            </a:fld>
            <a:endParaRPr lang="en-US"/>
          </a:p>
        </p:txBody>
      </p:sp>
    </p:spTree>
    <p:extLst>
      <p:ext uri="{BB962C8B-B14F-4D97-AF65-F5344CB8AC3E}">
        <p14:creationId xmlns:p14="http://schemas.microsoft.com/office/powerpoint/2010/main" val="29323479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55304"/>
            <a:ext cx="8229600" cy="4202596"/>
          </a:xfrm>
        </p:spPr>
        <p:txBody>
          <a:bodyPr/>
          <a:lstStyle/>
          <a:p>
            <a:r>
              <a:rPr lang="en-US" dirty="0"/>
              <a:t>	</a:t>
            </a:r>
          </a:p>
          <a:p>
            <a:r>
              <a:rPr lang="en-US" dirty="0"/>
              <a:t>	The Child and Adolescent Partial Hospitalization Program at University Behavioral Health Care provides youth and family centered, structured, intensive psychiatric day services to support the mental and behavioral health goals of young people served, to promote their ability to experience well-being and remain engaged in meaningful activities in their homes and communities, with their peers, families and loved ones.</a:t>
            </a:r>
          </a:p>
          <a:p>
            <a:pPr marL="400050" lvl="1" indent="0">
              <a:buNone/>
            </a:pPr>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966A9316-7EAB-4AB8-BBA5-FFDD41B48DF2}" type="slidenum">
              <a:rPr lang="en-US" smtClean="0"/>
              <a:pPr>
                <a:defRPr/>
              </a:pPr>
              <a:t>9</a:t>
            </a:fld>
            <a:endParaRPr lang="en-US"/>
          </a:p>
        </p:txBody>
      </p:sp>
      <p:sp>
        <p:nvSpPr>
          <p:cNvPr id="5" name="Title 1"/>
          <p:cNvSpPr>
            <a:spLocks noGrp="1"/>
          </p:cNvSpPr>
          <p:nvPr>
            <p:ph type="title"/>
          </p:nvPr>
        </p:nvSpPr>
        <p:spPr>
          <a:xfrm>
            <a:off x="457200" y="609600"/>
            <a:ext cx="8229600" cy="808038"/>
          </a:xfrm>
        </p:spPr>
        <p:txBody>
          <a:bodyPr/>
          <a:lstStyle/>
          <a:p>
            <a:pPr algn="ctr"/>
            <a:r>
              <a:rPr lang="en-US" sz="2800" dirty="0"/>
              <a:t>Challenge Central</a:t>
            </a:r>
            <a:br>
              <a:rPr lang="en-US" sz="2800" dirty="0"/>
            </a:br>
            <a:r>
              <a:rPr lang="en-US" sz="2800" dirty="0"/>
              <a:t>Child and Adolescent Partial Hospital - Piscataway</a:t>
            </a:r>
          </a:p>
        </p:txBody>
      </p:sp>
    </p:spTree>
    <p:extLst>
      <p:ext uri="{BB962C8B-B14F-4D97-AF65-F5344CB8AC3E}">
        <p14:creationId xmlns:p14="http://schemas.microsoft.com/office/powerpoint/2010/main" val="9052911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RU_Template_Arial_G">
  <a:themeElements>
    <a:clrScheme name="RU_Template_Verdana_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U_Template_Verdana_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U_Template_Verdana_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U_Template_Verdana_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U_Template_Verdana_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U_Template_Verdana_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U_Template_Verdana_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U_Template_Verdana_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U_Template_Verdana_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U_Template_Verdana_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U_Template_Verdana_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U_Template_Verdana_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U_Template_Verdana_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U_Template_Verdana_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911</TotalTime>
  <Words>1583</Words>
  <Application>Microsoft Office PowerPoint</Application>
  <PresentationFormat>On-screen Show (4:3)</PresentationFormat>
  <Paragraphs>204</Paragraphs>
  <Slides>21</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RU_Template_Arial_G</vt:lpstr>
      <vt:lpstr>Child and Adolescent Inpatient Services and Challenge Central - Child and Adolescent Partial Hospitalization Program at Rutgers University Behavioral Health Care</vt:lpstr>
      <vt:lpstr>THANK YOU!</vt:lpstr>
      <vt:lpstr>University Behavioral Health Care</vt:lpstr>
      <vt:lpstr>The Child Division</vt:lpstr>
      <vt:lpstr>Crisis Screening Services in Middlesex County</vt:lpstr>
      <vt:lpstr>Crisis Screening Services in Middlesex County</vt:lpstr>
      <vt:lpstr>General Criteria for Psychiatric Admission</vt:lpstr>
      <vt:lpstr>Child and Adolescent Inpatient Services</vt:lpstr>
      <vt:lpstr>Challenge Central Child and Adolescent Partial Hospital - Piscataway</vt:lpstr>
      <vt:lpstr>Challenge Central Child and Adolescent Partial Hospital - Piscataway</vt:lpstr>
      <vt:lpstr> For Referrals Call the Challenge Central Child and Adolescent Partial Hospital - Piscataway</vt:lpstr>
      <vt:lpstr>Referral Process for Challenge Central PHP</vt:lpstr>
      <vt:lpstr>PHP Admission Criteria</vt:lpstr>
      <vt:lpstr>Who We Serve</vt:lpstr>
      <vt:lpstr>Program Objectives</vt:lpstr>
      <vt:lpstr>Program Objectives</vt:lpstr>
      <vt:lpstr>Services We Provide</vt:lpstr>
      <vt:lpstr>Our Staff</vt:lpstr>
      <vt:lpstr>Programming</vt:lpstr>
      <vt:lpstr>Connecting with the Children’s System of Care</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eburris</dc:creator>
  <cp:lastModifiedBy>Alejandra  Carbajal</cp:lastModifiedBy>
  <cp:revision>86</cp:revision>
  <cp:lastPrinted>2014-11-20T17:17:31Z</cp:lastPrinted>
  <dcterms:created xsi:type="dcterms:W3CDTF">2012-05-15T15:26:04Z</dcterms:created>
  <dcterms:modified xsi:type="dcterms:W3CDTF">2019-10-29T15:15:19Z</dcterms:modified>
</cp:coreProperties>
</file>