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5"/>
  </p:notesMasterIdLst>
  <p:sldIdLst>
    <p:sldId id="256" r:id="rId2"/>
    <p:sldId id="257" r:id="rId3"/>
    <p:sldId id="260" r:id="rId4"/>
    <p:sldId id="261" r:id="rId5"/>
    <p:sldId id="262" r:id="rId6"/>
    <p:sldId id="263" r:id="rId7"/>
    <p:sldId id="264" r:id="rId8"/>
    <p:sldId id="273" r:id="rId9"/>
    <p:sldId id="275" r:id="rId10"/>
    <p:sldId id="367" r:id="rId11"/>
    <p:sldId id="355" r:id="rId12"/>
    <p:sldId id="356" r:id="rId13"/>
    <p:sldId id="357" r:id="rId14"/>
    <p:sldId id="353" r:id="rId15"/>
    <p:sldId id="287" r:id="rId16"/>
    <p:sldId id="293" r:id="rId17"/>
    <p:sldId id="279" r:id="rId18"/>
    <p:sldId id="282" r:id="rId19"/>
    <p:sldId id="283" r:id="rId20"/>
    <p:sldId id="284" r:id="rId21"/>
    <p:sldId id="285" r:id="rId22"/>
    <p:sldId id="280" r:id="rId23"/>
    <p:sldId id="281" r:id="rId24"/>
    <p:sldId id="286" r:id="rId25"/>
    <p:sldId id="265" r:id="rId26"/>
    <p:sldId id="358" r:id="rId27"/>
    <p:sldId id="359" r:id="rId28"/>
    <p:sldId id="360" r:id="rId29"/>
    <p:sldId id="352" r:id="rId30"/>
    <p:sldId id="371" r:id="rId31"/>
    <p:sldId id="291" r:id="rId32"/>
    <p:sldId id="368" r:id="rId33"/>
    <p:sldId id="369" r:id="rId34"/>
    <p:sldId id="370" r:id="rId35"/>
    <p:sldId id="267" r:id="rId36"/>
    <p:sldId id="268" r:id="rId37"/>
    <p:sldId id="364" r:id="rId38"/>
    <p:sldId id="365" r:id="rId39"/>
    <p:sldId id="366" r:id="rId40"/>
    <p:sldId id="361" r:id="rId41"/>
    <p:sldId id="362" r:id="rId42"/>
    <p:sldId id="363" r:id="rId43"/>
    <p:sldId id="327" r:id="rId44"/>
  </p:sldIdLst>
  <p:sldSz cx="9144000" cy="6858000" type="screen4x3"/>
  <p:notesSz cx="7010400" cy="9296400"/>
  <p:embeddedFontLst>
    <p:embeddedFont>
      <p:font typeface="Calibri" panose="020F0502020204030204" pitchFamily="34" charset="0"/>
      <p:regular r:id="rId46"/>
      <p:bold r:id="rId47"/>
      <p:italic r:id="rId48"/>
      <p:boldItalic r:id="rId49"/>
    </p:embeddedFont>
    <p:embeddedFont>
      <p:font typeface="Quintessential" panose="020B0604020202020204" charset="0"/>
      <p:regular r:id="rId50"/>
    </p:embeddedFont>
    <p:embeddedFont>
      <p:font typeface="Algerian" panose="04020705040A02060702" pitchFamily="82" charset="0"/>
      <p:regular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895" autoAdjust="0"/>
  </p:normalViewPr>
  <p:slideViewPr>
    <p:cSldViewPr>
      <p:cViewPr>
        <p:scale>
          <a:sx n="70" d="100"/>
          <a:sy n="70" d="100"/>
        </p:scale>
        <p:origin x="-1386" y="-72"/>
      </p:cViewPr>
      <p:guideLst>
        <p:guide orient="horz" pos="2160"/>
        <p:guide pos="2880"/>
      </p:guideLst>
    </p:cSldViewPr>
  </p:slideViewPr>
  <p:notesTextViewPr>
    <p:cViewPr>
      <p:scale>
        <a:sx n="1" d="1"/>
        <a:sy n="1" d="1"/>
      </p:scale>
      <p:origin x="0" y="0"/>
    </p:cViewPr>
  </p:notesTextViewPr>
  <p:sorterViewPr>
    <p:cViewPr>
      <p:scale>
        <a:sx n="190" d="100"/>
        <a:sy n="190" d="100"/>
      </p:scale>
      <p:origin x="0" y="3173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8" Type="http://schemas.openxmlformats.org/officeDocument/2006/relationships/slide" Target="slides/slide7.xml"/><Relationship Id="rId51" Type="http://schemas.openxmlformats.org/officeDocument/2006/relationships/font" Target="fonts/font6.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3037840" cy="464820"/>
          </a:xfrm>
          <a:prstGeom prst="rect">
            <a:avLst/>
          </a:prstGeom>
          <a:noFill/>
          <a:ln>
            <a:noFill/>
          </a:ln>
        </p:spPr>
        <p:txBody>
          <a:bodyPr spcFirstLastPara="1" wrap="square" lIns="93162" tIns="93162" rIns="93162" bIns="93162"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 name="Shape 4"/>
          <p:cNvSpPr txBox="1">
            <a:spLocks noGrp="1"/>
          </p:cNvSpPr>
          <p:nvPr>
            <p:ph type="dt" idx="10"/>
          </p:nvPr>
        </p:nvSpPr>
        <p:spPr>
          <a:xfrm>
            <a:off x="3970938" y="0"/>
            <a:ext cx="3037840" cy="464820"/>
          </a:xfrm>
          <a:prstGeom prst="rect">
            <a:avLst/>
          </a:prstGeom>
          <a:noFill/>
          <a:ln>
            <a:noFill/>
          </a:ln>
        </p:spPr>
        <p:txBody>
          <a:bodyPr spcFirstLastPara="1" wrap="square" lIns="93162" tIns="93162" rIns="93162" bIns="93162"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 name="Shape 5"/>
          <p:cNvSpPr>
            <a:spLocks noGrp="1" noRot="1" noChangeAspect="1"/>
          </p:cNvSpPr>
          <p:nvPr>
            <p:ph type="sldImg" idx="3"/>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829967"/>
            <a:ext cx="3037840" cy="464820"/>
          </a:xfrm>
          <a:prstGeom prst="rect">
            <a:avLst/>
          </a:prstGeom>
          <a:noFill/>
          <a:ln>
            <a:noFill/>
          </a:ln>
        </p:spPr>
        <p:txBody>
          <a:bodyPr spcFirstLastPara="1" wrap="square" lIns="93162" tIns="93162" rIns="93162" bIns="93162"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 name="Shape 8"/>
          <p:cNvSpPr txBox="1">
            <a:spLocks noGrp="1"/>
          </p:cNvSpPr>
          <p:nvPr>
            <p:ph type="sldNum" idx="12"/>
          </p:nvPr>
        </p:nvSpPr>
        <p:spPr>
          <a:xfrm>
            <a:off x="3970938" y="8829967"/>
            <a:ext cx="3037840" cy="464820"/>
          </a:xfrm>
          <a:prstGeom prst="rect">
            <a:avLst/>
          </a:prstGeom>
          <a:noFill/>
          <a:ln>
            <a:noFill/>
          </a:ln>
        </p:spPr>
        <p:txBody>
          <a:bodyPr spcFirstLastPara="1" wrap="square" lIns="93162" tIns="46568" rIns="93162" bIns="46568"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8061321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701040" y="4415790"/>
            <a:ext cx="5608320" cy="4183380"/>
          </a:xfrm>
          <a:prstGeom prst="rect">
            <a:avLst/>
          </a:prstGeom>
          <a:noFill/>
          <a:ln>
            <a:noFill/>
          </a:ln>
        </p:spPr>
        <p:txBody>
          <a:bodyPr spcFirstLastPara="1" wrap="square" lIns="93162" tIns="46568" rIns="93162" bIns="46568" anchor="t" anchorCtr="0">
            <a:noAutofit/>
          </a:bodyPr>
          <a:lstStyle/>
          <a:p>
            <a:pPr marL="0" indent="0"/>
            <a:endParaRPr dirty="0"/>
          </a:p>
        </p:txBody>
      </p:sp>
      <p:sp>
        <p:nvSpPr>
          <p:cNvPr id="87" name="Shape 87"/>
          <p:cNvSpPr txBox="1">
            <a:spLocks noGrp="1"/>
          </p:cNvSpPr>
          <p:nvPr>
            <p:ph type="sldNum" idx="12"/>
          </p:nvPr>
        </p:nvSpPr>
        <p:spPr>
          <a:xfrm>
            <a:off x="3970938" y="8829967"/>
            <a:ext cx="3037840" cy="464820"/>
          </a:xfrm>
          <a:prstGeom prst="rect">
            <a:avLst/>
          </a:prstGeom>
          <a:noFill/>
          <a:ln>
            <a:noFill/>
          </a:ln>
        </p:spPr>
        <p:txBody>
          <a:bodyPr spcFirstLastPara="1" wrap="square" lIns="93162" tIns="46568" rIns="93162" bIns="46568" anchor="b" anchorCtr="0">
            <a:noAutofit/>
          </a:bodyPr>
          <a:lstStyle/>
          <a:p>
            <a:pPr algn="r"/>
            <a:fld id="{00000000-1234-1234-1234-123412341234}" type="slidenum">
              <a:rPr lang="en-US" sz="1200">
                <a:solidFill>
                  <a:schemeClr val="dk1"/>
                </a:solidFill>
                <a:latin typeface="Calibri"/>
                <a:ea typeface="Calibri"/>
                <a:cs typeface="Calibri"/>
                <a:sym typeface="Calibri"/>
              </a:rPr>
              <a:pPr algn="r"/>
              <a:t>1</a:t>
            </a:fld>
            <a:endParaRPr sz="1200" dirty="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297" name="Shape 29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Shape 334"/>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335" name="Shape 33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241" name="Shape 24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262" name="Shape 26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269" name="Shape 26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76" name="Shape 276"/>
          <p:cNvSpPr txBox="1">
            <a:spLocks noGrp="1"/>
          </p:cNvSpPr>
          <p:nvPr>
            <p:ph type="body" idx="1"/>
          </p:nvPr>
        </p:nvSpPr>
        <p:spPr>
          <a:xfrm>
            <a:off x="701040" y="4415790"/>
            <a:ext cx="5608320" cy="4183380"/>
          </a:xfrm>
          <a:prstGeom prst="rect">
            <a:avLst/>
          </a:prstGeom>
          <a:noFill/>
          <a:ln>
            <a:noFill/>
          </a:ln>
        </p:spPr>
        <p:txBody>
          <a:bodyPr spcFirstLastPara="1" wrap="square" lIns="93162" tIns="46568" rIns="93162" bIns="46568" anchor="t" anchorCtr="0">
            <a:noAutofit/>
          </a:bodyPr>
          <a:lstStyle/>
          <a:p>
            <a:pPr marL="0" indent="0"/>
            <a:endParaRPr dirty="0"/>
          </a:p>
        </p:txBody>
      </p:sp>
      <p:sp>
        <p:nvSpPr>
          <p:cNvPr id="277" name="Shape 277"/>
          <p:cNvSpPr txBox="1">
            <a:spLocks noGrp="1"/>
          </p:cNvSpPr>
          <p:nvPr>
            <p:ph type="sldNum" idx="12"/>
          </p:nvPr>
        </p:nvSpPr>
        <p:spPr>
          <a:xfrm>
            <a:off x="3970938" y="8829967"/>
            <a:ext cx="3037840" cy="464820"/>
          </a:xfrm>
          <a:prstGeom prst="rect">
            <a:avLst/>
          </a:prstGeom>
          <a:noFill/>
          <a:ln>
            <a:noFill/>
          </a:ln>
        </p:spPr>
        <p:txBody>
          <a:bodyPr spcFirstLastPara="1" wrap="square" lIns="93162" tIns="46568" rIns="93162" bIns="46568" anchor="b" anchorCtr="0">
            <a:noAutofit/>
          </a:bodyPr>
          <a:lstStyle/>
          <a:p>
            <a:pPr algn="r"/>
            <a:fld id="{00000000-1234-1234-1234-123412341234}" type="slidenum">
              <a:rPr lang="en-US" sz="1200">
                <a:solidFill>
                  <a:schemeClr val="dk1"/>
                </a:solidFill>
                <a:latin typeface="Calibri"/>
                <a:ea typeface="Calibri"/>
                <a:cs typeface="Calibri"/>
                <a:sym typeface="Calibri"/>
              </a:rPr>
              <a:pPr algn="r"/>
              <a:t>20</a:t>
            </a:fld>
            <a:endParaRPr sz="1200" dirty="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284" name="Shape 28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248" name="Shape 248"/>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255" name="Shape 25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Shape 290"/>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291" name="Shape 29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94" name="Shape 9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146" name="Shape 14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323" name="Shape 32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158" name="Shape 158"/>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164" name="Shape 16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Shape 572"/>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573" name="Shape 57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112" name="Shape 11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119" name="Shape 11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126" name="Shape 12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133" name="Shape 13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140" name="Shape 14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199" name="Shape 19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endParaRPr dirty="0"/>
          </a:p>
        </p:txBody>
      </p:sp>
      <p:sp>
        <p:nvSpPr>
          <p:cNvPr id="213" name="Shape 21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685800" y="2130425"/>
            <a:ext cx="7772400" cy="14700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Shape 17"/>
          <p:cNvSpPr txBox="1">
            <a:spLocks noGrp="1"/>
          </p:cNvSpPr>
          <p:nvPr>
            <p:ph type="subTitle" idx="1"/>
          </p:nvPr>
        </p:nvSpPr>
        <p:spPr>
          <a:xfrm>
            <a:off x="1371600" y="3886200"/>
            <a:ext cx="6400800" cy="1752600"/>
          </a:xfrm>
          <a:prstGeom prst="rect">
            <a:avLst/>
          </a:prstGeom>
          <a:noFill/>
          <a:ln>
            <a:noFill/>
          </a:ln>
        </p:spPr>
        <p:txBody>
          <a:bodyPr spcFirstLastPara="1" wrap="square" lIns="91425" tIns="91425" rIns="91425" bIns="91425" anchor="t" anchorCtr="0"/>
          <a:lstStyle>
            <a:lvl1pPr marR="0" lvl="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9" name="Shape 19"/>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20" name="Shape 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 name="Shape 74"/>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76" name="Shape 76"/>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77" name="Shape 7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4732337" y="2171700"/>
            <a:ext cx="5851525" cy="2057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0" name="Shape 80"/>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2" name="Shape 82"/>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3" name="Shape 8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 name="Shape 23"/>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25" name="Shape 25"/>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26" name="Shape 2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722313" y="4406900"/>
            <a:ext cx="7772400" cy="136207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 name="Shape 29"/>
          <p:cNvSpPr txBox="1">
            <a:spLocks noGrp="1"/>
          </p:cNvSpPr>
          <p:nvPr>
            <p:ph type="body" idx="1"/>
          </p:nvPr>
        </p:nvSpPr>
        <p:spPr>
          <a:xfrm>
            <a:off x="722313" y="2906713"/>
            <a:ext cx="7772400" cy="1500187"/>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31" name="Shape 31"/>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32" name="Shape 3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 name="Shape 35"/>
          <p:cNvSpPr txBox="1">
            <a:spLocks noGrp="1"/>
          </p:cNvSpPr>
          <p:nvPr>
            <p:ph type="body" idx="1"/>
          </p:nvPr>
        </p:nvSpPr>
        <p:spPr>
          <a:xfrm>
            <a:off x="457200" y="1600200"/>
            <a:ext cx="4038600" cy="4525963"/>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body" idx="2"/>
          </p:nvPr>
        </p:nvSpPr>
        <p:spPr>
          <a:xfrm>
            <a:off x="4648200" y="1600200"/>
            <a:ext cx="4038600" cy="4525963"/>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38" name="Shape 38"/>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39" name="Shape 3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 name="Shape 42"/>
          <p:cNvSpPr txBox="1">
            <a:spLocks noGrp="1"/>
          </p:cNvSpPr>
          <p:nvPr>
            <p:ph type="body" idx="1"/>
          </p:nvPr>
        </p:nvSpPr>
        <p:spPr>
          <a:xfrm>
            <a:off x="457200" y="1535113"/>
            <a:ext cx="4040188"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457200" y="2174875"/>
            <a:ext cx="4040188"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4645025" y="1535113"/>
            <a:ext cx="4041775"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4645025" y="2174875"/>
            <a:ext cx="4041775"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7" name="Shape 47"/>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8" name="Shape 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 name="Shape 51"/>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2" name="Shape 52"/>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3" name="Shape 5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6" name="Shape 56"/>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7" name="Shape 5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73050"/>
            <a:ext cx="3008313" cy="116205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 name="Shape 60"/>
          <p:cNvSpPr txBox="1">
            <a:spLocks noGrp="1"/>
          </p:cNvSpPr>
          <p:nvPr>
            <p:ph type="body" idx="1"/>
          </p:nvPr>
        </p:nvSpPr>
        <p:spPr>
          <a:xfrm>
            <a:off x="3575050" y="273050"/>
            <a:ext cx="5111750" cy="585311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457200" y="1435100"/>
            <a:ext cx="3008313" cy="4691063"/>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63" name="Shape 63"/>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64" name="Shape 6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1792288" y="4800600"/>
            <a:ext cx="5486400" cy="566738"/>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Shape 67"/>
          <p:cNvSpPr>
            <a:spLocks noGrp="1"/>
          </p:cNvSpPr>
          <p:nvPr>
            <p:ph type="pic" idx="2"/>
          </p:nvPr>
        </p:nvSpPr>
        <p:spPr>
          <a:xfrm>
            <a:off x="1792288" y="612775"/>
            <a:ext cx="5486400" cy="4114800"/>
          </a:xfrm>
          <a:prstGeom prst="rect">
            <a:avLst/>
          </a:prstGeom>
          <a:noFill/>
          <a:ln>
            <a:noFill/>
          </a:ln>
        </p:spPr>
        <p:txBody>
          <a:bodyPr spcFirstLastPara="1" wrap="square" lIns="91425" tIns="91425" rIns="91425" bIns="91425"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dirty="0"/>
          </a:p>
        </p:txBody>
      </p:sp>
      <p:sp>
        <p:nvSpPr>
          <p:cNvPr id="68" name="Shape 68"/>
          <p:cNvSpPr txBox="1">
            <a:spLocks noGrp="1"/>
          </p:cNvSpPr>
          <p:nvPr>
            <p:ph type="body" idx="1"/>
          </p:nvPr>
        </p:nvSpPr>
        <p:spPr>
          <a:xfrm>
            <a:off x="1792288" y="5367338"/>
            <a:ext cx="5486400" cy="804862"/>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70" name="Shape 70"/>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71" name="Shape 7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3" name="Shape 13"/>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4" name="Shape 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state.nj.us/education/students/homeles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mailto:homeless@serve.org"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mailto:homeless@serve.or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oceanresourcenet.org/" TargetMode="External"/><Relationship Id="rId2" Type="http://schemas.openxmlformats.org/officeDocument/2006/relationships/hyperlink" Target="http://www.monmouthresourcenet.org/" TargetMode="External"/><Relationship Id="rId1" Type="http://schemas.openxmlformats.org/officeDocument/2006/relationships/slideLayout" Target="../slideLayouts/slideLayout2.xml"/><Relationship Id="rId5" Type="http://schemas.openxmlformats.org/officeDocument/2006/relationships/hyperlink" Target="http://www.homelesstoindependence.org/new-jersey-emergency-services/" TargetMode="External"/><Relationship Id="rId4" Type="http://schemas.openxmlformats.org/officeDocument/2006/relationships/hyperlink" Target="http://www.middlesexresourcenet.org/"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p:nvPr>
        </p:nvSpPr>
        <p:spPr>
          <a:xfrm>
            <a:off x="685800" y="1219200"/>
            <a:ext cx="7772400" cy="3810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000"/>
              <a:buFont typeface="Algerian"/>
              <a:buNone/>
            </a:pPr>
            <a:r>
              <a:rPr lang="en-US" sz="13000" b="0" i="0" u="none" strike="noStrike" cap="none" dirty="0">
                <a:solidFill>
                  <a:schemeClr val="dk1"/>
                </a:solidFill>
                <a:latin typeface="Algerian"/>
                <a:ea typeface="Algerian"/>
                <a:cs typeface="Algerian"/>
                <a:sym typeface="Algerian"/>
              </a:rPr>
              <a:t>Welcome</a:t>
            </a:r>
            <a:endParaRPr sz="13000" b="0" i="0" u="none" strike="noStrike" cap="none" dirty="0">
              <a:solidFill>
                <a:schemeClr val="dk1"/>
              </a:solidFill>
              <a:latin typeface="Algerian"/>
              <a:ea typeface="Algerian"/>
              <a:cs typeface="Algerian"/>
              <a:sym typeface="Algerian"/>
            </a:endParaRPr>
          </a:p>
        </p:txBody>
      </p:sp>
      <p:sp>
        <p:nvSpPr>
          <p:cNvPr id="90" name="Shape 9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1</a:t>
            </a:fld>
            <a:endParaRPr sz="1200" b="0" i="0" u="none" strike="noStrike" cap="none" dirty="0">
              <a:solidFill>
                <a:srgbClr val="888888"/>
              </a:solidFill>
              <a:latin typeface="Calibri"/>
              <a:ea typeface="Calibri"/>
              <a:cs typeface="Calibri"/>
              <a:sym typeface="Calibri"/>
            </a:endParaRPr>
          </a:p>
        </p:txBody>
      </p:sp>
      <p:sp>
        <p:nvSpPr>
          <p:cNvPr id="91" name="Shape 91"/>
          <p:cNvSpPr txBox="1">
            <a:spLocks noGrp="1"/>
          </p:cNvSpPr>
          <p:nvPr>
            <p:ph type="subTitle" idx="1"/>
          </p:nvPr>
        </p:nvSpPr>
        <p:spPr>
          <a:xfrm>
            <a:off x="1371600" y="4114800"/>
            <a:ext cx="6400800" cy="2286000"/>
          </a:xfrm>
          <a:prstGeom prst="rect">
            <a:avLst/>
          </a:prstGeom>
          <a:noFill/>
          <a:ln>
            <a:noFill/>
          </a:ln>
        </p:spPr>
        <p:txBody>
          <a:bodyPr spcFirstLastPara="1" wrap="square" lIns="91425" tIns="45700" rIns="91425" bIns="45700" anchor="t" anchorCtr="0">
            <a:noAutofit/>
          </a:bodyPr>
          <a:lstStyle/>
          <a:p>
            <a:pPr marL="0" marR="0" lvl="0" indent="0" algn="ctr" rtl="0">
              <a:lnSpc>
                <a:spcPct val="80000"/>
              </a:lnSpc>
              <a:spcBef>
                <a:spcPts val="0"/>
              </a:spcBef>
              <a:spcAft>
                <a:spcPts val="0"/>
              </a:spcAft>
              <a:buClr>
                <a:srgbClr val="888888"/>
              </a:buClr>
              <a:buSzPts val="3330"/>
              <a:buFont typeface="Arial"/>
              <a:buNone/>
            </a:pPr>
            <a:r>
              <a:rPr lang="en-US" sz="3330" b="1" i="0" u="none" strike="noStrike" cap="none" dirty="0">
                <a:solidFill>
                  <a:srgbClr val="888888"/>
                </a:solidFill>
                <a:latin typeface="Calibri"/>
                <a:ea typeface="Calibri"/>
                <a:cs typeface="Calibri"/>
                <a:sym typeface="Calibri"/>
              </a:rPr>
              <a:t>Alan Ferraro</a:t>
            </a:r>
            <a:endParaRPr dirty="0"/>
          </a:p>
          <a:p>
            <a:pPr marL="0" marR="0" lvl="0" indent="0" algn="ctr" rtl="0">
              <a:lnSpc>
                <a:spcPct val="80000"/>
              </a:lnSpc>
              <a:spcBef>
                <a:spcPts val="444"/>
              </a:spcBef>
              <a:spcAft>
                <a:spcPts val="0"/>
              </a:spcAft>
              <a:buClr>
                <a:srgbClr val="888888"/>
              </a:buClr>
              <a:buSzPts val="2220"/>
              <a:buFont typeface="Arial"/>
              <a:buNone/>
            </a:pPr>
            <a:endParaRPr sz="2220" b="1" i="0" u="none" strike="noStrike" cap="none" dirty="0">
              <a:solidFill>
                <a:srgbClr val="888888"/>
              </a:solidFill>
              <a:latin typeface="Calibri"/>
              <a:ea typeface="Calibri"/>
              <a:cs typeface="Calibri"/>
              <a:sym typeface="Calibri"/>
            </a:endParaRPr>
          </a:p>
          <a:p>
            <a:pPr marL="0" marR="0" lvl="0" indent="0" algn="l" rtl="0">
              <a:lnSpc>
                <a:spcPct val="80000"/>
              </a:lnSpc>
              <a:spcBef>
                <a:spcPts val="370"/>
              </a:spcBef>
              <a:spcAft>
                <a:spcPts val="0"/>
              </a:spcAft>
              <a:buClr>
                <a:srgbClr val="888888"/>
              </a:buClr>
              <a:buSzPts val="1850"/>
              <a:buFont typeface="Arial"/>
              <a:buNone/>
            </a:pPr>
            <a:r>
              <a:rPr lang="en-US" sz="1850" b="1" dirty="0"/>
              <a:t>                    </a:t>
            </a:r>
            <a:r>
              <a:rPr lang="en-US" sz="1850" b="1" i="0" u="none" strike="noStrike" cap="none" dirty="0">
                <a:solidFill>
                  <a:srgbClr val="888888"/>
                </a:solidFill>
                <a:latin typeface="Calibri"/>
                <a:ea typeface="Calibri"/>
                <a:cs typeface="Calibri"/>
                <a:sym typeface="Calibri"/>
              </a:rPr>
              <a:t>Regional Director of McKinney-Vento Training  </a:t>
            </a:r>
            <a:endParaRPr dirty="0"/>
          </a:p>
          <a:p>
            <a:pPr marL="0" marR="0" lvl="0" indent="0" algn="ctr" rtl="0">
              <a:lnSpc>
                <a:spcPct val="80000"/>
              </a:lnSpc>
              <a:spcBef>
                <a:spcPts val="370"/>
              </a:spcBef>
              <a:spcAft>
                <a:spcPts val="0"/>
              </a:spcAft>
              <a:buClr>
                <a:srgbClr val="888888"/>
              </a:buClr>
              <a:buSzPts val="1850"/>
              <a:buFont typeface="Arial"/>
              <a:buNone/>
            </a:pPr>
            <a:r>
              <a:rPr lang="en-US" sz="1850" b="1" i="0" u="none" strike="noStrike" cap="none" dirty="0">
                <a:solidFill>
                  <a:srgbClr val="888888"/>
                </a:solidFill>
                <a:latin typeface="Calibri"/>
                <a:ea typeface="Calibri"/>
                <a:cs typeface="Calibri"/>
                <a:sym typeface="Calibri"/>
              </a:rPr>
              <a:t>Grant Services</a:t>
            </a:r>
            <a:endParaRPr dirty="0"/>
          </a:p>
          <a:p>
            <a:pPr marL="0" marR="0" lvl="0" indent="0" algn="ctr" rtl="0">
              <a:lnSpc>
                <a:spcPct val="80000"/>
              </a:lnSpc>
              <a:spcBef>
                <a:spcPts val="370"/>
              </a:spcBef>
              <a:spcAft>
                <a:spcPts val="0"/>
              </a:spcAft>
              <a:buClr>
                <a:srgbClr val="888888"/>
              </a:buClr>
              <a:buSzPts val="1850"/>
              <a:buFont typeface="Arial"/>
              <a:buNone/>
            </a:pPr>
            <a:r>
              <a:rPr lang="en-US" sz="1850" b="1" i="0" u="none" strike="noStrike" cap="none" dirty="0">
                <a:solidFill>
                  <a:srgbClr val="888888"/>
                </a:solidFill>
                <a:latin typeface="Calibri"/>
                <a:ea typeface="Calibri"/>
                <a:cs typeface="Calibri"/>
                <a:sym typeface="Calibri"/>
              </a:rPr>
              <a:t>M.O.E.S.C.</a:t>
            </a:r>
            <a:endParaRPr dirty="0"/>
          </a:p>
          <a:p>
            <a:pPr marL="0" marR="0" lvl="0" indent="0" algn="ctr" rtl="0">
              <a:lnSpc>
                <a:spcPct val="80000"/>
              </a:lnSpc>
              <a:spcBef>
                <a:spcPts val="370"/>
              </a:spcBef>
              <a:spcAft>
                <a:spcPts val="0"/>
              </a:spcAft>
              <a:buClr>
                <a:srgbClr val="888888"/>
              </a:buClr>
              <a:buSzPts val="1850"/>
              <a:buFont typeface="Arial"/>
              <a:buNone/>
            </a:pPr>
            <a:r>
              <a:rPr lang="en-US" sz="1850" b="1" i="0" u="none" strike="noStrike" cap="none" dirty="0" smtClean="0">
                <a:solidFill>
                  <a:srgbClr val="888888"/>
                </a:solidFill>
                <a:latin typeface="Calibri"/>
                <a:ea typeface="Calibri"/>
                <a:cs typeface="Calibri"/>
                <a:sym typeface="Calibri"/>
              </a:rPr>
              <a:t>732-695-7800 ext. 7805</a:t>
            </a:r>
            <a:endParaRPr dirty="0"/>
          </a:p>
          <a:p>
            <a:pPr marL="0" marR="0" lvl="0" indent="0" algn="ctr" rtl="0">
              <a:lnSpc>
                <a:spcPct val="80000"/>
              </a:lnSpc>
              <a:spcBef>
                <a:spcPts val="370"/>
              </a:spcBef>
              <a:spcAft>
                <a:spcPts val="0"/>
              </a:spcAft>
              <a:buClr>
                <a:srgbClr val="888888"/>
              </a:buClr>
              <a:buSzPts val="1850"/>
              <a:buFont typeface="Arial"/>
              <a:buNone/>
            </a:pPr>
            <a:r>
              <a:rPr lang="en-US" sz="1850" b="1" i="0" u="none" strike="noStrike" cap="none" dirty="0">
                <a:solidFill>
                  <a:srgbClr val="888888"/>
                </a:solidFill>
                <a:latin typeface="Calibri"/>
                <a:ea typeface="Calibri"/>
                <a:cs typeface="Calibri"/>
                <a:sym typeface="Calibri"/>
              </a:rPr>
              <a:t>aferraro@moesc.org</a:t>
            </a:r>
            <a:endParaRPr sz="1850" b="1" i="0" u="none" strike="noStrike" cap="none" dirty="0">
              <a:solidFill>
                <a:srgbClr val="888888"/>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381000"/>
            <a:ext cx="8229600" cy="381000"/>
          </a:xfrm>
        </p:spPr>
        <p:txBody>
          <a:bodyPr/>
          <a:lstStyle/>
          <a:p>
            <a:endParaRPr lang="en-US" dirty="0"/>
          </a:p>
        </p:txBody>
      </p:sp>
      <p:sp>
        <p:nvSpPr>
          <p:cNvPr id="3" name="Text Placeholder 2"/>
          <p:cNvSpPr>
            <a:spLocks noGrp="1"/>
          </p:cNvSpPr>
          <p:nvPr>
            <p:ph type="body" idx="1"/>
          </p:nvPr>
        </p:nvSpPr>
        <p:spPr>
          <a:xfrm>
            <a:off x="457200" y="1219200"/>
            <a:ext cx="8382000" cy="4906963"/>
          </a:xfrm>
        </p:spPr>
        <p:txBody>
          <a:bodyPr/>
          <a:lstStyle/>
          <a:p>
            <a:r>
              <a:rPr lang="en-US" sz="4000" b="1" u="sng" dirty="0" smtClean="0"/>
              <a:t>One year of continuous residence in on e community </a:t>
            </a:r>
            <a:endParaRPr lang="en-US" sz="4000" dirty="0" smtClean="0"/>
          </a:p>
          <a:p>
            <a:endParaRPr lang="en-US" sz="4000" b="1" u="sng" dirty="0"/>
          </a:p>
          <a:p>
            <a:r>
              <a:rPr lang="en-US" sz="4000" b="1" dirty="0" smtClean="0"/>
              <a:t>Responsibility of the district of temporary residence for educational purposes(tuition /transportation)</a:t>
            </a:r>
            <a:endParaRPr lang="en-US" sz="4000"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10</a:t>
            </a:fld>
            <a:endParaRPr lang="en-US" dirty="0"/>
          </a:p>
        </p:txBody>
      </p:sp>
    </p:spTree>
    <p:extLst>
      <p:ext uri="{BB962C8B-B14F-4D97-AF65-F5344CB8AC3E}">
        <p14:creationId xmlns:p14="http://schemas.microsoft.com/office/powerpoint/2010/main" val="2024022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1 Year Domicile</a:t>
            </a:r>
            <a:endParaRPr lang="en-US" b="1" u="sng" dirty="0"/>
          </a:p>
        </p:txBody>
      </p:sp>
      <p:sp>
        <p:nvSpPr>
          <p:cNvPr id="3" name="Text Placeholder 2"/>
          <p:cNvSpPr>
            <a:spLocks noGrp="1"/>
          </p:cNvSpPr>
          <p:nvPr>
            <p:ph type="body" idx="1"/>
          </p:nvPr>
        </p:nvSpPr>
        <p:spPr/>
        <p:txBody>
          <a:bodyPr/>
          <a:lstStyle/>
          <a:p>
            <a:pPr marL="25400" indent="0">
              <a:buNone/>
            </a:pPr>
            <a:r>
              <a:rPr lang="en-US" b="1" u="sng" dirty="0" smtClean="0"/>
              <a:t>One Year Domicile </a:t>
            </a:r>
            <a:r>
              <a:rPr lang="en-US" b="1" u="sng" dirty="0"/>
              <a:t>D</a:t>
            </a:r>
            <a:r>
              <a:rPr lang="en-US" b="1" u="sng" dirty="0" smtClean="0"/>
              <a:t>istrict Responsibility</a:t>
            </a:r>
          </a:p>
          <a:p>
            <a:pPr marL="25400" indent="0">
              <a:buNone/>
            </a:pPr>
            <a:endParaRPr lang="en-US" b="1" u="sng" dirty="0" smtClean="0"/>
          </a:p>
          <a:p>
            <a:r>
              <a:rPr lang="en-US" b="1" dirty="0" smtClean="0"/>
              <a:t>Transportation payment </a:t>
            </a:r>
          </a:p>
          <a:p>
            <a:pPr marL="25400" indent="0">
              <a:buNone/>
            </a:pPr>
            <a:endParaRPr lang="en-US" b="1" dirty="0" smtClean="0"/>
          </a:p>
          <a:p>
            <a:r>
              <a:rPr lang="en-US" b="1" dirty="0" smtClean="0"/>
              <a:t>Tuition payment</a:t>
            </a:r>
          </a:p>
          <a:p>
            <a:pPr marL="25400" indent="0">
              <a:buNone/>
            </a:pPr>
            <a:endParaRPr lang="en-US" b="1" dirty="0" smtClean="0"/>
          </a:p>
          <a:p>
            <a:r>
              <a:rPr lang="en-US" b="1" dirty="0" smtClean="0"/>
              <a:t>Transportation arrangements</a:t>
            </a:r>
            <a:endParaRPr lang="en-US"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11</a:t>
            </a:fld>
            <a:endParaRPr lang="en-US" dirty="0"/>
          </a:p>
        </p:txBody>
      </p:sp>
    </p:spTree>
    <p:extLst>
      <p:ext uri="{BB962C8B-B14F-4D97-AF65-F5344CB8AC3E}">
        <p14:creationId xmlns:p14="http://schemas.microsoft.com/office/powerpoint/2010/main" val="2331757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1 Year Domicile</a:t>
            </a:r>
            <a:endParaRPr lang="en-US" dirty="0"/>
          </a:p>
        </p:txBody>
      </p:sp>
      <p:sp>
        <p:nvSpPr>
          <p:cNvPr id="3" name="Text Placeholder 2"/>
          <p:cNvSpPr>
            <a:spLocks noGrp="1"/>
          </p:cNvSpPr>
          <p:nvPr>
            <p:ph type="body" idx="1"/>
          </p:nvPr>
        </p:nvSpPr>
        <p:spPr>
          <a:xfrm>
            <a:off x="228600" y="1371600"/>
            <a:ext cx="8610600" cy="5257800"/>
          </a:xfrm>
        </p:spPr>
        <p:txBody>
          <a:bodyPr/>
          <a:lstStyle/>
          <a:p>
            <a:pPr marL="25400" indent="0">
              <a:buNone/>
            </a:pPr>
            <a:r>
              <a:rPr lang="en-US" b="1" u="sng" dirty="0" smtClean="0"/>
              <a:t>Registration - </a:t>
            </a:r>
            <a:r>
              <a:rPr lang="en-US" b="1" u="sng" dirty="0"/>
              <a:t>District </a:t>
            </a:r>
            <a:r>
              <a:rPr lang="en-US" b="1" u="sng" dirty="0" smtClean="0"/>
              <a:t>Agreement </a:t>
            </a:r>
          </a:p>
          <a:p>
            <a:r>
              <a:rPr lang="en-US" b="1" dirty="0" smtClean="0"/>
              <a:t>Received (district of origin)</a:t>
            </a:r>
          </a:p>
          <a:p>
            <a:r>
              <a:rPr lang="en-US" b="1" dirty="0" smtClean="0"/>
              <a:t>Sent (district of 1 year domicile)</a:t>
            </a:r>
          </a:p>
          <a:p>
            <a:pPr marL="25400" indent="0">
              <a:buNone/>
            </a:pPr>
            <a:endParaRPr lang="en-US" b="1" dirty="0"/>
          </a:p>
          <a:p>
            <a:pPr marL="25400" indent="0">
              <a:buNone/>
            </a:pPr>
            <a:endParaRPr lang="en-US" b="1" dirty="0" smtClean="0"/>
          </a:p>
          <a:p>
            <a:pPr marL="25400" indent="0">
              <a:buNone/>
            </a:pPr>
            <a:r>
              <a:rPr lang="en-US" b="1" dirty="0" smtClean="0"/>
              <a:t>The </a:t>
            </a:r>
            <a:r>
              <a:rPr lang="en-US" b="1" dirty="0"/>
              <a:t>parent does not have to report to the school of 1 yr. domicile to register if both districts can work out register changes cooperatively</a:t>
            </a:r>
            <a:r>
              <a:rPr lang="en-US" dirty="0"/>
              <a:t>. </a:t>
            </a:r>
          </a:p>
          <a:p>
            <a:pPr marL="25400" indent="0">
              <a:buNone/>
            </a:pPr>
            <a:endParaRPr lang="en-US" b="1" dirty="0" smtClean="0"/>
          </a:p>
          <a:p>
            <a:endParaRPr lang="en-US" b="1" dirty="0"/>
          </a:p>
          <a:p>
            <a:pPr marL="25400" indent="0">
              <a:buNone/>
            </a:pPr>
            <a:r>
              <a:rPr lang="en-US" b="1" dirty="0" smtClean="0"/>
              <a:t> </a:t>
            </a:r>
            <a:endParaRPr lang="en-US" b="1" dirty="0"/>
          </a:p>
          <a:p>
            <a:pPr marL="25400" indent="0">
              <a:buNone/>
            </a:pPr>
            <a:endParaRPr lang="en-US" b="1" u="sng" dirty="0" smtClean="0"/>
          </a:p>
          <a:p>
            <a:pPr marL="25400" indent="0">
              <a:buNone/>
            </a:pPr>
            <a:endParaRPr lang="en-US"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12</a:t>
            </a:fld>
            <a:endParaRPr lang="en-US" dirty="0"/>
          </a:p>
        </p:txBody>
      </p:sp>
    </p:spTree>
    <p:extLst>
      <p:ext uri="{BB962C8B-B14F-4D97-AF65-F5344CB8AC3E}">
        <p14:creationId xmlns:p14="http://schemas.microsoft.com/office/powerpoint/2010/main" val="396945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1 Year Domicile</a:t>
            </a:r>
            <a:endParaRPr lang="en-US" dirty="0"/>
          </a:p>
        </p:txBody>
      </p:sp>
      <p:sp>
        <p:nvSpPr>
          <p:cNvPr id="3" name="Text Placeholder 2"/>
          <p:cNvSpPr>
            <a:spLocks noGrp="1"/>
          </p:cNvSpPr>
          <p:nvPr>
            <p:ph type="body" idx="1"/>
          </p:nvPr>
        </p:nvSpPr>
        <p:spPr>
          <a:xfrm>
            <a:off x="228600" y="1600200"/>
            <a:ext cx="8686800" cy="4525963"/>
          </a:xfrm>
        </p:spPr>
        <p:txBody>
          <a:bodyPr/>
          <a:lstStyle/>
          <a:p>
            <a:pPr marL="25400" indent="0">
              <a:buNone/>
            </a:pPr>
            <a:r>
              <a:rPr lang="en-US" b="1" u="sng" dirty="0" smtClean="0"/>
              <a:t>Domicile Tuition Parent/Child  separate locations</a:t>
            </a:r>
          </a:p>
          <a:p>
            <a:endParaRPr lang="en-US" dirty="0"/>
          </a:p>
          <a:p>
            <a:r>
              <a:rPr lang="en-US" b="1" dirty="0" smtClean="0"/>
              <a:t>Domicile tuition - follows child </a:t>
            </a:r>
          </a:p>
          <a:p>
            <a:pPr marL="25400" indent="0">
              <a:buNone/>
            </a:pPr>
            <a:endParaRPr lang="en-US" b="1" u="sng" dirty="0"/>
          </a:p>
          <a:p>
            <a:endParaRPr lang="en-US" b="1" u="sng"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13</a:t>
            </a:fld>
            <a:endParaRPr lang="en-US" dirty="0"/>
          </a:p>
        </p:txBody>
      </p:sp>
    </p:spTree>
    <p:extLst>
      <p:ext uri="{BB962C8B-B14F-4D97-AF65-F5344CB8AC3E}">
        <p14:creationId xmlns:p14="http://schemas.microsoft.com/office/powerpoint/2010/main" val="48538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Shelters/Transitional Living</a:t>
            </a:r>
            <a:endParaRPr lang="en-US" b="1" u="sng" dirty="0"/>
          </a:p>
        </p:txBody>
      </p:sp>
      <p:sp>
        <p:nvSpPr>
          <p:cNvPr id="3" name="Text Placeholder 2"/>
          <p:cNvSpPr>
            <a:spLocks noGrp="1"/>
          </p:cNvSpPr>
          <p:nvPr>
            <p:ph type="body" idx="1"/>
          </p:nvPr>
        </p:nvSpPr>
        <p:spPr>
          <a:xfrm>
            <a:off x="457200" y="1371600"/>
            <a:ext cx="8229600" cy="5029200"/>
          </a:xfrm>
        </p:spPr>
        <p:txBody>
          <a:bodyPr/>
          <a:lstStyle/>
          <a:p>
            <a:pPr marL="25400" indent="0">
              <a:buNone/>
            </a:pPr>
            <a:r>
              <a:rPr lang="en-US" b="1" u="sng" dirty="0" smtClean="0"/>
              <a:t>One Year - shelter/transitional living</a:t>
            </a:r>
            <a:endParaRPr lang="en-US" b="1" dirty="0" smtClean="0"/>
          </a:p>
          <a:p>
            <a:r>
              <a:rPr lang="en-US" b="1" dirty="0" smtClean="0"/>
              <a:t>State Fiscally Responsible</a:t>
            </a:r>
          </a:p>
          <a:p>
            <a:endParaRPr lang="en-US" b="1" dirty="0" smtClean="0"/>
          </a:p>
          <a:p>
            <a:pPr marL="25400" indent="0">
              <a:buNone/>
            </a:pPr>
            <a:r>
              <a:rPr lang="en-US" b="1" u="sng" dirty="0" smtClean="0"/>
              <a:t>Example ( One Year )</a:t>
            </a:r>
          </a:p>
          <a:p>
            <a:r>
              <a:rPr lang="en-US" b="1" dirty="0" smtClean="0"/>
              <a:t>District of Origin bills District of Shelter for transportation /tuition </a:t>
            </a:r>
          </a:p>
          <a:p>
            <a:pPr marL="25400" indent="0">
              <a:buNone/>
            </a:pPr>
            <a:r>
              <a:rPr lang="en-US" b="1" dirty="0"/>
              <a:t> </a:t>
            </a:r>
            <a:r>
              <a:rPr lang="en-US" b="1" dirty="0" smtClean="0"/>
              <a:t>    (</a:t>
            </a:r>
            <a:r>
              <a:rPr lang="en-US" b="1" i="1" dirty="0" smtClean="0"/>
              <a:t>if </a:t>
            </a:r>
            <a:r>
              <a:rPr lang="en-US" sz="2800" b="1" i="1" dirty="0" smtClean="0"/>
              <a:t>student remained in district of origin</a:t>
            </a:r>
            <a:r>
              <a:rPr lang="en-US" b="1" dirty="0" smtClean="0"/>
              <a:t>)</a:t>
            </a:r>
          </a:p>
          <a:p>
            <a:r>
              <a:rPr lang="en-US" b="1" dirty="0" smtClean="0"/>
              <a:t>School District of Shelter submits for State Tuition Reimbursement</a:t>
            </a:r>
          </a:p>
          <a:p>
            <a:endParaRPr lang="en-US"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14</a:t>
            </a:fld>
            <a:endParaRPr lang="en-US" dirty="0"/>
          </a:p>
        </p:txBody>
      </p:sp>
    </p:spTree>
    <p:extLst>
      <p:ext uri="{BB962C8B-B14F-4D97-AF65-F5344CB8AC3E}">
        <p14:creationId xmlns:p14="http://schemas.microsoft.com/office/powerpoint/2010/main" val="523892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Shape 299"/>
          <p:cNvSpPr txBox="1">
            <a:spLocks noGrp="1"/>
          </p:cNvSpPr>
          <p:nvPr>
            <p:ph type="title"/>
          </p:nvPr>
        </p:nvSpPr>
        <p:spPr>
          <a:xfrm>
            <a:off x="457200" y="-685800"/>
            <a:ext cx="82296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60"/>
              <a:buFont typeface="Calibri"/>
              <a:buNone/>
            </a:pPr>
            <a:endParaRPr sz="3959" b="0" i="0" u="none" strike="noStrike" cap="none" dirty="0">
              <a:solidFill>
                <a:schemeClr val="dk1"/>
              </a:solidFill>
              <a:latin typeface="Calibri"/>
              <a:ea typeface="Calibri"/>
              <a:cs typeface="Calibri"/>
              <a:sym typeface="Calibri"/>
            </a:endParaRPr>
          </a:p>
        </p:txBody>
      </p:sp>
      <p:sp>
        <p:nvSpPr>
          <p:cNvPr id="300" name="Shape 300"/>
          <p:cNvSpPr txBox="1">
            <a:spLocks noGrp="1"/>
          </p:cNvSpPr>
          <p:nvPr>
            <p:ph type="body" idx="1"/>
          </p:nvPr>
        </p:nvSpPr>
        <p:spPr>
          <a:xfrm>
            <a:off x="457200" y="609600"/>
            <a:ext cx="8229600" cy="55165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4800"/>
              <a:buFont typeface="Arial"/>
              <a:buChar char="•"/>
            </a:pPr>
            <a:r>
              <a:rPr lang="en-US" sz="4800" b="1" i="0" u="sng" strike="noStrike" cap="none" dirty="0">
                <a:solidFill>
                  <a:schemeClr val="dk1"/>
                </a:solidFill>
                <a:latin typeface="Calibri"/>
                <a:ea typeface="Calibri"/>
                <a:cs typeface="Calibri"/>
                <a:sym typeface="Calibri"/>
              </a:rPr>
              <a:t>Tuition</a:t>
            </a:r>
            <a:endParaRPr dirty="0"/>
          </a:p>
          <a:p>
            <a:pPr marL="0" marR="0" lvl="0" indent="0" algn="l" rtl="0">
              <a:spcBef>
                <a:spcPts val="440"/>
              </a:spcBef>
              <a:spcAft>
                <a:spcPts val="0"/>
              </a:spcAft>
              <a:buClr>
                <a:schemeClr val="dk1"/>
              </a:buClr>
              <a:buSzPts val="2200"/>
              <a:buFont typeface="Arial"/>
              <a:buNone/>
            </a:pPr>
            <a:endParaRPr sz="2200" b="1" i="0" u="sng"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District of Origin – pays</a:t>
            </a:r>
            <a:endParaRPr dirty="0"/>
          </a:p>
          <a:p>
            <a:pPr marL="457200" marR="0" lvl="1" indent="0" algn="l" rtl="0">
              <a:spcBef>
                <a:spcPts val="260"/>
              </a:spcBef>
              <a:spcAft>
                <a:spcPts val="0"/>
              </a:spcAft>
              <a:buClr>
                <a:schemeClr val="dk1"/>
              </a:buClr>
              <a:buSzPts val="1300"/>
              <a:buFont typeface="Arial"/>
              <a:buNone/>
            </a:pPr>
            <a:endParaRPr sz="1300" b="1" i="0" u="none"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Per diem reimbursement</a:t>
            </a:r>
            <a:endParaRPr dirty="0"/>
          </a:p>
          <a:p>
            <a:pPr marL="457200" marR="0" lvl="1" indent="0" algn="l" rtl="0">
              <a:spcBef>
                <a:spcPts val="240"/>
              </a:spcBef>
              <a:spcAft>
                <a:spcPts val="0"/>
              </a:spcAft>
              <a:buClr>
                <a:schemeClr val="dk1"/>
              </a:buClr>
              <a:buSzPts val="1200"/>
              <a:buFont typeface="Arial"/>
              <a:buNone/>
            </a:pPr>
            <a:endParaRPr sz="1200" b="1" i="0" u="none"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Out of state homeless student </a:t>
            </a:r>
            <a:endParaRPr dirty="0"/>
          </a:p>
          <a:p>
            <a:pPr marL="1143000" marR="0" lvl="2" indent="-228600" algn="l" rtl="0">
              <a:spcBef>
                <a:spcPts val="720"/>
              </a:spcBef>
              <a:spcAft>
                <a:spcPts val="0"/>
              </a:spcAft>
              <a:buClr>
                <a:schemeClr val="dk1"/>
              </a:buClr>
              <a:buSzPts val="3600"/>
              <a:buFont typeface="Arial"/>
              <a:buChar char="•"/>
            </a:pPr>
            <a:r>
              <a:rPr lang="en-US" sz="3600" b="1" i="0" u="none" strike="noStrike" cap="none" dirty="0">
                <a:solidFill>
                  <a:schemeClr val="dk1"/>
                </a:solidFill>
                <a:latin typeface="Calibri"/>
                <a:ea typeface="Calibri"/>
                <a:cs typeface="Calibri"/>
                <a:sym typeface="Calibri"/>
              </a:rPr>
              <a:t>State tuition reimbursement </a:t>
            </a:r>
            <a:r>
              <a:rPr lang="en-US" sz="2800" b="0" i="0" u="none" strike="noStrike" cap="none" dirty="0">
                <a:solidFill>
                  <a:schemeClr val="dk1"/>
                </a:solidFill>
                <a:latin typeface="Calibri"/>
                <a:ea typeface="Calibri"/>
                <a:cs typeface="Calibri"/>
                <a:sym typeface="Calibri"/>
              </a:rPr>
              <a:t> </a:t>
            </a:r>
            <a:endParaRPr sz="2800" b="0" i="0" u="none" strike="noStrike" cap="none" dirty="0">
              <a:solidFill>
                <a:schemeClr val="dk1"/>
              </a:solidFill>
              <a:latin typeface="Calibri"/>
              <a:ea typeface="Calibri"/>
              <a:cs typeface="Calibri"/>
              <a:sym typeface="Calibri"/>
            </a:endParaRPr>
          </a:p>
        </p:txBody>
      </p:sp>
      <p:sp>
        <p:nvSpPr>
          <p:cNvPr id="301" name="Shape 30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15</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Shape 337"/>
          <p:cNvSpPr txBox="1">
            <a:spLocks noGrp="1"/>
          </p:cNvSpPr>
          <p:nvPr>
            <p:ph type="title"/>
          </p:nvPr>
        </p:nvSpPr>
        <p:spPr>
          <a:xfrm>
            <a:off x="457200" y="-533400"/>
            <a:ext cx="8229600" cy="228601"/>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60"/>
              <a:buFont typeface="Calibri"/>
              <a:buNone/>
            </a:pPr>
            <a:endParaRPr sz="3959" b="0" i="0" u="none" strike="noStrike" cap="none" dirty="0">
              <a:solidFill>
                <a:schemeClr val="dk1"/>
              </a:solidFill>
              <a:latin typeface="Calibri"/>
              <a:ea typeface="Calibri"/>
              <a:cs typeface="Calibri"/>
              <a:sym typeface="Calibri"/>
            </a:endParaRPr>
          </a:p>
        </p:txBody>
      </p:sp>
      <p:sp>
        <p:nvSpPr>
          <p:cNvPr id="338" name="Shape 338"/>
          <p:cNvSpPr txBox="1">
            <a:spLocks noGrp="1"/>
          </p:cNvSpPr>
          <p:nvPr>
            <p:ph type="body" idx="1"/>
          </p:nvPr>
        </p:nvSpPr>
        <p:spPr>
          <a:xfrm>
            <a:off x="457200" y="304800"/>
            <a:ext cx="8229600" cy="624840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4400"/>
              <a:buFont typeface="Arial"/>
              <a:buChar char="•"/>
            </a:pPr>
            <a:r>
              <a:rPr lang="en-US" sz="4400" b="1" i="0" u="sng" strike="noStrike" cap="none" dirty="0">
                <a:solidFill>
                  <a:schemeClr val="dk1"/>
                </a:solidFill>
                <a:latin typeface="Calibri"/>
                <a:ea typeface="Calibri"/>
                <a:cs typeface="Calibri"/>
                <a:sym typeface="Calibri"/>
              </a:rPr>
              <a:t>Out of State DOE reimbursement </a:t>
            </a:r>
            <a:endParaRPr dirty="0"/>
          </a:p>
          <a:p>
            <a:pPr marL="0" marR="0" lvl="0" indent="0" algn="l" rtl="0">
              <a:spcBef>
                <a:spcPts val="320"/>
              </a:spcBef>
              <a:spcAft>
                <a:spcPts val="0"/>
              </a:spcAft>
              <a:buClr>
                <a:schemeClr val="dk1"/>
              </a:buClr>
              <a:buSzPts val="1600"/>
              <a:buFont typeface="Arial"/>
              <a:buNone/>
            </a:pPr>
            <a:endParaRPr sz="1600" b="1" i="0" u="sng" strike="noStrike" cap="none" dirty="0">
              <a:solidFill>
                <a:schemeClr val="dk1"/>
              </a:solidFill>
              <a:latin typeface="Calibri"/>
              <a:ea typeface="Calibri"/>
              <a:cs typeface="Calibri"/>
              <a:sym typeface="Calibri"/>
            </a:endParaRPr>
          </a:p>
          <a:p>
            <a:pPr marL="0" marR="0" lvl="0" indent="0" algn="l" rtl="0">
              <a:spcBef>
                <a:spcPts val="320"/>
              </a:spcBef>
              <a:spcAft>
                <a:spcPts val="0"/>
              </a:spcAft>
              <a:buClr>
                <a:schemeClr val="dk1"/>
              </a:buClr>
              <a:buSzPts val="1600"/>
              <a:buFont typeface="Arial"/>
              <a:buNone/>
            </a:pPr>
            <a:endParaRPr sz="1600" b="1" i="0" u="sng" strike="noStrike" cap="none" dirty="0">
              <a:solidFill>
                <a:schemeClr val="dk1"/>
              </a:solidFill>
              <a:latin typeface="Calibri"/>
              <a:ea typeface="Calibri"/>
              <a:cs typeface="Calibri"/>
              <a:sym typeface="Calibri"/>
            </a:endParaRPr>
          </a:p>
          <a:p>
            <a:pPr marL="742950" marR="0" lvl="1" indent="-285750" algn="l" rtl="0">
              <a:spcBef>
                <a:spcPts val="720"/>
              </a:spcBef>
              <a:spcAft>
                <a:spcPts val="0"/>
              </a:spcAft>
              <a:buClr>
                <a:schemeClr val="dk1"/>
              </a:buClr>
              <a:buSzPts val="3600"/>
              <a:buFont typeface="Arial"/>
              <a:buChar char="–"/>
            </a:pPr>
            <a:r>
              <a:rPr lang="en-US" sz="3600" b="1" i="0" u="sng" strike="noStrike" cap="none" dirty="0">
                <a:solidFill>
                  <a:schemeClr val="dk1"/>
                </a:solidFill>
                <a:latin typeface="Calibri"/>
                <a:ea typeface="Calibri"/>
                <a:cs typeface="Calibri"/>
                <a:sym typeface="Calibri"/>
              </a:rPr>
              <a:t>Reimbursement form submitted to</a:t>
            </a:r>
            <a:r>
              <a:rPr lang="en-US" sz="3600" b="1" i="0" u="none" strike="noStrike" cap="none" dirty="0">
                <a:solidFill>
                  <a:schemeClr val="dk1"/>
                </a:solidFill>
                <a:latin typeface="Calibri"/>
                <a:ea typeface="Calibri"/>
                <a:cs typeface="Calibri"/>
                <a:sym typeface="Calibri"/>
              </a:rPr>
              <a:t>:</a:t>
            </a:r>
            <a:endParaRPr dirty="0"/>
          </a:p>
          <a:p>
            <a:pPr marL="457200" marR="0" lvl="1" indent="0" algn="l" rtl="0">
              <a:spcBef>
                <a:spcPts val="240"/>
              </a:spcBef>
              <a:spcAft>
                <a:spcPts val="0"/>
              </a:spcAft>
              <a:buClr>
                <a:schemeClr val="dk1"/>
              </a:buClr>
              <a:buSzPts val="1200"/>
              <a:buFont typeface="Arial"/>
              <a:buNone/>
            </a:pPr>
            <a:endParaRPr sz="1200" b="1" i="0" u="sng" strike="noStrike" cap="none" dirty="0">
              <a:solidFill>
                <a:schemeClr val="hlink"/>
              </a:solidFill>
              <a:latin typeface="Calibri"/>
              <a:ea typeface="Calibri"/>
              <a:cs typeface="Calibri"/>
              <a:sym typeface="Calibri"/>
            </a:endParaRPr>
          </a:p>
          <a:p>
            <a:pPr marL="457200" marR="0" lvl="1" indent="0" algn="l" rtl="0">
              <a:spcBef>
                <a:spcPts val="560"/>
              </a:spcBef>
              <a:spcAft>
                <a:spcPts val="0"/>
              </a:spcAft>
              <a:buClr>
                <a:schemeClr val="dk1"/>
              </a:buClr>
              <a:buSzPts val="2800"/>
              <a:buFont typeface="Arial"/>
              <a:buNone/>
            </a:pPr>
            <a:r>
              <a:rPr lang="en-US" dirty="0" smtClean="0">
                <a:solidFill>
                  <a:schemeClr val="hlink"/>
                </a:solidFill>
              </a:rPr>
              <a:t>	</a:t>
            </a:r>
            <a:r>
              <a:rPr lang="en-US" sz="3200" b="1" dirty="0" smtClean="0">
                <a:solidFill>
                  <a:schemeClr val="tx1"/>
                </a:solidFill>
              </a:rPr>
              <a:t>State – EWEG </a:t>
            </a:r>
            <a:endParaRPr sz="3200" b="1" i="0" strike="noStrike" cap="none" dirty="0">
              <a:solidFill>
                <a:schemeClr val="dk1"/>
              </a:solidFill>
              <a:sym typeface="Calibri"/>
            </a:endParaRPr>
          </a:p>
          <a:p>
            <a:pPr marL="457200" marR="0" lvl="1" indent="0" algn="l" rtl="0">
              <a:spcBef>
                <a:spcPts val="280"/>
              </a:spcBef>
              <a:spcAft>
                <a:spcPts val="0"/>
              </a:spcAft>
              <a:buClr>
                <a:schemeClr val="dk1"/>
              </a:buClr>
              <a:buSzPts val="1400"/>
              <a:buFont typeface="Arial"/>
              <a:buNone/>
            </a:pPr>
            <a:endParaRPr sz="3200" b="1" i="0" u="none" strike="noStrike" cap="none" dirty="0">
              <a:solidFill>
                <a:schemeClr val="dk1"/>
              </a:solidFill>
              <a:sym typeface="Calibri"/>
            </a:endParaRPr>
          </a:p>
          <a:p>
            <a:pPr marL="457200" marR="0" lvl="1" indent="0" algn="l" rtl="0">
              <a:spcBef>
                <a:spcPts val="280"/>
              </a:spcBef>
              <a:spcAft>
                <a:spcPts val="0"/>
              </a:spcAft>
              <a:buClr>
                <a:schemeClr val="dk1"/>
              </a:buClr>
              <a:buSzPts val="1400"/>
              <a:buFont typeface="Arial"/>
              <a:buNone/>
            </a:pPr>
            <a:endParaRPr sz="1400" b="1" i="0" u="none" strike="noStrike" cap="none" dirty="0">
              <a:solidFill>
                <a:schemeClr val="dk1"/>
              </a:solidFill>
              <a:latin typeface="Calibri"/>
              <a:ea typeface="Calibri"/>
              <a:cs typeface="Calibri"/>
              <a:sym typeface="Calibri"/>
            </a:endParaRPr>
          </a:p>
          <a:p>
            <a:pPr marL="742950" marR="0" lvl="1" indent="-285750" algn="l" rtl="0">
              <a:spcBef>
                <a:spcPts val="720"/>
              </a:spcBef>
              <a:spcAft>
                <a:spcPts val="0"/>
              </a:spcAft>
              <a:buClr>
                <a:schemeClr val="dk1"/>
              </a:buClr>
              <a:buSzPts val="3600"/>
              <a:buFont typeface="Arial"/>
              <a:buChar char="–"/>
            </a:pPr>
            <a:r>
              <a:rPr lang="en-US" sz="3600" b="1" i="0" u="sng" strike="noStrike" cap="none" dirty="0">
                <a:solidFill>
                  <a:schemeClr val="dk1"/>
                </a:solidFill>
                <a:latin typeface="Calibri"/>
                <a:ea typeface="Calibri"/>
                <a:cs typeface="Calibri"/>
                <a:sym typeface="Calibri"/>
              </a:rPr>
              <a:t>Out of State reimbursement form</a:t>
            </a:r>
            <a:r>
              <a:rPr lang="en-US" sz="3600" b="1" i="0" u="none" strike="noStrike" cap="none" dirty="0">
                <a:solidFill>
                  <a:schemeClr val="dk1"/>
                </a:solidFill>
                <a:latin typeface="Calibri"/>
                <a:ea typeface="Calibri"/>
                <a:cs typeface="Calibri"/>
                <a:sym typeface="Calibri"/>
              </a:rPr>
              <a:t>:</a:t>
            </a:r>
            <a:endParaRPr dirty="0"/>
          </a:p>
          <a:p>
            <a:pPr marL="457200" marR="0" lvl="1" indent="0" algn="l" rtl="0">
              <a:spcBef>
                <a:spcPts val="240"/>
              </a:spcBef>
              <a:spcAft>
                <a:spcPts val="0"/>
              </a:spcAft>
              <a:buClr>
                <a:schemeClr val="dk1"/>
              </a:buClr>
              <a:buSzPts val="1200"/>
              <a:buFont typeface="Arial"/>
              <a:buNone/>
            </a:pPr>
            <a:endParaRPr sz="1200" b="1" i="0" u="sng" strike="noStrike" cap="none" dirty="0">
              <a:solidFill>
                <a:schemeClr val="hlink"/>
              </a:solidFill>
              <a:latin typeface="Calibri"/>
              <a:ea typeface="Calibri"/>
              <a:cs typeface="Calibri"/>
              <a:sym typeface="Calibri"/>
              <a:hlinkClick r:id="rId3"/>
            </a:endParaRPr>
          </a:p>
          <a:p>
            <a:pPr marL="457200" marR="0" lvl="1" indent="0" algn="l" rtl="0">
              <a:spcBef>
                <a:spcPts val="320"/>
              </a:spcBef>
              <a:spcAft>
                <a:spcPts val="0"/>
              </a:spcAft>
              <a:buClr>
                <a:schemeClr val="dk1"/>
              </a:buClr>
              <a:buSzPts val="1600"/>
              <a:buFont typeface="Arial"/>
              <a:buNone/>
            </a:pPr>
            <a:r>
              <a:rPr lang="en-US" sz="1600" b="1" i="0" u="none" strike="noStrike" cap="none" dirty="0" smtClean="0">
                <a:solidFill>
                  <a:schemeClr val="dk1"/>
                </a:solidFill>
                <a:latin typeface="Calibri"/>
                <a:ea typeface="Calibri"/>
                <a:cs typeface="Calibri"/>
                <a:sym typeface="Calibri"/>
              </a:rPr>
              <a:t>	</a:t>
            </a:r>
            <a:r>
              <a:rPr lang="en-US" sz="3200" b="1" i="0" u="none" strike="noStrike" cap="none" dirty="0" smtClean="0">
                <a:solidFill>
                  <a:schemeClr val="dk1"/>
                </a:solidFill>
                <a:sym typeface="Calibri"/>
              </a:rPr>
              <a:t>NJDOE  Homeroom </a:t>
            </a:r>
          </a:p>
          <a:p>
            <a:pPr marL="457200" marR="0" lvl="1" indent="0" algn="l" rtl="0">
              <a:spcBef>
                <a:spcPts val="320"/>
              </a:spcBef>
              <a:spcAft>
                <a:spcPts val="0"/>
              </a:spcAft>
              <a:buClr>
                <a:schemeClr val="dk1"/>
              </a:buClr>
              <a:buSzPts val="1600"/>
              <a:buFont typeface="Arial"/>
              <a:buNone/>
            </a:pPr>
            <a:r>
              <a:rPr lang="en-US" sz="3200" b="1" dirty="0"/>
              <a:t>	</a:t>
            </a:r>
            <a:r>
              <a:rPr lang="en-US" sz="3200" b="1" dirty="0" smtClean="0"/>
              <a:t>State Responsible Homeless Tuition </a:t>
            </a:r>
            <a:r>
              <a:rPr lang="en-US" sz="3200" b="1" i="0" u="none" strike="noStrike" cap="none" dirty="0" smtClean="0">
                <a:solidFill>
                  <a:schemeClr val="dk1"/>
                </a:solidFill>
                <a:sym typeface="Calibri"/>
              </a:rPr>
              <a:t> </a:t>
            </a:r>
            <a:endParaRPr sz="3200" dirty="0"/>
          </a:p>
        </p:txBody>
      </p:sp>
      <p:sp>
        <p:nvSpPr>
          <p:cNvPr id="339" name="Shape 33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16</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title"/>
          </p:nvPr>
        </p:nvSpPr>
        <p:spPr>
          <a:xfrm>
            <a:off x="457200" y="-762000"/>
            <a:ext cx="8229600" cy="457201"/>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60"/>
              <a:buFont typeface="Calibri"/>
              <a:buNone/>
            </a:pPr>
            <a:endParaRPr sz="3959" b="0" i="0" u="none" strike="noStrike" cap="none" dirty="0">
              <a:solidFill>
                <a:schemeClr val="dk1"/>
              </a:solidFill>
              <a:latin typeface="Calibri"/>
              <a:ea typeface="Calibri"/>
              <a:cs typeface="Calibri"/>
              <a:sym typeface="Calibri"/>
            </a:endParaRPr>
          </a:p>
        </p:txBody>
      </p:sp>
      <p:sp>
        <p:nvSpPr>
          <p:cNvPr id="244" name="Shape 244"/>
          <p:cNvSpPr txBox="1">
            <a:spLocks noGrp="1"/>
          </p:cNvSpPr>
          <p:nvPr>
            <p:ph type="body" idx="1"/>
          </p:nvPr>
        </p:nvSpPr>
        <p:spPr>
          <a:xfrm>
            <a:off x="457200" y="1371600"/>
            <a:ext cx="8229600" cy="480060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4400"/>
              <a:buFont typeface="Arial"/>
              <a:buChar char="•"/>
            </a:pPr>
            <a:r>
              <a:rPr lang="en-US" sz="4400" b="1" i="0" u="sng" strike="noStrike" cap="none" dirty="0">
                <a:solidFill>
                  <a:schemeClr val="dk1"/>
                </a:solidFill>
                <a:latin typeface="Calibri"/>
                <a:ea typeface="Calibri"/>
                <a:cs typeface="Calibri"/>
                <a:sym typeface="Calibri"/>
              </a:rPr>
              <a:t>Registration materials helpful, </a:t>
            </a:r>
            <a:r>
              <a:rPr lang="en-US" sz="4400" b="1" i="0" u="sng" strike="noStrike" cap="none" dirty="0">
                <a:solidFill>
                  <a:srgbClr val="FF0000"/>
                </a:solidFill>
                <a:latin typeface="Calibri"/>
                <a:ea typeface="Calibri"/>
                <a:cs typeface="Calibri"/>
                <a:sym typeface="Calibri"/>
              </a:rPr>
              <a:t>not</a:t>
            </a:r>
            <a:r>
              <a:rPr lang="en-US" sz="4400" b="1" i="0" u="sng" strike="noStrike" cap="none" dirty="0">
                <a:solidFill>
                  <a:schemeClr val="dk1"/>
                </a:solidFill>
                <a:latin typeface="Calibri"/>
                <a:ea typeface="Calibri"/>
                <a:cs typeface="Calibri"/>
                <a:sym typeface="Calibri"/>
              </a:rPr>
              <a:t> required</a:t>
            </a:r>
            <a:endParaRPr dirty="0"/>
          </a:p>
          <a:p>
            <a:pPr marL="0" marR="0" lvl="0" indent="0" algn="l" rtl="0">
              <a:spcBef>
                <a:spcPts val="480"/>
              </a:spcBef>
              <a:spcAft>
                <a:spcPts val="0"/>
              </a:spcAft>
              <a:buClr>
                <a:schemeClr val="dk1"/>
              </a:buClr>
              <a:buSzPts val="2400"/>
              <a:buFont typeface="Arial"/>
              <a:buNone/>
            </a:pPr>
            <a:endParaRPr sz="2400" b="1" i="0" u="sng" strike="noStrike" cap="none" dirty="0">
              <a:solidFill>
                <a:schemeClr val="dk1"/>
              </a:solidFill>
              <a:latin typeface="Calibri"/>
              <a:ea typeface="Calibri"/>
              <a:cs typeface="Calibri"/>
              <a:sym typeface="Calibri"/>
            </a:endParaRPr>
          </a:p>
          <a:p>
            <a:pPr marL="742950" marR="0" lvl="1" indent="-285750" algn="l" rtl="0">
              <a:spcBef>
                <a:spcPts val="720"/>
              </a:spcBef>
              <a:spcAft>
                <a:spcPts val="0"/>
              </a:spcAft>
              <a:buClr>
                <a:schemeClr val="dk1"/>
              </a:buClr>
              <a:buSzPts val="3600"/>
              <a:buFont typeface="Arial"/>
              <a:buChar char="–"/>
            </a:pPr>
            <a:r>
              <a:rPr lang="en-US" sz="3600" b="1" i="0" u="none" strike="noStrike" cap="none" dirty="0">
                <a:solidFill>
                  <a:schemeClr val="dk1"/>
                </a:solidFill>
                <a:latin typeface="Calibri"/>
                <a:ea typeface="Calibri"/>
                <a:cs typeface="Calibri"/>
                <a:sym typeface="Calibri"/>
              </a:rPr>
              <a:t>School transfer card</a:t>
            </a:r>
            <a:endParaRPr dirty="0"/>
          </a:p>
          <a:p>
            <a:pPr marL="457200" marR="0" lvl="1" indent="0" algn="l" rtl="0">
              <a:spcBef>
                <a:spcPts val="280"/>
              </a:spcBef>
              <a:spcAft>
                <a:spcPts val="0"/>
              </a:spcAft>
              <a:buClr>
                <a:schemeClr val="dk1"/>
              </a:buClr>
              <a:buSzPts val="1400"/>
              <a:buFont typeface="Arial"/>
              <a:buNone/>
            </a:pPr>
            <a:endParaRPr sz="1400" b="1" i="0" u="none" strike="noStrike" cap="none" dirty="0">
              <a:solidFill>
                <a:schemeClr val="dk1"/>
              </a:solidFill>
              <a:latin typeface="Calibri"/>
              <a:ea typeface="Calibri"/>
              <a:cs typeface="Calibri"/>
              <a:sym typeface="Calibri"/>
            </a:endParaRPr>
          </a:p>
          <a:p>
            <a:pPr marL="742950" marR="0" lvl="1" indent="-285750" algn="l" rtl="0">
              <a:spcBef>
                <a:spcPts val="720"/>
              </a:spcBef>
              <a:spcAft>
                <a:spcPts val="0"/>
              </a:spcAft>
              <a:buClr>
                <a:schemeClr val="dk1"/>
              </a:buClr>
              <a:buSzPts val="3600"/>
              <a:buFont typeface="Arial"/>
              <a:buChar char="–"/>
            </a:pPr>
            <a:r>
              <a:rPr lang="en-US" sz="3600" b="1" i="0" u="none" strike="noStrike" cap="none" dirty="0">
                <a:solidFill>
                  <a:schemeClr val="dk1"/>
                </a:solidFill>
                <a:latin typeface="Calibri"/>
                <a:ea typeface="Calibri"/>
                <a:cs typeface="Calibri"/>
                <a:sym typeface="Calibri"/>
              </a:rPr>
              <a:t>Birth certificate</a:t>
            </a:r>
            <a:endParaRPr dirty="0"/>
          </a:p>
          <a:p>
            <a:pPr marL="457200" marR="0" lvl="1" indent="0" algn="l" rtl="0">
              <a:spcBef>
                <a:spcPts val="280"/>
              </a:spcBef>
              <a:spcAft>
                <a:spcPts val="0"/>
              </a:spcAft>
              <a:buClr>
                <a:schemeClr val="dk1"/>
              </a:buClr>
              <a:buSzPts val="1400"/>
              <a:buFont typeface="Arial"/>
              <a:buNone/>
            </a:pPr>
            <a:endParaRPr sz="1400" b="1" i="0" u="none" strike="noStrike" cap="none" dirty="0">
              <a:solidFill>
                <a:schemeClr val="dk1"/>
              </a:solidFill>
              <a:latin typeface="Calibri"/>
              <a:ea typeface="Calibri"/>
              <a:cs typeface="Calibri"/>
              <a:sym typeface="Calibri"/>
            </a:endParaRPr>
          </a:p>
          <a:p>
            <a:pPr marL="742950" marR="0" lvl="1" indent="-285750" algn="l" rtl="0">
              <a:spcBef>
                <a:spcPts val="720"/>
              </a:spcBef>
              <a:spcAft>
                <a:spcPts val="0"/>
              </a:spcAft>
              <a:buClr>
                <a:schemeClr val="dk1"/>
              </a:buClr>
              <a:buSzPts val="3600"/>
              <a:buFont typeface="Arial"/>
              <a:buChar char="–"/>
            </a:pPr>
            <a:r>
              <a:rPr lang="en-US" sz="3600" b="1" i="0" u="none" strike="noStrike" cap="none" dirty="0">
                <a:solidFill>
                  <a:schemeClr val="dk1"/>
                </a:solidFill>
                <a:latin typeface="Calibri"/>
                <a:ea typeface="Calibri"/>
                <a:cs typeface="Calibri"/>
                <a:sym typeface="Calibri"/>
              </a:rPr>
              <a:t>Health records</a:t>
            </a:r>
            <a:endParaRPr dirty="0"/>
          </a:p>
          <a:p>
            <a:pPr marL="457200" marR="0" lvl="1" indent="0" algn="l" rtl="0">
              <a:spcBef>
                <a:spcPts val="56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sp>
        <p:nvSpPr>
          <p:cNvPr id="245" name="Shape 24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17</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457200" y="-762000"/>
            <a:ext cx="8229600" cy="5334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60"/>
              <a:buFont typeface="Calibri"/>
              <a:buNone/>
            </a:pPr>
            <a:endParaRPr sz="3959" b="0" i="0" u="none" strike="noStrike" cap="none" dirty="0">
              <a:solidFill>
                <a:schemeClr val="dk1"/>
              </a:solidFill>
              <a:latin typeface="Calibri"/>
              <a:ea typeface="Calibri"/>
              <a:cs typeface="Calibri"/>
              <a:sym typeface="Calibri"/>
            </a:endParaRPr>
          </a:p>
        </p:txBody>
      </p:sp>
      <p:sp>
        <p:nvSpPr>
          <p:cNvPr id="265" name="Shape 265"/>
          <p:cNvSpPr txBox="1">
            <a:spLocks noGrp="1"/>
          </p:cNvSpPr>
          <p:nvPr>
            <p:ph type="body" idx="1"/>
          </p:nvPr>
        </p:nvSpPr>
        <p:spPr>
          <a:xfrm>
            <a:off x="457200" y="838200"/>
            <a:ext cx="8229600" cy="5287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000000"/>
              </a:buClr>
              <a:buSzPts val="4400"/>
              <a:buFont typeface="Arial"/>
              <a:buChar char="•"/>
            </a:pPr>
            <a:r>
              <a:rPr lang="en-US" sz="4400" b="1" i="0" u="sng" strike="noStrike" cap="none" dirty="0">
                <a:solidFill>
                  <a:srgbClr val="000000"/>
                </a:solidFill>
                <a:latin typeface="Calibri"/>
                <a:ea typeface="Calibri"/>
                <a:cs typeface="Calibri"/>
                <a:sym typeface="Calibri"/>
              </a:rPr>
              <a:t>District homeless liaison</a:t>
            </a:r>
            <a:endParaRPr dirty="0"/>
          </a:p>
          <a:p>
            <a:pPr marL="0" marR="0" lvl="0" indent="0" algn="l" rtl="0">
              <a:spcBef>
                <a:spcPts val="480"/>
              </a:spcBef>
              <a:spcAft>
                <a:spcPts val="0"/>
              </a:spcAft>
              <a:buClr>
                <a:schemeClr val="dk1"/>
              </a:buClr>
              <a:buSzPts val="2400"/>
              <a:buFont typeface="Arial"/>
              <a:buNone/>
            </a:pPr>
            <a:endParaRPr sz="2400" b="1" i="0" u="sng" strike="noStrike" cap="none" dirty="0">
              <a:solidFill>
                <a:srgbClr val="000000"/>
              </a:solidFill>
              <a:latin typeface="Calibri"/>
              <a:ea typeface="Calibri"/>
              <a:cs typeface="Calibri"/>
              <a:sym typeface="Calibri"/>
            </a:endParaRPr>
          </a:p>
          <a:p>
            <a:pPr marL="742950" marR="0" lvl="1" indent="-285750" algn="l" rtl="0">
              <a:spcBef>
                <a:spcPts val="800"/>
              </a:spcBef>
              <a:spcAft>
                <a:spcPts val="0"/>
              </a:spcAft>
              <a:buClr>
                <a:srgbClr val="000000"/>
              </a:buClr>
              <a:buSzPts val="4000"/>
              <a:buFont typeface="Arial"/>
              <a:buChar char="–"/>
            </a:pPr>
            <a:r>
              <a:rPr lang="en-US" sz="4000" b="1" i="0" u="none" strike="noStrike" cap="none" dirty="0">
                <a:solidFill>
                  <a:srgbClr val="000000"/>
                </a:solidFill>
                <a:latin typeface="Calibri"/>
                <a:ea typeface="Calibri"/>
                <a:cs typeface="Calibri"/>
                <a:sym typeface="Calibri"/>
              </a:rPr>
              <a:t>Assist parent in securing registration materials</a:t>
            </a:r>
            <a:endParaRPr dirty="0"/>
          </a:p>
          <a:p>
            <a:pPr marL="457200" marR="0" lvl="1" indent="0" algn="l" rtl="0">
              <a:spcBef>
                <a:spcPts val="360"/>
              </a:spcBef>
              <a:spcAft>
                <a:spcPts val="0"/>
              </a:spcAft>
              <a:buClr>
                <a:schemeClr val="dk1"/>
              </a:buClr>
              <a:buSzPts val="1800"/>
              <a:buFont typeface="Arial"/>
              <a:buNone/>
            </a:pPr>
            <a:endParaRPr sz="1800" b="1" i="0" u="none" strike="noStrike" cap="none" dirty="0">
              <a:solidFill>
                <a:srgbClr val="000000"/>
              </a:solidFill>
              <a:latin typeface="Calibri"/>
              <a:ea typeface="Calibri"/>
              <a:cs typeface="Calibri"/>
              <a:sym typeface="Calibri"/>
            </a:endParaRPr>
          </a:p>
          <a:p>
            <a:pPr marL="742950" marR="0" lvl="1" indent="-285750" algn="l" rtl="0">
              <a:spcBef>
                <a:spcPts val="800"/>
              </a:spcBef>
              <a:spcAft>
                <a:spcPts val="0"/>
              </a:spcAft>
              <a:buClr>
                <a:srgbClr val="000000"/>
              </a:buClr>
              <a:buSzPts val="4000"/>
              <a:buFont typeface="Arial"/>
              <a:buChar char="–"/>
            </a:pPr>
            <a:r>
              <a:rPr lang="en-US" sz="4000" b="1" i="0" u="none" strike="noStrike" cap="none" dirty="0">
                <a:solidFill>
                  <a:srgbClr val="000000"/>
                </a:solidFill>
                <a:latin typeface="Calibri"/>
                <a:ea typeface="Calibri"/>
                <a:cs typeface="Calibri"/>
                <a:sym typeface="Calibri"/>
              </a:rPr>
              <a:t>Notification – District of origin within 24 hours</a:t>
            </a:r>
            <a:endParaRPr sz="4000" b="1" i="0" u="none" strike="noStrike" cap="none" dirty="0">
              <a:solidFill>
                <a:srgbClr val="000000"/>
              </a:solidFill>
              <a:latin typeface="Calibri"/>
              <a:ea typeface="Calibri"/>
              <a:cs typeface="Calibri"/>
              <a:sym typeface="Calibri"/>
            </a:endParaRPr>
          </a:p>
          <a:p>
            <a:pPr marL="0" marR="0" lvl="0" indent="0" algn="l" rtl="0">
              <a:spcBef>
                <a:spcPts val="640"/>
              </a:spcBef>
              <a:spcAft>
                <a:spcPts val="0"/>
              </a:spcAft>
              <a:buClr>
                <a:schemeClr val="dk1"/>
              </a:buClr>
              <a:buSzPts val="3200"/>
              <a:buFont typeface="Arial"/>
              <a:buNone/>
            </a:pPr>
            <a:endParaRPr sz="3200" b="0" i="0" u="none" strike="noStrike" cap="none" dirty="0">
              <a:solidFill>
                <a:schemeClr val="dk1"/>
              </a:solidFill>
              <a:latin typeface="Calibri"/>
              <a:ea typeface="Calibri"/>
              <a:cs typeface="Calibri"/>
              <a:sym typeface="Calibri"/>
            </a:endParaRPr>
          </a:p>
        </p:txBody>
      </p:sp>
      <p:sp>
        <p:nvSpPr>
          <p:cNvPr id="266" name="Shape 26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18</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2590800" y="-762000"/>
            <a:ext cx="4724400" cy="6096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60"/>
              <a:buFont typeface="Calibri"/>
              <a:buNone/>
            </a:pPr>
            <a:endParaRPr sz="3959" b="0" i="0" u="none" strike="noStrike" cap="none" dirty="0">
              <a:solidFill>
                <a:schemeClr val="dk1"/>
              </a:solidFill>
              <a:latin typeface="Calibri"/>
              <a:ea typeface="Calibri"/>
              <a:cs typeface="Calibri"/>
              <a:sym typeface="Calibri"/>
            </a:endParaRPr>
          </a:p>
        </p:txBody>
      </p:sp>
      <p:sp>
        <p:nvSpPr>
          <p:cNvPr id="272" name="Shape 272"/>
          <p:cNvSpPr txBox="1">
            <a:spLocks noGrp="1"/>
          </p:cNvSpPr>
          <p:nvPr>
            <p:ph type="body" idx="1"/>
          </p:nvPr>
        </p:nvSpPr>
        <p:spPr>
          <a:xfrm>
            <a:off x="457200" y="762000"/>
            <a:ext cx="8229600" cy="541020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4400"/>
              <a:buFont typeface="Arial"/>
              <a:buChar char="•"/>
            </a:pPr>
            <a:r>
              <a:rPr lang="en-US" sz="4400" b="1" i="0" u="sng" strike="noStrike" cap="none" dirty="0">
                <a:solidFill>
                  <a:schemeClr val="dk1"/>
                </a:solidFill>
                <a:latin typeface="Calibri"/>
                <a:ea typeface="Calibri"/>
                <a:cs typeface="Calibri"/>
                <a:sym typeface="Calibri"/>
              </a:rPr>
              <a:t>School attendance options</a:t>
            </a:r>
            <a:endParaRPr dirty="0"/>
          </a:p>
          <a:p>
            <a:pPr marL="742950" marR="0" lvl="1" indent="-107950" algn="l" rtl="0">
              <a:spcBef>
                <a:spcPts val="560"/>
              </a:spcBef>
              <a:spcAft>
                <a:spcPts val="0"/>
              </a:spcAft>
              <a:buClr>
                <a:schemeClr val="dk1"/>
              </a:buClr>
              <a:buSzPts val="2800"/>
              <a:buFont typeface="Arial"/>
              <a:buNone/>
            </a:pPr>
            <a:endParaRPr lang="en-US" sz="2800" b="0" i="0" u="none" strike="noStrike" cap="none" dirty="0" smtClean="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smtClean="0">
                <a:solidFill>
                  <a:schemeClr val="dk1"/>
                </a:solidFill>
                <a:latin typeface="Calibri"/>
                <a:ea typeface="Calibri"/>
                <a:cs typeface="Calibri"/>
                <a:sym typeface="Calibri"/>
              </a:rPr>
              <a:t>District </a:t>
            </a:r>
            <a:r>
              <a:rPr lang="en-US" sz="4000" b="1" i="0" u="none" strike="noStrike" cap="none" dirty="0">
                <a:solidFill>
                  <a:schemeClr val="dk1"/>
                </a:solidFill>
                <a:latin typeface="Calibri"/>
                <a:ea typeface="Calibri"/>
                <a:cs typeface="Calibri"/>
                <a:sym typeface="Calibri"/>
              </a:rPr>
              <a:t>of </a:t>
            </a:r>
            <a:r>
              <a:rPr lang="en-US" sz="4000" b="1" i="0" u="none" strike="noStrike" cap="none" dirty="0" smtClean="0">
                <a:solidFill>
                  <a:schemeClr val="dk1"/>
                </a:solidFill>
                <a:latin typeface="Calibri"/>
                <a:ea typeface="Calibri"/>
                <a:cs typeface="Calibri"/>
                <a:sym typeface="Calibri"/>
              </a:rPr>
              <a:t>origin</a:t>
            </a:r>
          </a:p>
          <a:p>
            <a:pPr marL="457200" marR="0" lvl="1" indent="0" algn="l" rtl="0">
              <a:spcBef>
                <a:spcPts val="800"/>
              </a:spcBef>
              <a:spcAft>
                <a:spcPts val="0"/>
              </a:spcAft>
              <a:buClr>
                <a:schemeClr val="dk1"/>
              </a:buClr>
              <a:buSzPts val="4000"/>
              <a:buNone/>
            </a:pPr>
            <a:endParaRPr dirty="0"/>
          </a:p>
          <a:p>
            <a:pPr marL="457200" marR="0" lvl="1" indent="0" algn="l" rtl="0">
              <a:spcBef>
                <a:spcPts val="240"/>
              </a:spcBef>
              <a:spcAft>
                <a:spcPts val="0"/>
              </a:spcAft>
              <a:buClr>
                <a:schemeClr val="dk1"/>
              </a:buClr>
              <a:buSzPts val="1200"/>
              <a:buFont typeface="Arial"/>
              <a:buNone/>
            </a:pPr>
            <a:endParaRPr sz="1200" b="1" i="0" u="none"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District last </a:t>
            </a:r>
            <a:r>
              <a:rPr lang="en-US" sz="4000" b="1" i="0" u="none" strike="noStrike" cap="none" dirty="0" smtClean="0">
                <a:solidFill>
                  <a:schemeClr val="dk1"/>
                </a:solidFill>
                <a:latin typeface="Calibri"/>
                <a:ea typeface="Calibri"/>
                <a:cs typeface="Calibri"/>
                <a:sym typeface="Calibri"/>
              </a:rPr>
              <a:t>attended</a:t>
            </a:r>
          </a:p>
          <a:p>
            <a:pPr marL="457200" marR="0" lvl="1" indent="0" algn="l" rtl="0">
              <a:spcBef>
                <a:spcPts val="800"/>
              </a:spcBef>
              <a:spcAft>
                <a:spcPts val="0"/>
              </a:spcAft>
              <a:buClr>
                <a:schemeClr val="dk1"/>
              </a:buClr>
              <a:buSzPts val="4000"/>
              <a:buNone/>
            </a:pPr>
            <a:endParaRPr dirty="0"/>
          </a:p>
          <a:p>
            <a:pPr marL="457200" marR="0" lvl="1" indent="0" algn="l" rtl="0">
              <a:spcBef>
                <a:spcPts val="240"/>
              </a:spcBef>
              <a:spcAft>
                <a:spcPts val="0"/>
              </a:spcAft>
              <a:buClr>
                <a:schemeClr val="dk1"/>
              </a:buClr>
              <a:buSzPts val="1200"/>
              <a:buFont typeface="Arial"/>
              <a:buNone/>
            </a:pPr>
            <a:endParaRPr sz="1200" b="1" i="0" u="none"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District where living temporarily</a:t>
            </a:r>
            <a:endParaRPr dirty="0"/>
          </a:p>
          <a:p>
            <a:pPr marL="457200" marR="0" lvl="1" indent="0" algn="l" rtl="0">
              <a:spcBef>
                <a:spcPts val="56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sp>
        <p:nvSpPr>
          <p:cNvPr id="273" name="Shape 27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19</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457200" y="1182025"/>
            <a:ext cx="8229600" cy="5486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dirty="0"/>
          </a:p>
          <a:p>
            <a:pPr marL="342900" marR="0" lvl="0" indent="-342900" algn="l" rtl="0">
              <a:spcBef>
                <a:spcPts val="518"/>
              </a:spcBef>
              <a:spcAft>
                <a:spcPts val="0"/>
              </a:spcAft>
              <a:buClr>
                <a:schemeClr val="dk1"/>
              </a:buClr>
              <a:buSzPts val="2590"/>
              <a:buFont typeface="Arial"/>
              <a:buChar char="•"/>
            </a:pPr>
            <a:r>
              <a:rPr lang="en-US" sz="2590" b="1" i="0" u="sng" strike="noStrike" cap="none" dirty="0" smtClean="0">
                <a:solidFill>
                  <a:schemeClr val="dk1"/>
                </a:solidFill>
                <a:sym typeface="Calibri"/>
              </a:rPr>
              <a:t>Establishes</a:t>
            </a:r>
            <a:r>
              <a:rPr lang="en-US" sz="2590" b="1" i="0" u="none" strike="noStrike" cap="none" dirty="0" smtClean="0">
                <a:solidFill>
                  <a:schemeClr val="dk1"/>
                </a:solidFill>
                <a:sym typeface="Calibri"/>
              </a:rPr>
              <a:t> - Homeless definition</a:t>
            </a:r>
            <a:endParaRPr sz="2590" b="1" i="1" u="none" strike="noStrike" cap="none" dirty="0">
              <a:solidFill>
                <a:schemeClr val="dk1"/>
              </a:solidFill>
              <a:sym typeface="Calibri"/>
            </a:endParaRPr>
          </a:p>
          <a:p>
            <a:pPr marL="0" marR="0" lvl="0" indent="0" algn="l" rtl="0">
              <a:spcBef>
                <a:spcPts val="518"/>
              </a:spcBef>
              <a:spcAft>
                <a:spcPts val="0"/>
              </a:spcAft>
              <a:buNone/>
            </a:pPr>
            <a:endParaRPr sz="2590" b="1" i="1" dirty="0"/>
          </a:p>
          <a:p>
            <a:pPr marL="342900" marR="0" lvl="0" indent="-342900" algn="l" rtl="0">
              <a:spcBef>
                <a:spcPts val="518"/>
              </a:spcBef>
              <a:spcAft>
                <a:spcPts val="0"/>
              </a:spcAft>
              <a:buClr>
                <a:schemeClr val="dk1"/>
              </a:buClr>
              <a:buSzPts val="2590"/>
              <a:buFont typeface="Arial"/>
              <a:buChar char="•"/>
            </a:pPr>
            <a:r>
              <a:rPr lang="en-US" sz="2590" b="1" i="0" u="sng" strike="noStrike" cap="none" dirty="0" smtClean="0">
                <a:solidFill>
                  <a:schemeClr val="dk1"/>
                </a:solidFill>
                <a:sym typeface="Calibri"/>
              </a:rPr>
              <a:t>Ensures</a:t>
            </a:r>
            <a:r>
              <a:rPr lang="en-US" sz="2590" b="1" i="0" u="none" strike="noStrike" cap="none" dirty="0" smtClean="0">
                <a:solidFill>
                  <a:schemeClr val="dk1"/>
                </a:solidFill>
                <a:sym typeface="Calibri"/>
              </a:rPr>
              <a:t> -  Immediate/equal </a:t>
            </a:r>
            <a:r>
              <a:rPr lang="en-US" sz="2590" b="1" i="0" u="none" strike="noStrike" cap="none" dirty="0">
                <a:solidFill>
                  <a:schemeClr val="dk1"/>
                </a:solidFill>
                <a:sym typeface="Calibri"/>
              </a:rPr>
              <a:t>access to public education</a:t>
            </a:r>
            <a:endParaRPr sz="2590" b="1" i="0" u="none" strike="noStrike" cap="none" dirty="0">
              <a:solidFill>
                <a:schemeClr val="dk1"/>
              </a:solidFill>
              <a:sym typeface="Calibri"/>
            </a:endParaRPr>
          </a:p>
          <a:p>
            <a:pPr marL="0" marR="0" lvl="0" indent="0" algn="l" rtl="0">
              <a:spcBef>
                <a:spcPts val="518"/>
              </a:spcBef>
              <a:spcAft>
                <a:spcPts val="0"/>
              </a:spcAft>
              <a:buNone/>
            </a:pPr>
            <a:endParaRPr sz="2590" b="1" dirty="0"/>
          </a:p>
          <a:p>
            <a:pPr marL="342900" marR="0" lvl="0" indent="-342900" algn="l" rtl="0">
              <a:spcBef>
                <a:spcPts val="518"/>
              </a:spcBef>
              <a:spcAft>
                <a:spcPts val="0"/>
              </a:spcAft>
              <a:buClr>
                <a:schemeClr val="dk1"/>
              </a:buClr>
              <a:buSzPts val="2590"/>
              <a:buFont typeface="Arial"/>
              <a:buChar char="•"/>
            </a:pPr>
            <a:r>
              <a:rPr lang="en-US" sz="2590" b="1" i="0" u="sng" strike="noStrike" cap="none" dirty="0" smtClean="0">
                <a:solidFill>
                  <a:schemeClr val="dk1"/>
                </a:solidFill>
                <a:sym typeface="Calibri"/>
              </a:rPr>
              <a:t>Provides</a:t>
            </a:r>
            <a:r>
              <a:rPr lang="en-US" sz="2590" b="1" i="0" strike="noStrike" cap="none" dirty="0" smtClean="0">
                <a:solidFill>
                  <a:schemeClr val="dk1"/>
                </a:solidFill>
                <a:sym typeface="Calibri"/>
              </a:rPr>
              <a:t> - </a:t>
            </a:r>
            <a:r>
              <a:rPr lang="en-US" sz="2590" b="1" i="0" u="none" strike="noStrike" cap="none" dirty="0" smtClean="0">
                <a:solidFill>
                  <a:schemeClr val="dk1"/>
                </a:solidFill>
                <a:sym typeface="Calibri"/>
              </a:rPr>
              <a:t> Stability/support </a:t>
            </a:r>
            <a:r>
              <a:rPr lang="en-US" sz="2590" b="1" dirty="0"/>
              <a:t>for</a:t>
            </a:r>
            <a:r>
              <a:rPr lang="en-US" sz="2590" b="1" i="0" u="none" strike="noStrike" cap="none" dirty="0">
                <a:solidFill>
                  <a:schemeClr val="dk1"/>
                </a:solidFill>
                <a:sym typeface="Calibri"/>
              </a:rPr>
              <a:t> school success</a:t>
            </a:r>
            <a:endParaRPr sz="2590" b="1" i="0" u="none" strike="noStrike" cap="none" dirty="0">
              <a:solidFill>
                <a:schemeClr val="dk1"/>
              </a:solidFill>
              <a:sym typeface="Calibri"/>
            </a:endParaRPr>
          </a:p>
          <a:p>
            <a:pPr marL="0" marR="0" lvl="0" indent="0" algn="l" rtl="0">
              <a:spcBef>
                <a:spcPts val="518"/>
              </a:spcBef>
              <a:spcAft>
                <a:spcPts val="0"/>
              </a:spcAft>
              <a:buNone/>
            </a:pPr>
            <a:endParaRPr sz="2590" b="1" dirty="0"/>
          </a:p>
          <a:p>
            <a:pPr marL="342900" marR="0" lvl="0" indent="-342900" algn="l" rtl="0">
              <a:spcBef>
                <a:spcPts val="518"/>
              </a:spcBef>
              <a:spcAft>
                <a:spcPts val="0"/>
              </a:spcAft>
              <a:buClr>
                <a:schemeClr val="dk1"/>
              </a:buClr>
              <a:buSzPts val="2590"/>
              <a:buFont typeface="Arial"/>
              <a:buChar char="•"/>
            </a:pPr>
            <a:r>
              <a:rPr lang="en-US" sz="2590" b="1" u="sng" dirty="0" smtClean="0"/>
              <a:t>A</a:t>
            </a:r>
            <a:r>
              <a:rPr lang="en-US" sz="2590" b="1" i="0" u="sng" strike="noStrike" cap="none" dirty="0" smtClean="0">
                <a:solidFill>
                  <a:schemeClr val="dk1"/>
                </a:solidFill>
                <a:sym typeface="Calibri"/>
              </a:rPr>
              <a:t>ddress</a:t>
            </a:r>
            <a:r>
              <a:rPr lang="en-US" sz="2590" b="1" u="sng" dirty="0" smtClean="0"/>
              <a:t>ed</a:t>
            </a:r>
            <a:r>
              <a:rPr lang="en-US" sz="2590" b="1" dirty="0" smtClean="0"/>
              <a:t> -</a:t>
            </a:r>
            <a:r>
              <a:rPr lang="en-US" sz="2590" b="1" i="0" strike="noStrike" cap="none" dirty="0" smtClean="0">
                <a:solidFill>
                  <a:schemeClr val="dk1"/>
                </a:solidFill>
                <a:sym typeface="Calibri"/>
              </a:rPr>
              <a:t> </a:t>
            </a:r>
            <a:r>
              <a:rPr lang="en-US" sz="2590" b="1" dirty="0"/>
              <a:t>U</a:t>
            </a:r>
            <a:r>
              <a:rPr lang="en-US" sz="2590" b="1" i="0" u="none" strike="noStrike" cap="none" dirty="0" smtClean="0">
                <a:solidFill>
                  <a:schemeClr val="dk1"/>
                </a:solidFill>
                <a:sym typeface="Calibri"/>
              </a:rPr>
              <a:t>nique </a:t>
            </a:r>
            <a:r>
              <a:rPr lang="en-US" sz="2590" b="1" i="0" u="none" strike="noStrike" cap="none" dirty="0">
                <a:solidFill>
                  <a:schemeClr val="dk1"/>
                </a:solidFill>
                <a:sym typeface="Calibri"/>
              </a:rPr>
              <a:t>barriers faced </a:t>
            </a:r>
            <a:r>
              <a:rPr lang="en-US" sz="2590" b="1" i="0" u="none" strike="noStrike" cap="none" dirty="0" smtClean="0">
                <a:solidFill>
                  <a:schemeClr val="dk1"/>
                </a:solidFill>
                <a:sym typeface="Calibri"/>
              </a:rPr>
              <a:t>by </a:t>
            </a:r>
            <a:r>
              <a:rPr lang="en-US" sz="2590" b="1" i="0" u="none" strike="noStrike" cap="none" dirty="0">
                <a:solidFill>
                  <a:schemeClr val="dk1"/>
                </a:solidFill>
                <a:sym typeface="Calibri"/>
              </a:rPr>
              <a:t>homeless </a:t>
            </a:r>
            <a:endParaRPr sz="2590" b="1" i="0" u="none" strike="noStrike" cap="none" dirty="0">
              <a:solidFill>
                <a:schemeClr val="dk1"/>
              </a:solidFill>
              <a:sym typeface="Calibri"/>
            </a:endParaRPr>
          </a:p>
          <a:p>
            <a:pPr marL="0" marR="0" lvl="0" indent="0" algn="l" rtl="0">
              <a:spcBef>
                <a:spcPts val="518"/>
              </a:spcBef>
              <a:spcAft>
                <a:spcPts val="0"/>
              </a:spcAft>
              <a:buNone/>
            </a:pPr>
            <a:endParaRPr sz="2590" b="1" dirty="0"/>
          </a:p>
          <a:p>
            <a:pPr marL="342900" marR="0" lvl="0" indent="-342900" algn="l" rtl="0">
              <a:spcBef>
                <a:spcPts val="518"/>
              </a:spcBef>
              <a:spcAft>
                <a:spcPts val="0"/>
              </a:spcAft>
              <a:buClr>
                <a:schemeClr val="dk1"/>
              </a:buClr>
              <a:buSzPts val="2590"/>
              <a:buFont typeface="Arial"/>
              <a:buChar char="•"/>
            </a:pPr>
            <a:r>
              <a:rPr lang="en-US" sz="2590" b="1" i="0" u="sng" strike="noStrike" cap="none" dirty="0">
                <a:solidFill>
                  <a:schemeClr val="dk1"/>
                </a:solidFill>
                <a:sym typeface="Calibri"/>
              </a:rPr>
              <a:t>Federal </a:t>
            </a:r>
            <a:r>
              <a:rPr lang="en-US" sz="2590" b="1" i="0" u="sng" strike="noStrike" cap="none" dirty="0" smtClean="0">
                <a:solidFill>
                  <a:schemeClr val="dk1"/>
                </a:solidFill>
                <a:sym typeface="Calibri"/>
              </a:rPr>
              <a:t>legislation </a:t>
            </a:r>
            <a:r>
              <a:rPr lang="en-US" sz="2590" b="1" i="0" strike="noStrike" cap="none" dirty="0" smtClean="0">
                <a:solidFill>
                  <a:schemeClr val="dk1"/>
                </a:solidFill>
                <a:sym typeface="Calibri"/>
              </a:rPr>
              <a:t>-  </a:t>
            </a:r>
            <a:r>
              <a:rPr lang="en-US" sz="2590" b="1" dirty="0"/>
              <a:t>S</a:t>
            </a:r>
            <a:r>
              <a:rPr lang="en-US" sz="2590" b="1" i="0" strike="noStrike" cap="none" dirty="0" smtClean="0">
                <a:solidFill>
                  <a:schemeClr val="dk1"/>
                </a:solidFill>
                <a:sym typeface="Calibri"/>
              </a:rPr>
              <a:t>upersedes </a:t>
            </a:r>
            <a:r>
              <a:rPr lang="en-US" sz="2590" b="1" i="0" strike="noStrike" cap="none" dirty="0">
                <a:solidFill>
                  <a:schemeClr val="dk1"/>
                </a:solidFill>
                <a:sym typeface="Calibri"/>
              </a:rPr>
              <a:t>state law</a:t>
            </a:r>
            <a:endParaRPr b="1" dirty="0"/>
          </a:p>
          <a:p>
            <a:pPr marL="342900" marR="0" lvl="0" indent="-178435" algn="l" rtl="0">
              <a:spcBef>
                <a:spcPts val="518"/>
              </a:spcBef>
              <a:spcAft>
                <a:spcPts val="0"/>
              </a:spcAft>
              <a:buClr>
                <a:schemeClr val="dk1"/>
              </a:buClr>
              <a:buSzPts val="2590"/>
              <a:buFont typeface="Arial"/>
              <a:buNone/>
            </a:pPr>
            <a:endParaRPr sz="2590" b="1" i="0" u="none" strike="noStrike" cap="none" dirty="0">
              <a:solidFill>
                <a:schemeClr val="dk1"/>
              </a:solidFill>
              <a:sym typeface="Calibri"/>
            </a:endParaRPr>
          </a:p>
        </p:txBody>
      </p:sp>
      <p:sp>
        <p:nvSpPr>
          <p:cNvPr id="97" name="Shape 97"/>
          <p:cNvSpPr txBox="1"/>
          <p:nvPr/>
        </p:nvSpPr>
        <p:spPr>
          <a:xfrm>
            <a:off x="1219200" y="0"/>
            <a:ext cx="6259500" cy="966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2800" b="1" u="sng" dirty="0">
                <a:solidFill>
                  <a:schemeClr val="dk1"/>
                </a:solidFill>
                <a:latin typeface="Calibri"/>
                <a:ea typeface="Calibri"/>
                <a:cs typeface="Calibri"/>
                <a:sym typeface="Calibri"/>
              </a:rPr>
              <a:t>Subtitle VII-McKinney Vento B  Homeless                          Act (42 U.S.C. §11431 et seq.)</a:t>
            </a:r>
            <a:endParaRPr sz="2800" b="1" u="sng" dirty="0"/>
          </a:p>
        </p:txBody>
      </p:sp>
      <p:sp>
        <p:nvSpPr>
          <p:cNvPr id="2" name="Slide Number Placeholder 1"/>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title"/>
          </p:nvPr>
        </p:nvSpPr>
        <p:spPr>
          <a:xfrm>
            <a:off x="1600200" y="-762000"/>
            <a:ext cx="46482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60"/>
              <a:buFont typeface="Calibri"/>
              <a:buNone/>
            </a:pPr>
            <a:endParaRPr sz="3959" b="0" i="0" u="none" strike="noStrike" cap="none" dirty="0">
              <a:solidFill>
                <a:schemeClr val="dk1"/>
              </a:solidFill>
              <a:latin typeface="Calibri"/>
              <a:ea typeface="Calibri"/>
              <a:cs typeface="Calibri"/>
              <a:sym typeface="Calibri"/>
            </a:endParaRPr>
          </a:p>
        </p:txBody>
      </p:sp>
      <p:sp>
        <p:nvSpPr>
          <p:cNvPr id="280" name="Shape 280"/>
          <p:cNvSpPr txBox="1">
            <a:spLocks noGrp="1"/>
          </p:cNvSpPr>
          <p:nvPr>
            <p:ph type="body" idx="1"/>
          </p:nvPr>
        </p:nvSpPr>
        <p:spPr>
          <a:xfrm>
            <a:off x="457200" y="381000"/>
            <a:ext cx="8229600" cy="6019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4400" b="1" dirty="0"/>
              <a:t>      </a:t>
            </a:r>
            <a:r>
              <a:rPr lang="en-US" sz="4400" b="1" i="0" u="sng" strike="noStrike" cap="none" dirty="0">
                <a:solidFill>
                  <a:schemeClr val="dk1"/>
                </a:solidFill>
                <a:latin typeface="Calibri"/>
                <a:ea typeface="Calibri"/>
                <a:cs typeface="Calibri"/>
                <a:sym typeface="Calibri"/>
              </a:rPr>
              <a:t>Attendance determination</a:t>
            </a:r>
            <a:endParaRPr dirty="0"/>
          </a:p>
          <a:p>
            <a:pPr marL="0" marR="0" lvl="0" indent="0" algn="l" rtl="0">
              <a:lnSpc>
                <a:spcPct val="90000"/>
              </a:lnSpc>
              <a:spcBef>
                <a:spcPts val="800"/>
              </a:spcBef>
              <a:spcAft>
                <a:spcPts val="0"/>
              </a:spcAft>
              <a:buNone/>
            </a:pPr>
            <a:r>
              <a:rPr lang="en-US" sz="4000" b="1" dirty="0"/>
              <a:t>                </a:t>
            </a:r>
            <a:r>
              <a:rPr lang="en-US" sz="4000" b="1" i="0" u="sng" strike="noStrike" cap="none" dirty="0">
                <a:solidFill>
                  <a:schemeClr val="dk1"/>
                </a:solidFill>
                <a:latin typeface="Calibri"/>
                <a:ea typeface="Calibri"/>
                <a:cs typeface="Calibri"/>
                <a:sym typeface="Calibri"/>
              </a:rPr>
              <a:t>District of Origin</a:t>
            </a:r>
            <a:endParaRPr dirty="0"/>
          </a:p>
          <a:p>
            <a:pPr marL="0" marR="0" lvl="0" indent="0" algn="l" rtl="0">
              <a:lnSpc>
                <a:spcPct val="90000"/>
              </a:lnSpc>
              <a:spcBef>
                <a:spcPts val="780"/>
              </a:spcBef>
              <a:spcAft>
                <a:spcPts val="0"/>
              </a:spcAft>
              <a:buNone/>
            </a:pPr>
            <a:r>
              <a:rPr lang="en-US" sz="3900" b="1" dirty="0"/>
              <a:t> </a:t>
            </a:r>
            <a:r>
              <a:rPr lang="en-US" sz="3900" b="1" dirty="0" smtClean="0"/>
              <a:t>   </a:t>
            </a:r>
            <a:r>
              <a:rPr lang="en-US" sz="3900" b="1" dirty="0"/>
              <a:t>B</a:t>
            </a:r>
            <a:r>
              <a:rPr lang="en-US" sz="3900" b="1" i="0" u="none" strike="noStrike" cap="none" dirty="0">
                <a:solidFill>
                  <a:schemeClr val="dk1"/>
                </a:solidFill>
                <a:latin typeface="Calibri"/>
                <a:ea typeface="Calibri"/>
                <a:cs typeface="Calibri"/>
                <a:sym typeface="Calibri"/>
              </a:rPr>
              <a:t>est interest: parent consultation</a:t>
            </a:r>
            <a:endParaRPr dirty="0"/>
          </a:p>
          <a:p>
            <a:pPr marL="457200" marR="0" lvl="1" indent="0" algn="l" rtl="0">
              <a:lnSpc>
                <a:spcPct val="90000"/>
              </a:lnSpc>
              <a:spcBef>
                <a:spcPts val="280"/>
              </a:spcBef>
              <a:spcAft>
                <a:spcPts val="0"/>
              </a:spcAft>
              <a:buClr>
                <a:schemeClr val="dk1"/>
              </a:buClr>
              <a:buSzPts val="1400"/>
              <a:buFont typeface="Arial"/>
              <a:buNone/>
            </a:pPr>
            <a:endParaRPr sz="1400" b="1" i="0" u="none" strike="noStrike" cap="none" dirty="0">
              <a:solidFill>
                <a:schemeClr val="dk1"/>
              </a:solidFill>
              <a:latin typeface="Calibri"/>
              <a:ea typeface="Calibri"/>
              <a:cs typeface="Calibri"/>
              <a:sym typeface="Calibri"/>
            </a:endParaRPr>
          </a:p>
          <a:p>
            <a:pPr marL="1143000" marR="0" lvl="2" indent="-228600" algn="l" rtl="0">
              <a:lnSpc>
                <a:spcPct val="90000"/>
              </a:lnSpc>
              <a:spcBef>
                <a:spcPts val="780"/>
              </a:spcBef>
              <a:spcAft>
                <a:spcPts val="0"/>
              </a:spcAft>
              <a:buClr>
                <a:schemeClr val="dk1"/>
              </a:buClr>
              <a:buSzPts val="3900"/>
              <a:buFont typeface="Arial"/>
              <a:buChar char="•"/>
            </a:pPr>
            <a:r>
              <a:rPr lang="en-US" sz="3900" b="1" i="0" u="none" strike="noStrike" cap="none" dirty="0">
                <a:solidFill>
                  <a:schemeClr val="dk1"/>
                </a:solidFill>
                <a:latin typeface="Calibri"/>
                <a:ea typeface="Calibri"/>
                <a:cs typeface="Calibri"/>
                <a:sym typeface="Calibri"/>
              </a:rPr>
              <a:t>Parent – preference </a:t>
            </a:r>
            <a:endParaRPr dirty="0"/>
          </a:p>
          <a:p>
            <a:pPr marL="457200" marR="0" lvl="1" indent="0" algn="l" rtl="0">
              <a:lnSpc>
                <a:spcPct val="90000"/>
              </a:lnSpc>
              <a:spcBef>
                <a:spcPts val="280"/>
              </a:spcBef>
              <a:spcAft>
                <a:spcPts val="0"/>
              </a:spcAft>
              <a:buClr>
                <a:schemeClr val="dk1"/>
              </a:buClr>
              <a:buSzPts val="1400"/>
              <a:buFont typeface="Arial"/>
              <a:buNone/>
            </a:pPr>
            <a:endParaRPr sz="1400" b="1" i="0" u="none" strike="noStrike" cap="none" dirty="0">
              <a:solidFill>
                <a:schemeClr val="dk1"/>
              </a:solidFill>
              <a:latin typeface="Calibri"/>
              <a:ea typeface="Calibri"/>
              <a:cs typeface="Calibri"/>
              <a:sym typeface="Calibri"/>
            </a:endParaRPr>
          </a:p>
          <a:p>
            <a:pPr marL="1143000" marR="0" lvl="2" indent="-228600" algn="l" rtl="0">
              <a:lnSpc>
                <a:spcPct val="90000"/>
              </a:lnSpc>
              <a:spcBef>
                <a:spcPts val="780"/>
              </a:spcBef>
              <a:spcAft>
                <a:spcPts val="0"/>
              </a:spcAft>
              <a:buClr>
                <a:schemeClr val="dk1"/>
              </a:buClr>
              <a:buSzPts val="3900"/>
              <a:buFont typeface="Arial"/>
              <a:buChar char="•"/>
            </a:pPr>
            <a:r>
              <a:rPr lang="en-US" sz="3900" b="1" i="0" u="none" strike="noStrike" cap="none" dirty="0">
                <a:solidFill>
                  <a:schemeClr val="dk1"/>
                </a:solidFill>
                <a:latin typeface="Calibri"/>
                <a:ea typeface="Calibri"/>
                <a:cs typeface="Calibri"/>
                <a:sym typeface="Calibri"/>
              </a:rPr>
              <a:t>Considerations – travel time/programs</a:t>
            </a:r>
            <a:endParaRPr dirty="0"/>
          </a:p>
          <a:p>
            <a:pPr marL="457200" marR="0" lvl="1" indent="0" algn="l" rtl="0">
              <a:lnSpc>
                <a:spcPct val="90000"/>
              </a:lnSpc>
              <a:spcBef>
                <a:spcPts val="280"/>
              </a:spcBef>
              <a:spcAft>
                <a:spcPts val="0"/>
              </a:spcAft>
              <a:buClr>
                <a:schemeClr val="dk1"/>
              </a:buClr>
              <a:buSzPts val="1400"/>
              <a:buFont typeface="Arial"/>
              <a:buNone/>
            </a:pPr>
            <a:endParaRPr sz="1400" b="1" i="0" u="none" strike="noStrike" cap="none" dirty="0">
              <a:solidFill>
                <a:schemeClr val="dk1"/>
              </a:solidFill>
              <a:latin typeface="Calibri"/>
              <a:ea typeface="Calibri"/>
              <a:cs typeface="Calibri"/>
              <a:sym typeface="Calibri"/>
            </a:endParaRPr>
          </a:p>
          <a:p>
            <a:pPr marL="1143000" marR="0" lvl="2" indent="-228600" algn="l" rtl="0">
              <a:lnSpc>
                <a:spcPct val="90000"/>
              </a:lnSpc>
              <a:spcBef>
                <a:spcPts val="780"/>
              </a:spcBef>
              <a:spcAft>
                <a:spcPts val="0"/>
              </a:spcAft>
              <a:buClr>
                <a:schemeClr val="dk1"/>
              </a:buClr>
              <a:buSzPts val="3900"/>
              <a:buFont typeface="Arial"/>
              <a:buChar char="•"/>
            </a:pPr>
            <a:r>
              <a:rPr lang="en-US" sz="3900" b="1" i="0" u="none" strike="noStrike" cap="none" dirty="0">
                <a:solidFill>
                  <a:schemeClr val="dk1"/>
                </a:solidFill>
                <a:latin typeface="Calibri"/>
                <a:ea typeface="Calibri"/>
                <a:cs typeface="Calibri"/>
                <a:sym typeface="Calibri"/>
              </a:rPr>
              <a:t>Placement – without delay </a:t>
            </a:r>
            <a:endParaRPr dirty="0"/>
          </a:p>
          <a:p>
            <a:pPr marL="457200" marR="0" lvl="1" indent="0" algn="l" rtl="0">
              <a:lnSpc>
                <a:spcPct val="90000"/>
              </a:lnSpc>
              <a:spcBef>
                <a:spcPts val="56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sp>
        <p:nvSpPr>
          <p:cNvPr id="281" name="Shape 28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20</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Shape 286"/>
          <p:cNvSpPr txBox="1">
            <a:spLocks noGrp="1"/>
          </p:cNvSpPr>
          <p:nvPr>
            <p:ph type="title"/>
          </p:nvPr>
        </p:nvSpPr>
        <p:spPr>
          <a:xfrm>
            <a:off x="2514600" y="-685800"/>
            <a:ext cx="2819400" cy="1524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60"/>
              <a:buFont typeface="Calibri"/>
              <a:buNone/>
            </a:pPr>
            <a:endParaRPr sz="3959" b="0" i="0" u="none" strike="noStrike" cap="none" dirty="0">
              <a:solidFill>
                <a:schemeClr val="dk1"/>
              </a:solidFill>
              <a:latin typeface="Calibri"/>
              <a:ea typeface="Calibri"/>
              <a:cs typeface="Calibri"/>
              <a:sym typeface="Calibri"/>
            </a:endParaRPr>
          </a:p>
        </p:txBody>
      </p:sp>
      <p:sp>
        <p:nvSpPr>
          <p:cNvPr id="287" name="Shape 287"/>
          <p:cNvSpPr txBox="1">
            <a:spLocks noGrp="1"/>
          </p:cNvSpPr>
          <p:nvPr>
            <p:ph type="body" idx="1"/>
          </p:nvPr>
        </p:nvSpPr>
        <p:spPr>
          <a:xfrm>
            <a:off x="457200" y="533400"/>
            <a:ext cx="8229600" cy="55927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4800"/>
              <a:buFont typeface="Arial"/>
              <a:buChar char="•"/>
            </a:pPr>
            <a:r>
              <a:rPr lang="en-US" sz="4800" b="1" i="0" u="sng" strike="noStrike" cap="none" dirty="0">
                <a:solidFill>
                  <a:schemeClr val="dk1"/>
                </a:solidFill>
                <a:latin typeface="Calibri"/>
                <a:ea typeface="Calibri"/>
                <a:cs typeface="Calibri"/>
                <a:sym typeface="Calibri"/>
              </a:rPr>
              <a:t>Transportation</a:t>
            </a:r>
            <a:endParaRPr dirty="0"/>
          </a:p>
          <a:p>
            <a:pPr marL="0" marR="0" lvl="0" indent="0" algn="l" rtl="0">
              <a:spcBef>
                <a:spcPts val="480"/>
              </a:spcBef>
              <a:spcAft>
                <a:spcPts val="0"/>
              </a:spcAft>
              <a:buClr>
                <a:schemeClr val="dk1"/>
              </a:buClr>
              <a:buSzPts val="2400"/>
              <a:buFont typeface="Arial"/>
              <a:buNone/>
            </a:pPr>
            <a:endParaRPr sz="2400" b="1" i="0" u="sng"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Immediate – without delay</a:t>
            </a:r>
            <a:endParaRPr dirty="0"/>
          </a:p>
          <a:p>
            <a:pPr marL="457200" marR="0" lvl="1" indent="0" algn="l" rtl="0">
              <a:spcBef>
                <a:spcPts val="360"/>
              </a:spcBef>
              <a:spcAft>
                <a:spcPts val="0"/>
              </a:spcAft>
              <a:buClr>
                <a:schemeClr val="dk1"/>
              </a:buClr>
              <a:buSzPts val="1800"/>
              <a:buFont typeface="Arial"/>
              <a:buNone/>
            </a:pPr>
            <a:endParaRPr sz="1800" b="1" i="0" u="none"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District of Origin – pays</a:t>
            </a:r>
            <a:endParaRPr dirty="0"/>
          </a:p>
          <a:p>
            <a:pPr marL="457200" marR="0" lvl="1" indent="0" algn="l" rtl="0">
              <a:spcBef>
                <a:spcPts val="320"/>
              </a:spcBef>
              <a:spcAft>
                <a:spcPts val="0"/>
              </a:spcAft>
              <a:buClr>
                <a:schemeClr val="dk1"/>
              </a:buClr>
              <a:buSzPts val="1600"/>
              <a:buFont typeface="Arial"/>
              <a:buNone/>
            </a:pPr>
            <a:endParaRPr sz="1600" b="1" i="0" u="none"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District of Attendance  may provide service – contractually </a:t>
            </a:r>
            <a:endParaRPr dirty="0"/>
          </a:p>
          <a:p>
            <a:pPr marL="57150" marR="0" lvl="0" indent="0" algn="l" rtl="0">
              <a:spcBef>
                <a:spcPts val="400"/>
              </a:spcBef>
              <a:spcAft>
                <a:spcPts val="0"/>
              </a:spcAft>
              <a:buClr>
                <a:schemeClr val="dk1"/>
              </a:buClr>
              <a:buSzPts val="2000"/>
              <a:buFont typeface="Arial"/>
              <a:buNone/>
            </a:pPr>
            <a:endParaRPr sz="2000" b="1" i="0" u="none" strike="noStrike" cap="none" dirty="0">
              <a:solidFill>
                <a:schemeClr val="dk1"/>
              </a:solidFill>
              <a:latin typeface="Calibri"/>
              <a:ea typeface="Calibri"/>
              <a:cs typeface="Calibri"/>
              <a:sym typeface="Calibri"/>
            </a:endParaRPr>
          </a:p>
          <a:p>
            <a:pPr marL="457200" marR="0" lvl="1" indent="0" algn="l" rtl="0">
              <a:spcBef>
                <a:spcPts val="56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sp>
        <p:nvSpPr>
          <p:cNvPr id="288" name="Shape 28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21</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flipV="1">
            <a:off x="1752600" y="-1066800"/>
            <a:ext cx="4267200" cy="3048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endParaRPr sz="4400" b="0" i="0" u="none" strike="noStrike" cap="none" dirty="0">
              <a:solidFill>
                <a:schemeClr val="dk1"/>
              </a:solidFill>
              <a:latin typeface="Calibri"/>
              <a:ea typeface="Calibri"/>
              <a:cs typeface="Calibri"/>
              <a:sym typeface="Calibri"/>
            </a:endParaRPr>
          </a:p>
        </p:txBody>
      </p:sp>
      <p:sp>
        <p:nvSpPr>
          <p:cNvPr id="251" name="Shape 251"/>
          <p:cNvSpPr txBox="1">
            <a:spLocks noGrp="1"/>
          </p:cNvSpPr>
          <p:nvPr>
            <p:ph type="body" idx="1"/>
          </p:nvPr>
        </p:nvSpPr>
        <p:spPr>
          <a:xfrm>
            <a:off x="457200" y="1219200"/>
            <a:ext cx="8229600" cy="4906963"/>
          </a:xfrm>
          <a:prstGeom prst="rect">
            <a:avLst/>
          </a:prstGeom>
          <a:noFill/>
          <a:ln>
            <a:noFill/>
          </a:ln>
        </p:spPr>
        <p:txBody>
          <a:bodyPr spcFirstLastPara="1" wrap="square" lIns="91425" tIns="45700" rIns="91425" bIns="45700" anchor="t" anchorCtr="0">
            <a:noAutofit/>
          </a:bodyPr>
          <a:lstStyle/>
          <a:p>
            <a:pPr marL="114300" marR="0" lvl="0" indent="0" algn="l" rtl="0">
              <a:spcBef>
                <a:spcPts val="0"/>
              </a:spcBef>
              <a:spcAft>
                <a:spcPts val="0"/>
              </a:spcAft>
              <a:buClr>
                <a:schemeClr val="dk1"/>
              </a:buClr>
              <a:buSzPts val="4400"/>
              <a:buFont typeface="Arial"/>
              <a:buNone/>
            </a:pPr>
            <a:r>
              <a:rPr lang="en-US" sz="4400" b="1" i="0" u="sng" strike="noStrike" cap="none" dirty="0">
                <a:solidFill>
                  <a:schemeClr val="dk1"/>
                </a:solidFill>
                <a:latin typeface="Calibri"/>
                <a:ea typeface="Calibri"/>
                <a:cs typeface="Calibri"/>
                <a:sym typeface="Calibri"/>
              </a:rPr>
              <a:t>School entrance should </a:t>
            </a:r>
            <a:r>
              <a:rPr lang="en-US" sz="4400" b="1" i="0" u="sng" strike="noStrike" cap="none" dirty="0">
                <a:solidFill>
                  <a:srgbClr val="FF0000"/>
                </a:solidFill>
                <a:latin typeface="Calibri"/>
                <a:ea typeface="Calibri"/>
                <a:cs typeface="Calibri"/>
                <a:sym typeface="Calibri"/>
              </a:rPr>
              <a:t>not</a:t>
            </a:r>
            <a:r>
              <a:rPr lang="en-US" sz="4400" b="1" i="0" u="sng" strike="noStrike" cap="none" dirty="0">
                <a:solidFill>
                  <a:schemeClr val="dk1"/>
                </a:solidFill>
                <a:latin typeface="Calibri"/>
                <a:ea typeface="Calibri"/>
                <a:cs typeface="Calibri"/>
                <a:sym typeface="Calibri"/>
              </a:rPr>
              <a:t> be delayed </a:t>
            </a:r>
            <a:endParaRPr dirty="0"/>
          </a:p>
          <a:p>
            <a:pPr marL="114300" marR="0" lvl="0" indent="0" algn="l" rtl="0">
              <a:spcBef>
                <a:spcPts val="480"/>
              </a:spcBef>
              <a:spcAft>
                <a:spcPts val="0"/>
              </a:spcAft>
              <a:buClr>
                <a:schemeClr val="dk1"/>
              </a:buClr>
              <a:buSzPts val="2400"/>
              <a:buFont typeface="Arial"/>
              <a:buNone/>
            </a:pPr>
            <a:endParaRPr sz="2400" b="1" i="0" u="sng" strike="noStrike" cap="none" dirty="0">
              <a:solidFill>
                <a:schemeClr val="dk1"/>
              </a:solidFill>
              <a:latin typeface="Calibri"/>
              <a:ea typeface="Calibri"/>
              <a:cs typeface="Calibri"/>
              <a:sym typeface="Calibri"/>
            </a:endParaRPr>
          </a:p>
          <a:p>
            <a:pPr marL="685800" marR="0" lvl="0" indent="-571500" algn="l" rtl="0">
              <a:spcBef>
                <a:spcPts val="880"/>
              </a:spcBef>
              <a:spcAft>
                <a:spcPts val="0"/>
              </a:spcAft>
              <a:buClr>
                <a:schemeClr val="dk1"/>
              </a:buClr>
              <a:buSzPts val="4400"/>
              <a:buFont typeface="Arial"/>
              <a:buChar char="•"/>
            </a:pPr>
            <a:r>
              <a:rPr lang="en-US" sz="4400" b="1" i="0" u="none" strike="noStrike" cap="none" dirty="0">
                <a:solidFill>
                  <a:schemeClr val="dk1"/>
                </a:solidFill>
                <a:latin typeface="Calibri"/>
                <a:ea typeface="Calibri"/>
                <a:cs typeface="Calibri"/>
                <a:sym typeface="Calibri"/>
              </a:rPr>
              <a:t>Lack of student records</a:t>
            </a:r>
            <a:endParaRPr dirty="0"/>
          </a:p>
          <a:p>
            <a:pPr marL="114300" marR="0" lvl="0" indent="0" algn="l" rtl="0">
              <a:spcBef>
                <a:spcPts val="400"/>
              </a:spcBef>
              <a:spcAft>
                <a:spcPts val="0"/>
              </a:spcAft>
              <a:buClr>
                <a:schemeClr val="dk1"/>
              </a:buClr>
              <a:buSzPts val="2000"/>
              <a:buFont typeface="Arial"/>
              <a:buNone/>
            </a:pPr>
            <a:endParaRPr sz="2000" b="1" i="0" u="none" strike="noStrike" cap="none" dirty="0">
              <a:solidFill>
                <a:schemeClr val="dk1"/>
              </a:solidFill>
              <a:latin typeface="Calibri"/>
              <a:ea typeface="Calibri"/>
              <a:cs typeface="Calibri"/>
              <a:sym typeface="Calibri"/>
            </a:endParaRPr>
          </a:p>
          <a:p>
            <a:pPr marL="685800" marR="0" lvl="0" indent="-571500" algn="l" rtl="0">
              <a:spcBef>
                <a:spcPts val="880"/>
              </a:spcBef>
              <a:spcAft>
                <a:spcPts val="0"/>
              </a:spcAft>
              <a:buClr>
                <a:schemeClr val="dk1"/>
              </a:buClr>
              <a:buSzPts val="4400"/>
              <a:buFont typeface="Arial"/>
              <a:buChar char="•"/>
            </a:pPr>
            <a:r>
              <a:rPr lang="en-US" sz="4400" b="1" i="0" u="none" strike="noStrike" cap="none" dirty="0">
                <a:solidFill>
                  <a:schemeClr val="dk1"/>
                </a:solidFill>
                <a:latin typeface="Calibri"/>
                <a:ea typeface="Calibri"/>
                <a:cs typeface="Calibri"/>
                <a:sym typeface="Calibri"/>
              </a:rPr>
              <a:t>During appeal</a:t>
            </a:r>
            <a:endParaRPr dirty="0"/>
          </a:p>
          <a:p>
            <a:pPr marL="114300" marR="0" lvl="0" indent="0" algn="l" rtl="0">
              <a:spcBef>
                <a:spcPts val="880"/>
              </a:spcBef>
              <a:spcAft>
                <a:spcPts val="0"/>
              </a:spcAft>
              <a:buClr>
                <a:schemeClr val="dk1"/>
              </a:buClr>
              <a:buSzPts val="4400"/>
              <a:buFont typeface="Arial"/>
              <a:buNone/>
            </a:pPr>
            <a:endParaRPr sz="4400" b="1" i="0" u="none" strike="noStrike" cap="none" dirty="0">
              <a:solidFill>
                <a:schemeClr val="dk1"/>
              </a:solidFill>
              <a:latin typeface="Calibri"/>
              <a:ea typeface="Calibri"/>
              <a:cs typeface="Calibri"/>
              <a:sym typeface="Calibri"/>
            </a:endParaRPr>
          </a:p>
        </p:txBody>
      </p:sp>
      <p:sp>
        <p:nvSpPr>
          <p:cNvPr id="252" name="Shape 25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22</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457200" y="-762000"/>
            <a:ext cx="82296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endParaRPr sz="4400" b="0" i="0" u="none" strike="noStrike" cap="none" dirty="0">
              <a:solidFill>
                <a:schemeClr val="dk1"/>
              </a:solidFill>
              <a:latin typeface="Calibri"/>
              <a:ea typeface="Calibri"/>
              <a:cs typeface="Calibri"/>
              <a:sym typeface="Calibri"/>
            </a:endParaRPr>
          </a:p>
        </p:txBody>
      </p:sp>
      <p:sp>
        <p:nvSpPr>
          <p:cNvPr id="258" name="Shape 258"/>
          <p:cNvSpPr txBox="1">
            <a:spLocks noGrp="1"/>
          </p:cNvSpPr>
          <p:nvPr>
            <p:ph type="body" idx="1"/>
          </p:nvPr>
        </p:nvSpPr>
        <p:spPr>
          <a:xfrm>
            <a:off x="457200" y="685800"/>
            <a:ext cx="8333700" cy="587490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4400"/>
              <a:buFont typeface="Arial"/>
              <a:buChar char="•"/>
            </a:pPr>
            <a:r>
              <a:rPr lang="en-US" sz="4400" b="1" i="0" u="sng" strike="noStrike" cap="none" dirty="0">
                <a:solidFill>
                  <a:schemeClr val="dk1"/>
                </a:solidFill>
                <a:latin typeface="Calibri"/>
                <a:ea typeface="Calibri"/>
                <a:cs typeface="Calibri"/>
                <a:sym typeface="Calibri"/>
              </a:rPr>
              <a:t>Appeals</a:t>
            </a:r>
            <a:endParaRPr dirty="0"/>
          </a:p>
          <a:p>
            <a:pPr marL="0" marR="0" lvl="0" indent="0" algn="l" rtl="0">
              <a:spcBef>
                <a:spcPts val="480"/>
              </a:spcBef>
              <a:spcAft>
                <a:spcPts val="0"/>
              </a:spcAft>
              <a:buClr>
                <a:schemeClr val="dk1"/>
              </a:buClr>
              <a:buSzPts val="2400"/>
              <a:buFont typeface="Arial"/>
              <a:buNone/>
            </a:pPr>
            <a:endParaRPr sz="2400" b="0" i="0" u="none"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County Executive Superintendent of Schools</a:t>
            </a:r>
            <a:endParaRPr dirty="0"/>
          </a:p>
          <a:p>
            <a:pPr marL="457200" marR="0" lvl="1" indent="0" algn="l" rtl="0">
              <a:spcBef>
                <a:spcPts val="320"/>
              </a:spcBef>
              <a:spcAft>
                <a:spcPts val="0"/>
              </a:spcAft>
              <a:buClr>
                <a:schemeClr val="dk1"/>
              </a:buClr>
              <a:buSzPts val="1600"/>
              <a:buFont typeface="Arial"/>
              <a:buNone/>
            </a:pPr>
            <a:endParaRPr sz="1600" b="1" i="0" u="none"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Decision – 48 hours</a:t>
            </a:r>
            <a:endParaRPr sz="4000" b="1" i="0" u="none" strike="noStrike" cap="none" dirty="0">
              <a:solidFill>
                <a:schemeClr val="dk1"/>
              </a:solidFill>
              <a:latin typeface="Calibri"/>
              <a:ea typeface="Calibri"/>
              <a:cs typeface="Calibri"/>
              <a:sym typeface="Calibri"/>
            </a:endParaRPr>
          </a:p>
          <a:p>
            <a:pPr marL="457200" marR="0" lvl="0" indent="0" algn="l" rtl="0">
              <a:spcBef>
                <a:spcPts val="800"/>
              </a:spcBef>
              <a:spcAft>
                <a:spcPts val="0"/>
              </a:spcAft>
              <a:buNone/>
            </a:pPr>
            <a:endParaRPr sz="4000" b="1" dirty="0"/>
          </a:p>
          <a:p>
            <a:pPr marL="742950" marR="0" lvl="1" indent="-285750" algn="l" rtl="0">
              <a:spcBef>
                <a:spcPts val="800"/>
              </a:spcBef>
              <a:spcAft>
                <a:spcPts val="0"/>
              </a:spcAft>
              <a:buClr>
                <a:schemeClr val="dk1"/>
              </a:buClr>
              <a:buSzPts val="4000"/>
              <a:buFont typeface="Arial"/>
              <a:buChar char="–"/>
            </a:pPr>
            <a:r>
              <a:rPr lang="en-US" sz="4000" b="1" dirty="0"/>
              <a:t>NJAC 6A:17</a:t>
            </a:r>
            <a:endParaRPr sz="4000" b="1" dirty="0"/>
          </a:p>
        </p:txBody>
      </p:sp>
      <p:sp>
        <p:nvSpPr>
          <p:cNvPr id="259" name="Shape 25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23</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Shape 293"/>
          <p:cNvSpPr txBox="1">
            <a:spLocks noGrp="1"/>
          </p:cNvSpPr>
          <p:nvPr>
            <p:ph type="title"/>
          </p:nvPr>
        </p:nvSpPr>
        <p:spPr>
          <a:xfrm>
            <a:off x="308525" y="330413"/>
            <a:ext cx="8229600" cy="12495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200"/>
              <a:buFont typeface="Calibri"/>
              <a:buNone/>
            </a:pPr>
            <a:r>
              <a:rPr lang="en-US" sz="3200" b="1" i="0" u="sng" strike="noStrike" cap="none" dirty="0">
                <a:solidFill>
                  <a:schemeClr val="dk1"/>
                </a:solidFill>
                <a:latin typeface="Calibri"/>
                <a:ea typeface="Calibri"/>
                <a:cs typeface="Calibri"/>
                <a:sym typeface="Calibri"/>
              </a:rPr>
              <a:t>Must LEAs provide transportation to and from extracurricular activities for homeless student’s? </a:t>
            </a:r>
            <a:endParaRPr sz="3200" b="1" i="0" u="sng" strike="noStrike" cap="none" dirty="0">
              <a:solidFill>
                <a:schemeClr val="dk1"/>
              </a:solidFill>
              <a:latin typeface="Calibri"/>
              <a:ea typeface="Calibri"/>
              <a:cs typeface="Calibri"/>
              <a:sym typeface="Calibri"/>
            </a:endParaRPr>
          </a:p>
        </p:txBody>
      </p:sp>
      <p:sp>
        <p:nvSpPr>
          <p:cNvPr id="294" name="Shape 294"/>
          <p:cNvSpPr txBox="1">
            <a:spLocks noGrp="1"/>
          </p:cNvSpPr>
          <p:nvPr>
            <p:ph type="body" idx="1"/>
          </p:nvPr>
        </p:nvSpPr>
        <p:spPr>
          <a:xfrm>
            <a:off x="457200" y="1752600"/>
            <a:ext cx="8229600" cy="472440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SEAs and LEAs have a broad, ongoing requirement to review policies or practices that may act as barriers to, among other things, the enrollment of homeless children and youths. (See, e.g., sections 721, 722(g)(1)(I)) Enrollment includes attending classes and “participating fully in school activities.” (Section 721(1)). The McKinney-Vento Act further emphasizes that homeless students must not face barriers to accessing extracurricular activities. (See section 722(g)(1)(F)(iii)). </a:t>
            </a:r>
            <a:endParaRPr dirty="0"/>
          </a:p>
          <a:p>
            <a:pPr marL="342900" marR="0" lvl="0" indent="-342900" algn="l" rtl="0">
              <a:spcBef>
                <a:spcPts val="56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Therefore, to the extent that lack of access to transportation is a barrier to extracurricular activities for a particular student, an </a:t>
            </a:r>
            <a:r>
              <a:rPr lang="en-US" sz="2800" b="1" i="0" u="none" strike="noStrike" cap="none" dirty="0">
                <a:solidFill>
                  <a:schemeClr val="dk1"/>
                </a:solidFill>
                <a:latin typeface="Calibri"/>
                <a:ea typeface="Calibri"/>
                <a:cs typeface="Calibri"/>
                <a:sym typeface="Calibri"/>
              </a:rPr>
              <a:t>LEA would be required to provide a student with transportation to or from extracurricular activities.</a:t>
            </a:r>
            <a:endParaRPr sz="2800" b="0" i="0" u="none" strike="noStrike" cap="none" dirty="0">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457200" y="274638"/>
            <a:ext cx="8229600" cy="124936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400"/>
              <a:buFont typeface="Calibri"/>
              <a:buNone/>
            </a:pPr>
            <a:r>
              <a:rPr lang="en-US" sz="2400" b="1" i="0" u="sng" strike="noStrike" cap="none" dirty="0">
                <a:solidFill>
                  <a:schemeClr val="dk1"/>
                </a:solidFill>
                <a:latin typeface="Calibri"/>
                <a:ea typeface="Calibri"/>
                <a:cs typeface="Calibri"/>
                <a:sym typeface="Calibri"/>
              </a:rPr>
              <a:t>Can schools or anyone affiliated with the school contact the landlord, </a:t>
            </a:r>
            <a:r>
              <a:rPr lang="en-US" sz="2400" b="1" i="0" u="sng" strike="noStrike" cap="none" dirty="0" smtClean="0">
                <a:solidFill>
                  <a:schemeClr val="dk1"/>
                </a:solidFill>
                <a:latin typeface="Calibri"/>
                <a:ea typeface="Calibri"/>
                <a:cs typeface="Calibri"/>
                <a:sym typeface="Calibri"/>
              </a:rPr>
              <a:t>leaseholder</a:t>
            </a:r>
            <a:r>
              <a:rPr lang="en-US" sz="2400" b="1" i="0" u="sng" strike="noStrike" cap="none" dirty="0">
                <a:solidFill>
                  <a:schemeClr val="dk1"/>
                </a:solidFill>
                <a:latin typeface="Calibri"/>
                <a:ea typeface="Calibri"/>
                <a:cs typeface="Calibri"/>
                <a:sym typeface="Calibri"/>
              </a:rPr>
              <a:t>, housing authority, or anyone else to discuss a student’s or family’s living situation</a:t>
            </a:r>
            <a:r>
              <a:rPr lang="en-US" sz="2000" b="1" i="0" u="sng" strike="noStrike" cap="none" dirty="0">
                <a:solidFill>
                  <a:schemeClr val="dk1"/>
                </a:solidFill>
                <a:latin typeface="Calibri"/>
                <a:ea typeface="Calibri"/>
                <a:cs typeface="Calibri"/>
                <a:sym typeface="Calibri"/>
              </a:rPr>
              <a:t>?</a:t>
            </a:r>
            <a:endParaRPr sz="2000" b="1" i="0" u="sng" strike="noStrike" cap="none" dirty="0">
              <a:solidFill>
                <a:schemeClr val="dk1"/>
              </a:solidFill>
              <a:latin typeface="Calibri"/>
              <a:ea typeface="Calibri"/>
              <a:cs typeface="Calibri"/>
              <a:sym typeface="Calibri"/>
            </a:endParaRPr>
          </a:p>
        </p:txBody>
      </p:sp>
      <p:sp>
        <p:nvSpPr>
          <p:cNvPr id="149" name="Shape 149"/>
          <p:cNvSpPr txBox="1">
            <a:spLocks noGrp="1"/>
          </p:cNvSpPr>
          <p:nvPr>
            <p:ph type="body" idx="1"/>
          </p:nvPr>
        </p:nvSpPr>
        <p:spPr>
          <a:xfrm>
            <a:off x="457200" y="2057400"/>
            <a:ext cx="8229600" cy="4343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3200"/>
              <a:buFont typeface="Arial"/>
              <a:buNone/>
            </a:pPr>
            <a:r>
              <a:rPr lang="en-US" sz="3200" b="0" i="0" u="none" strike="noStrike" cap="none" dirty="0">
                <a:solidFill>
                  <a:schemeClr val="dk1"/>
                </a:solidFill>
                <a:latin typeface="Calibri"/>
                <a:ea typeface="Calibri"/>
                <a:cs typeface="Calibri"/>
                <a:sym typeface="Calibri"/>
              </a:rPr>
              <a:t>A: </a:t>
            </a:r>
            <a:r>
              <a:rPr lang="en-US" sz="3600" b="1" i="0" u="none" strike="noStrike" cap="none" dirty="0">
                <a:solidFill>
                  <a:schemeClr val="dk1"/>
                </a:solidFill>
                <a:latin typeface="Calibri"/>
                <a:ea typeface="Calibri"/>
                <a:cs typeface="Calibri"/>
                <a:sym typeface="Calibri"/>
              </a:rPr>
              <a:t>NO. </a:t>
            </a:r>
            <a:r>
              <a:rPr lang="en-US" sz="2400" b="0" i="0" u="none" strike="noStrike" cap="none" dirty="0">
                <a:solidFill>
                  <a:schemeClr val="dk1"/>
                </a:solidFill>
                <a:latin typeface="Calibri"/>
                <a:ea typeface="Calibri"/>
                <a:cs typeface="Calibri"/>
                <a:sym typeface="Calibri"/>
              </a:rPr>
              <a:t>Schools must not contact the landlords of host families or any other third party to discuss the student’s or families living situation. Residence information provided by parents, guardians, or youth to school’s is part of the student’s educational records protected by federal privacy laws; sharing student and family housing information would be a violation of federal law [42 U.S.C. §11432(g)(3)(G)]. Such contact could also lead to the eviction of the host family . However, the Act does not prohibit schools from requiring parents, guardians, or youth to submit emergency contact information [42 U.S.C. §11432(g)(3)(H); 20 U.S.C. §1232g]. </a:t>
            </a:r>
            <a:endParaRPr sz="2400" b="0" i="0" u="none" strike="noStrike" cap="none" dirty="0">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Summer School Transportation</a:t>
            </a:r>
            <a:endParaRPr lang="en-US" b="1" u="sng" dirty="0"/>
          </a:p>
        </p:txBody>
      </p:sp>
      <p:sp>
        <p:nvSpPr>
          <p:cNvPr id="3" name="Text Placeholder 2"/>
          <p:cNvSpPr>
            <a:spLocks noGrp="1"/>
          </p:cNvSpPr>
          <p:nvPr>
            <p:ph type="body" idx="1"/>
          </p:nvPr>
        </p:nvSpPr>
        <p:spPr/>
        <p:txBody>
          <a:bodyPr/>
          <a:lstStyle/>
          <a:p>
            <a:pPr marL="25400" indent="0">
              <a:buNone/>
            </a:pPr>
            <a:r>
              <a:rPr lang="en-US" b="1" u="sng" dirty="0" smtClean="0"/>
              <a:t>Attendance required for grade advancement </a:t>
            </a:r>
          </a:p>
          <a:p>
            <a:pPr marL="25400" indent="0">
              <a:buNone/>
            </a:pPr>
            <a:endParaRPr lang="en-US" b="1" u="sng" dirty="0"/>
          </a:p>
          <a:p>
            <a:r>
              <a:rPr lang="en-US" b="1" dirty="0" smtClean="0"/>
              <a:t>Transportation prevents participation </a:t>
            </a:r>
          </a:p>
          <a:p>
            <a:pPr marL="25400" indent="0">
              <a:buNone/>
            </a:pPr>
            <a:endParaRPr lang="en-US" b="1" dirty="0" smtClean="0"/>
          </a:p>
          <a:p>
            <a:r>
              <a:rPr lang="en-US" b="1" dirty="0" smtClean="0"/>
              <a:t>Barrier removed – transportation </a:t>
            </a:r>
            <a:endParaRPr lang="en-US"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26</a:t>
            </a:fld>
            <a:endParaRPr lang="en-US" dirty="0"/>
          </a:p>
        </p:txBody>
      </p:sp>
    </p:spTree>
    <p:extLst>
      <p:ext uri="{BB962C8B-B14F-4D97-AF65-F5344CB8AC3E}">
        <p14:creationId xmlns:p14="http://schemas.microsoft.com/office/powerpoint/2010/main" val="28607044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Out Of Country</a:t>
            </a:r>
            <a:endParaRPr lang="en-US" b="1" u="sng" dirty="0"/>
          </a:p>
        </p:txBody>
      </p:sp>
      <p:sp>
        <p:nvSpPr>
          <p:cNvPr id="3" name="Text Placeholder 2"/>
          <p:cNvSpPr>
            <a:spLocks noGrp="1"/>
          </p:cNvSpPr>
          <p:nvPr>
            <p:ph type="body" idx="1"/>
          </p:nvPr>
        </p:nvSpPr>
        <p:spPr/>
        <p:txBody>
          <a:bodyPr/>
          <a:lstStyle/>
          <a:p>
            <a:pPr marL="25400" indent="0">
              <a:buNone/>
            </a:pPr>
            <a:r>
              <a:rPr lang="en-US" b="1" u="sng" dirty="0" smtClean="0"/>
              <a:t>Determination of Homelessness</a:t>
            </a:r>
          </a:p>
          <a:p>
            <a:pPr marL="25400" indent="0">
              <a:buNone/>
            </a:pPr>
            <a:endParaRPr lang="en-US" b="1" u="sng" dirty="0" smtClean="0"/>
          </a:p>
          <a:p>
            <a:r>
              <a:rPr lang="en-US" b="1" dirty="0" smtClean="0"/>
              <a:t>Affidavit student </a:t>
            </a:r>
          </a:p>
          <a:p>
            <a:endParaRPr lang="en-US" b="1" dirty="0" smtClean="0"/>
          </a:p>
          <a:p>
            <a:r>
              <a:rPr lang="en-US" b="1" dirty="0" smtClean="0"/>
              <a:t>Unaccompanied </a:t>
            </a:r>
          </a:p>
          <a:p>
            <a:pPr marL="25400" indent="0">
              <a:buNone/>
            </a:pPr>
            <a:endParaRPr lang="en-US" b="1" dirty="0" smtClean="0"/>
          </a:p>
          <a:p>
            <a:r>
              <a:rPr lang="en-US" b="1" dirty="0" smtClean="0"/>
              <a:t>Family unit - determination</a:t>
            </a:r>
            <a:endParaRPr lang="en-US"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27</a:t>
            </a:fld>
            <a:endParaRPr lang="en-US" dirty="0"/>
          </a:p>
        </p:txBody>
      </p:sp>
    </p:spTree>
    <p:extLst>
      <p:ext uri="{BB962C8B-B14F-4D97-AF65-F5344CB8AC3E}">
        <p14:creationId xmlns:p14="http://schemas.microsoft.com/office/powerpoint/2010/main" val="35470050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Unaccompanied Youth </a:t>
            </a:r>
            <a:endParaRPr lang="en-US" b="1" u="sng" dirty="0"/>
          </a:p>
        </p:txBody>
      </p:sp>
      <p:sp>
        <p:nvSpPr>
          <p:cNvPr id="3" name="Text Placeholder 2"/>
          <p:cNvSpPr>
            <a:spLocks noGrp="1"/>
          </p:cNvSpPr>
          <p:nvPr>
            <p:ph type="body" idx="1"/>
          </p:nvPr>
        </p:nvSpPr>
        <p:spPr/>
        <p:txBody>
          <a:bodyPr/>
          <a:lstStyle/>
          <a:p>
            <a:pPr marL="25400" indent="0">
              <a:buNone/>
            </a:pPr>
            <a:r>
              <a:rPr lang="en-US" b="1" u="sng" dirty="0" smtClean="0"/>
              <a:t>Unaccompanied Homeless Youth </a:t>
            </a:r>
          </a:p>
          <a:p>
            <a:endParaRPr lang="en-US" b="1" u="sng" dirty="0"/>
          </a:p>
          <a:p>
            <a:r>
              <a:rPr lang="en-US" b="1" dirty="0" smtClean="0"/>
              <a:t>Under 18 </a:t>
            </a:r>
          </a:p>
          <a:p>
            <a:pPr marL="25400" indent="0">
              <a:buNone/>
            </a:pPr>
            <a:endParaRPr lang="en-US" b="1" dirty="0" smtClean="0"/>
          </a:p>
          <a:p>
            <a:r>
              <a:rPr lang="en-US" b="1" dirty="0" smtClean="0"/>
              <a:t>Not part of family unit </a:t>
            </a:r>
          </a:p>
          <a:p>
            <a:pPr marL="25400" indent="0">
              <a:buNone/>
            </a:pPr>
            <a:endParaRPr lang="en-US" b="1" dirty="0" smtClean="0"/>
          </a:p>
          <a:p>
            <a:r>
              <a:rPr lang="en-US" b="1" dirty="0" smtClean="0"/>
              <a:t>Not accompanied by parent/guardian </a:t>
            </a:r>
          </a:p>
          <a:p>
            <a:endParaRPr lang="en-US"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28</a:t>
            </a:fld>
            <a:endParaRPr lang="en-US" dirty="0"/>
          </a:p>
        </p:txBody>
      </p:sp>
    </p:spTree>
    <p:extLst>
      <p:ext uri="{BB962C8B-B14F-4D97-AF65-F5344CB8AC3E}">
        <p14:creationId xmlns:p14="http://schemas.microsoft.com/office/powerpoint/2010/main" val="8132831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CST Classified/Homeless </a:t>
            </a:r>
            <a:endParaRPr lang="en-US" b="1" u="sng" dirty="0"/>
          </a:p>
        </p:txBody>
      </p:sp>
      <p:sp>
        <p:nvSpPr>
          <p:cNvPr id="3" name="Text Placeholder 2"/>
          <p:cNvSpPr>
            <a:spLocks noGrp="1"/>
          </p:cNvSpPr>
          <p:nvPr>
            <p:ph type="body" idx="1"/>
          </p:nvPr>
        </p:nvSpPr>
        <p:spPr/>
        <p:txBody>
          <a:bodyPr/>
          <a:lstStyle/>
          <a:p>
            <a:pPr marL="25400" indent="0">
              <a:buNone/>
            </a:pPr>
            <a:r>
              <a:rPr lang="en-US" b="1" u="sng" dirty="0" smtClean="0"/>
              <a:t>District Temporary Residence</a:t>
            </a:r>
          </a:p>
          <a:p>
            <a:r>
              <a:rPr lang="en-US" b="1" dirty="0" smtClean="0"/>
              <a:t>Provide CST / IEP  Service</a:t>
            </a:r>
          </a:p>
          <a:p>
            <a:r>
              <a:rPr lang="en-US" b="1" dirty="0" smtClean="0"/>
              <a:t>Makes all IEP Determinations with Parent</a:t>
            </a:r>
          </a:p>
          <a:p>
            <a:endParaRPr lang="en-US" b="1" dirty="0" smtClean="0"/>
          </a:p>
          <a:p>
            <a:pPr marL="25400" indent="0">
              <a:buNone/>
            </a:pPr>
            <a:r>
              <a:rPr lang="en-US" b="1" dirty="0"/>
              <a:t> </a:t>
            </a:r>
            <a:r>
              <a:rPr lang="en-US" b="1" dirty="0" smtClean="0"/>
              <a:t>  </a:t>
            </a:r>
            <a:r>
              <a:rPr lang="en-US" b="1" dirty="0"/>
              <a:t> </a:t>
            </a:r>
            <a:r>
              <a:rPr lang="en-US" b="1" dirty="0" smtClean="0"/>
              <a:t>   6A:14-4.1(g)          </a:t>
            </a:r>
          </a:p>
          <a:p>
            <a:pPr marL="25400" indent="0">
              <a:buNone/>
            </a:pPr>
            <a:r>
              <a:rPr lang="en-US" b="1" dirty="0"/>
              <a:t> </a:t>
            </a:r>
            <a:r>
              <a:rPr lang="en-US" b="1" dirty="0" smtClean="0"/>
              <a:t>      6A:17-2.5 (e)</a:t>
            </a:r>
            <a:endParaRPr lang="en-US"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29</a:t>
            </a:fld>
            <a:endParaRPr lang="en-US" dirty="0"/>
          </a:p>
        </p:txBody>
      </p:sp>
    </p:spTree>
    <p:extLst>
      <p:ext uri="{BB962C8B-B14F-4D97-AF65-F5344CB8AC3E}">
        <p14:creationId xmlns:p14="http://schemas.microsoft.com/office/powerpoint/2010/main" val="3557518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dk1"/>
              </a:buClr>
              <a:buSzPts val="1400"/>
              <a:buFont typeface="Arial"/>
              <a:buNone/>
            </a:pPr>
            <a:fld id="{00000000-1234-1234-1234-123412341234}" type="slidenum">
              <a:rPr lang="en-US" sz="1400" b="0" i="0" u="none" strike="noStrike" cap="none">
                <a:solidFill>
                  <a:schemeClr val="dk1"/>
                </a:solidFill>
                <a:latin typeface="Arial"/>
                <a:ea typeface="Arial"/>
                <a:cs typeface="Arial"/>
                <a:sym typeface="Arial"/>
              </a:rPr>
              <a:t>3</a:t>
            </a:fld>
            <a:endParaRPr sz="1400" b="0" i="0" u="none" strike="noStrike" cap="none" dirty="0">
              <a:solidFill>
                <a:schemeClr val="dk1"/>
              </a:solidFill>
              <a:latin typeface="Arial"/>
              <a:ea typeface="Arial"/>
              <a:cs typeface="Arial"/>
              <a:sym typeface="Arial"/>
            </a:endParaRPr>
          </a:p>
        </p:txBody>
      </p:sp>
      <p:sp>
        <p:nvSpPr>
          <p:cNvPr id="115" name="Shape 115"/>
          <p:cNvSpPr txBox="1">
            <a:spLocks noGrp="1"/>
          </p:cNvSpPr>
          <p:nvPr>
            <p:ph type="title"/>
          </p:nvPr>
        </p:nvSpPr>
        <p:spPr>
          <a:xfrm>
            <a:off x="457200" y="274638"/>
            <a:ext cx="8229600" cy="79216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0000FF"/>
              </a:buClr>
              <a:buSzPts val="4400"/>
              <a:buFont typeface="Calibri"/>
              <a:buNone/>
            </a:pPr>
            <a:r>
              <a:rPr lang="en-US" sz="4400" b="1" i="0" u="sng" strike="noStrike" cap="none" dirty="0">
                <a:solidFill>
                  <a:srgbClr val="0000FF"/>
                </a:solidFill>
                <a:latin typeface="Calibri"/>
                <a:ea typeface="Calibri"/>
                <a:cs typeface="Calibri"/>
                <a:sym typeface="Calibri"/>
              </a:rPr>
              <a:t>Chapter 17</a:t>
            </a:r>
            <a:endParaRPr sz="3200" b="1" i="0" u="sng" strike="noStrike" cap="none" dirty="0">
              <a:solidFill>
                <a:srgbClr val="0000FF"/>
              </a:solidFill>
              <a:latin typeface="Calibri"/>
              <a:ea typeface="Calibri"/>
              <a:cs typeface="Calibri"/>
              <a:sym typeface="Calibri"/>
            </a:endParaRPr>
          </a:p>
        </p:txBody>
      </p:sp>
      <p:sp>
        <p:nvSpPr>
          <p:cNvPr id="116" name="Shape 116"/>
          <p:cNvSpPr txBox="1">
            <a:spLocks noGrp="1"/>
          </p:cNvSpPr>
          <p:nvPr>
            <p:ph type="body" idx="1"/>
          </p:nvPr>
        </p:nvSpPr>
        <p:spPr>
          <a:xfrm>
            <a:off x="457200" y="990600"/>
            <a:ext cx="8229600" cy="5638800"/>
          </a:xfrm>
          <a:prstGeom prst="rect">
            <a:avLst/>
          </a:prstGeom>
          <a:noFill/>
          <a:ln>
            <a:noFill/>
          </a:ln>
        </p:spPr>
        <p:txBody>
          <a:bodyPr spcFirstLastPara="1" wrap="square" lIns="91425" tIns="45700" rIns="91425" bIns="45700" anchor="t" anchorCtr="0">
            <a:noAutofit/>
          </a:bodyPr>
          <a:lstStyle/>
          <a:p>
            <a:pPr marL="342900" marR="0" lvl="0" indent="-342900" algn="ctr" rtl="0">
              <a:spcBef>
                <a:spcPts val="0"/>
              </a:spcBef>
              <a:spcAft>
                <a:spcPts val="0"/>
              </a:spcAft>
              <a:buClr>
                <a:schemeClr val="dk1"/>
              </a:buClr>
              <a:buSzPts val="1800"/>
              <a:buFont typeface="Arial"/>
              <a:buNone/>
            </a:pPr>
            <a:r>
              <a:rPr lang="en-US" sz="1800" b="1" i="0" u="none" strike="noStrike" cap="none" dirty="0">
                <a:solidFill>
                  <a:schemeClr val="dk1"/>
                </a:solidFill>
                <a:latin typeface="Calibri"/>
                <a:ea typeface="Calibri"/>
                <a:cs typeface="Calibri"/>
                <a:sym typeface="Calibri"/>
              </a:rPr>
              <a:t>EDUCATION FOR HOMELESS CHILDREN AND STUDENTS IN STATE </a:t>
            </a:r>
            <a:r>
              <a:rPr lang="en-US" sz="1800" b="1" dirty="0"/>
              <a:t>FACILITIES</a:t>
            </a:r>
            <a:endParaRPr b="1" dirty="0"/>
          </a:p>
          <a:p>
            <a:pPr marL="342900" marR="0" lvl="0" indent="-342900" algn="ctr" rtl="0">
              <a:spcBef>
                <a:spcPts val="360"/>
              </a:spcBef>
              <a:spcAft>
                <a:spcPts val="0"/>
              </a:spcAft>
              <a:buClr>
                <a:schemeClr val="dk1"/>
              </a:buClr>
              <a:buSzPts val="1800"/>
              <a:buFont typeface="Arial"/>
              <a:buNone/>
            </a:pPr>
            <a:r>
              <a:rPr lang="en-US" sz="1800" b="1" i="0" u="none" strike="noStrike" cap="none" dirty="0">
                <a:solidFill>
                  <a:schemeClr val="dk1"/>
                </a:solidFill>
                <a:latin typeface="Calibri"/>
                <a:ea typeface="Calibri"/>
                <a:cs typeface="Calibri"/>
                <a:sym typeface="Calibri"/>
              </a:rPr>
              <a:t>NEW JERSEY ADMINISTRATIVE CODE</a:t>
            </a:r>
            <a:endParaRPr b="1" dirty="0"/>
          </a:p>
          <a:p>
            <a:pPr marL="342900" marR="0" lvl="0" indent="-342900" algn="ctr" rtl="0">
              <a:spcBef>
                <a:spcPts val="360"/>
              </a:spcBef>
              <a:spcAft>
                <a:spcPts val="0"/>
              </a:spcAft>
              <a:buClr>
                <a:schemeClr val="dk1"/>
              </a:buClr>
              <a:buSzPts val="1800"/>
              <a:buFont typeface="Arial"/>
              <a:buNone/>
            </a:pPr>
            <a:r>
              <a:rPr lang="en-US" sz="1800" b="1" i="0" u="none" strike="noStrike" cap="none" dirty="0">
                <a:solidFill>
                  <a:schemeClr val="dk1"/>
                </a:solidFill>
                <a:latin typeface="Calibri"/>
                <a:ea typeface="Calibri"/>
                <a:cs typeface="Calibri"/>
                <a:sym typeface="Calibri"/>
              </a:rPr>
              <a:t>TITLE 6A – EDUCATION </a:t>
            </a:r>
            <a:endParaRPr b="1" dirty="0"/>
          </a:p>
          <a:p>
            <a:pPr marL="342900" marR="0" lvl="0" indent="-342900" algn="ctr" rtl="0">
              <a:spcBef>
                <a:spcPts val="360"/>
              </a:spcBef>
              <a:spcAft>
                <a:spcPts val="0"/>
              </a:spcAft>
              <a:buClr>
                <a:schemeClr val="dk1"/>
              </a:buClr>
              <a:buSzPts val="1800"/>
              <a:buFont typeface="Arial"/>
              <a:buNone/>
            </a:pPr>
            <a:r>
              <a:rPr lang="en-US" sz="1800" b="1" i="0" u="none" strike="noStrike" cap="none" dirty="0">
                <a:solidFill>
                  <a:schemeClr val="dk1"/>
                </a:solidFill>
                <a:latin typeface="Calibri"/>
                <a:ea typeface="Calibri"/>
                <a:cs typeface="Calibri"/>
                <a:sym typeface="Calibri"/>
              </a:rPr>
              <a:t>CHAPTER TABLE OF CONTENTS</a:t>
            </a:r>
            <a:endParaRPr b="1" dirty="0"/>
          </a:p>
          <a:p>
            <a:pPr marL="342900" marR="0" lvl="0" indent="-342900" algn="ctr" rtl="0">
              <a:spcBef>
                <a:spcPts val="360"/>
              </a:spcBef>
              <a:spcAft>
                <a:spcPts val="0"/>
              </a:spcAft>
              <a:buClr>
                <a:schemeClr val="dk1"/>
              </a:buClr>
              <a:buSzPts val="1800"/>
              <a:buFont typeface="Arial"/>
              <a:buNone/>
            </a:pPr>
            <a:endParaRPr sz="1800" b="1" i="0" u="none" strike="noStrike" cap="none" dirty="0">
              <a:solidFill>
                <a:schemeClr val="dk1"/>
              </a:solidFill>
              <a:latin typeface="Calibri"/>
              <a:ea typeface="Calibri"/>
              <a:cs typeface="Calibri"/>
              <a:sym typeface="Calibri"/>
            </a:endParaRPr>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Subchapter 1.	GENERAL PROVISIONS</a:t>
            </a:r>
            <a:endParaRPr b="1" dirty="0"/>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6A:17-1.1		Purpose</a:t>
            </a:r>
            <a:endParaRPr b="1" dirty="0"/>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Subchapter 2.	</a:t>
            </a:r>
            <a:r>
              <a:rPr lang="en-US" sz="1600" b="1" i="0" u="sng" strike="noStrike" cap="none" dirty="0">
                <a:solidFill>
                  <a:schemeClr val="dk1"/>
                </a:solidFill>
                <a:latin typeface="Calibri"/>
                <a:ea typeface="Calibri"/>
                <a:cs typeface="Calibri"/>
                <a:sym typeface="Calibri"/>
              </a:rPr>
              <a:t>EDUCATION OF HOMELESS CHILDREN</a:t>
            </a:r>
            <a:endParaRPr b="1" dirty="0"/>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6A:17-2.1		Scope</a:t>
            </a:r>
            <a:endParaRPr b="1" dirty="0"/>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6A:17-2.2		Definitions</a:t>
            </a:r>
            <a:endParaRPr b="1" dirty="0"/>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6A:17-2.3		Determination of Homelessness</a:t>
            </a:r>
            <a:endParaRPr b="1" dirty="0"/>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6A:17-2.4		Responsibilities of the district of [residence] </a:t>
            </a:r>
            <a:r>
              <a:rPr lang="en-US" sz="1600" b="1" i="0" u="sng" strike="noStrike" cap="none" dirty="0">
                <a:solidFill>
                  <a:schemeClr val="dk1"/>
                </a:solidFill>
                <a:latin typeface="Calibri"/>
                <a:ea typeface="Calibri"/>
                <a:cs typeface="Calibri"/>
                <a:sym typeface="Calibri"/>
              </a:rPr>
              <a:t>origin</a:t>
            </a:r>
            <a:endParaRPr b="1" dirty="0"/>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6A:17-2.5		Designation of district liaisons and their responsibilities</a:t>
            </a:r>
            <a:endParaRPr b="1" dirty="0"/>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6A:17-2.6		District enrollment </a:t>
            </a:r>
            <a:endParaRPr b="1" dirty="0"/>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6A:17-2.7		Parental rights</a:t>
            </a:r>
            <a:endParaRPr b="1" dirty="0"/>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6A:17-2.8		Disputes and appeals</a:t>
            </a:r>
            <a:endParaRPr b="1" dirty="0"/>
          </a:p>
          <a:p>
            <a:pPr marL="342900" marR="0" lvl="0" indent="-342900" algn="l" rtl="0">
              <a:spcBef>
                <a:spcPts val="320"/>
              </a:spcBef>
              <a:spcAft>
                <a:spcPts val="0"/>
              </a:spcAft>
              <a:buClr>
                <a:schemeClr val="dk1"/>
              </a:buClr>
              <a:buSzPts val="1600"/>
              <a:buFont typeface="Arial"/>
              <a:buNone/>
            </a:pPr>
            <a:r>
              <a:rPr lang="en-US" sz="1600" b="1" i="0" u="none" strike="noStrike" cap="none" dirty="0">
                <a:solidFill>
                  <a:schemeClr val="dk1"/>
                </a:solidFill>
                <a:latin typeface="Calibri"/>
                <a:ea typeface="Calibri"/>
                <a:cs typeface="Calibri"/>
                <a:sym typeface="Calibri"/>
              </a:rPr>
              <a:t>6A:17-2.9		Tuition</a:t>
            </a:r>
            <a:endParaRPr b="1"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Pre School </a:t>
            </a:r>
            <a:endParaRPr lang="en-US" b="1" u="sng" dirty="0"/>
          </a:p>
        </p:txBody>
      </p:sp>
      <p:sp>
        <p:nvSpPr>
          <p:cNvPr id="3" name="Text Placeholder 2"/>
          <p:cNvSpPr>
            <a:spLocks noGrp="1"/>
          </p:cNvSpPr>
          <p:nvPr>
            <p:ph type="body" idx="1"/>
          </p:nvPr>
        </p:nvSpPr>
        <p:spPr/>
        <p:txBody>
          <a:bodyPr/>
          <a:lstStyle/>
          <a:p>
            <a:pPr marL="25400" indent="0">
              <a:buNone/>
            </a:pPr>
            <a:r>
              <a:rPr lang="en-US" b="1" u="sng" dirty="0" smtClean="0"/>
              <a:t>Preschool aging in – never attended</a:t>
            </a:r>
          </a:p>
          <a:p>
            <a:r>
              <a:rPr lang="en-US" b="1" dirty="0" smtClean="0"/>
              <a:t>No district of origin claim</a:t>
            </a:r>
          </a:p>
          <a:p>
            <a:r>
              <a:rPr lang="en-US" b="1" dirty="0" smtClean="0"/>
              <a:t>Attend district currently residing</a:t>
            </a:r>
          </a:p>
          <a:p>
            <a:endParaRPr lang="en-US" b="1" dirty="0"/>
          </a:p>
          <a:p>
            <a:r>
              <a:rPr lang="en-US" b="1" dirty="0" smtClean="0"/>
              <a:t>Exception – District of origin established by </a:t>
            </a:r>
          </a:p>
          <a:p>
            <a:pPr marL="25400" indent="0">
              <a:buNone/>
            </a:pPr>
            <a:r>
              <a:rPr lang="en-US" b="1" dirty="0" smtClean="0"/>
              <a:t>     Older siblings</a:t>
            </a:r>
            <a:endParaRPr lang="en-US"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30</a:t>
            </a:fld>
            <a:endParaRPr lang="en-US" dirty="0"/>
          </a:p>
        </p:txBody>
      </p:sp>
    </p:spTree>
    <p:extLst>
      <p:ext uri="{BB962C8B-B14F-4D97-AF65-F5344CB8AC3E}">
        <p14:creationId xmlns:p14="http://schemas.microsoft.com/office/powerpoint/2010/main" val="20211059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Shape 325"/>
          <p:cNvSpPr txBox="1">
            <a:spLocks noGrp="1"/>
          </p:cNvSpPr>
          <p:nvPr>
            <p:ph type="title"/>
          </p:nvPr>
        </p:nvSpPr>
        <p:spPr>
          <a:xfrm>
            <a:off x="457200" y="21888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59"/>
              <a:buFont typeface="Calibri"/>
              <a:buNone/>
            </a:pPr>
            <a:r>
              <a:rPr lang="en-US" sz="3959" b="0" i="0" u="sng" strike="noStrike" cap="none" dirty="0">
                <a:solidFill>
                  <a:schemeClr val="dk1"/>
                </a:solidFill>
                <a:latin typeface="Calibri"/>
                <a:ea typeface="Calibri"/>
                <a:cs typeface="Calibri"/>
                <a:sym typeface="Calibri"/>
              </a:rPr>
              <a:t>Mandatory Reporting </a:t>
            </a:r>
            <a:br>
              <a:rPr lang="en-US" sz="3959" b="0" i="0" u="sng" strike="noStrike" cap="none" dirty="0">
                <a:solidFill>
                  <a:schemeClr val="dk1"/>
                </a:solidFill>
                <a:latin typeface="Calibri"/>
                <a:ea typeface="Calibri"/>
                <a:cs typeface="Calibri"/>
                <a:sym typeface="Calibri"/>
              </a:rPr>
            </a:br>
            <a:r>
              <a:rPr lang="en-US" sz="3959" b="0" i="0" u="sng" strike="noStrike" cap="none" dirty="0">
                <a:solidFill>
                  <a:schemeClr val="dk1"/>
                </a:solidFill>
                <a:latin typeface="Calibri"/>
                <a:ea typeface="Calibri"/>
                <a:cs typeface="Calibri"/>
                <a:sym typeface="Calibri"/>
              </a:rPr>
              <a:t>and District Funding</a:t>
            </a:r>
            <a:endParaRPr sz="3959" b="0" i="0" u="sng" strike="noStrike" cap="none" dirty="0">
              <a:solidFill>
                <a:schemeClr val="dk1"/>
              </a:solidFill>
              <a:latin typeface="Calibri"/>
              <a:ea typeface="Calibri"/>
              <a:cs typeface="Calibri"/>
              <a:sym typeface="Calibri"/>
            </a:endParaRPr>
          </a:p>
        </p:txBody>
      </p:sp>
      <p:sp>
        <p:nvSpPr>
          <p:cNvPr id="326" name="Shape 32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dk1"/>
              </a:buClr>
              <a:buSzPts val="3200"/>
              <a:buFont typeface="Arial"/>
              <a:buNone/>
            </a:pPr>
            <a:endParaRPr sz="3200" b="0" i="0" u="none" strike="noStrike" cap="none" dirty="0">
              <a:solidFill>
                <a:schemeClr val="dk1"/>
              </a:solidFill>
              <a:latin typeface="Calibri"/>
              <a:ea typeface="Calibri"/>
              <a:cs typeface="Calibri"/>
              <a:sym typeface="Calibri"/>
            </a:endParaRPr>
          </a:p>
          <a:p>
            <a:pPr marL="342900" marR="0" lvl="0" indent="-342900" algn="l" rtl="0">
              <a:spcBef>
                <a:spcPts val="640"/>
              </a:spcBef>
              <a:spcAft>
                <a:spcPts val="0"/>
              </a:spcAft>
              <a:buClr>
                <a:schemeClr val="dk1"/>
              </a:buClr>
              <a:buSzPts val="3200"/>
              <a:buFont typeface="Arial"/>
              <a:buChar char="•"/>
            </a:pPr>
            <a:r>
              <a:rPr lang="en-US" sz="3200" b="1" i="0" u="none" strike="noStrike" cap="none" dirty="0">
                <a:solidFill>
                  <a:schemeClr val="dk1"/>
                </a:solidFill>
              </a:rPr>
              <a:t>NJSMART   3 x per year </a:t>
            </a:r>
            <a:endParaRPr b="1" dirty="0"/>
          </a:p>
          <a:p>
            <a:pPr marL="342900" marR="0" lvl="0" indent="-342900" algn="l" rtl="0">
              <a:spcBef>
                <a:spcPts val="640"/>
              </a:spcBef>
              <a:spcAft>
                <a:spcPts val="0"/>
              </a:spcAft>
              <a:buClr>
                <a:schemeClr val="dk1"/>
              </a:buClr>
              <a:buSzPts val="3200"/>
              <a:buFont typeface="Arial"/>
              <a:buChar char="•"/>
            </a:pPr>
            <a:r>
              <a:rPr lang="en-US" sz="3200" b="1" i="0" u="none" strike="noStrike" cap="none" dirty="0">
                <a:solidFill>
                  <a:schemeClr val="dk1"/>
                </a:solidFill>
              </a:rPr>
              <a:t>ASSA   1 x per year </a:t>
            </a:r>
            <a:endParaRPr b="1" dirty="0"/>
          </a:p>
          <a:p>
            <a:pPr marL="342900" marR="0" lvl="0" indent="-342900" algn="l" rtl="0">
              <a:spcBef>
                <a:spcPts val="640"/>
              </a:spcBef>
              <a:spcAft>
                <a:spcPts val="0"/>
              </a:spcAft>
              <a:buClr>
                <a:schemeClr val="dk1"/>
              </a:buClr>
              <a:buSzPts val="3200"/>
              <a:buFont typeface="Arial"/>
              <a:buChar char="•"/>
            </a:pPr>
            <a:r>
              <a:rPr lang="en-US" sz="3200" b="1" i="0" u="none" strike="noStrike" cap="none" dirty="0">
                <a:solidFill>
                  <a:schemeClr val="dk1"/>
                </a:solidFill>
              </a:rPr>
              <a:t>District Attendance/Registration </a:t>
            </a:r>
            <a:endParaRPr sz="3200" b="1" i="0" u="none" strike="noStrike" cap="none" dirty="0">
              <a:solidFill>
                <a:schemeClr val="dk1"/>
              </a:solidFill>
            </a:endParaRPr>
          </a:p>
        </p:txBody>
      </p:sp>
      <p:sp>
        <p:nvSpPr>
          <p:cNvPr id="2" name="Slide Number Placeholder 1"/>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u="sng" dirty="0" smtClean="0"/>
              <a:t>Free and Reduced Meals</a:t>
            </a:r>
            <a:endParaRPr lang="en-US" sz="4800" b="1" u="sng" dirty="0"/>
          </a:p>
        </p:txBody>
      </p:sp>
      <p:sp>
        <p:nvSpPr>
          <p:cNvPr id="3" name="Text Placeholder 2"/>
          <p:cNvSpPr>
            <a:spLocks noGrp="1"/>
          </p:cNvSpPr>
          <p:nvPr>
            <p:ph type="body" idx="1"/>
          </p:nvPr>
        </p:nvSpPr>
        <p:spPr/>
        <p:txBody>
          <a:bodyPr/>
          <a:lstStyle/>
          <a:p>
            <a:r>
              <a:rPr lang="en-US" sz="4000" b="1" dirty="0" smtClean="0"/>
              <a:t>Categorical eligibility for homeless and unaccompanied youth </a:t>
            </a:r>
            <a:endParaRPr lang="en-US" sz="4000"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32</a:t>
            </a:fld>
            <a:endParaRPr lang="en-US" dirty="0"/>
          </a:p>
        </p:txBody>
      </p:sp>
    </p:spTree>
    <p:extLst>
      <p:ext uri="{BB962C8B-B14F-4D97-AF65-F5344CB8AC3E}">
        <p14:creationId xmlns:p14="http://schemas.microsoft.com/office/powerpoint/2010/main" val="13052444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u="sng" dirty="0" smtClean="0"/>
              <a:t>Title 1</a:t>
            </a:r>
            <a:endParaRPr lang="en-US" sz="4800" b="1" u="sng" dirty="0"/>
          </a:p>
        </p:txBody>
      </p:sp>
      <p:sp>
        <p:nvSpPr>
          <p:cNvPr id="3" name="Text Placeholder 2"/>
          <p:cNvSpPr>
            <a:spLocks noGrp="1"/>
          </p:cNvSpPr>
          <p:nvPr>
            <p:ph type="body" idx="1"/>
          </p:nvPr>
        </p:nvSpPr>
        <p:spPr>
          <a:xfrm>
            <a:off x="228600" y="1600200"/>
            <a:ext cx="8610600" cy="4525963"/>
          </a:xfrm>
        </p:spPr>
        <p:txBody>
          <a:bodyPr/>
          <a:lstStyle/>
          <a:p>
            <a:r>
              <a:rPr lang="en-US" sz="4000" b="1" dirty="0" smtClean="0"/>
              <a:t>Homeless reserve set-aside fund</a:t>
            </a:r>
          </a:p>
          <a:p>
            <a:endParaRPr lang="en-US" sz="4000" b="1" dirty="0"/>
          </a:p>
          <a:p>
            <a:r>
              <a:rPr lang="en-US" sz="4000" b="1" dirty="0" smtClean="0"/>
              <a:t>Permissible and non permissible uses</a:t>
            </a:r>
            <a:endParaRPr lang="en-US" sz="4000"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33</a:t>
            </a:fld>
            <a:endParaRPr lang="en-US" dirty="0"/>
          </a:p>
        </p:txBody>
      </p:sp>
    </p:spTree>
    <p:extLst>
      <p:ext uri="{BB962C8B-B14F-4D97-AF65-F5344CB8AC3E}">
        <p14:creationId xmlns:p14="http://schemas.microsoft.com/office/powerpoint/2010/main" val="2788309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USE OF TITLE 1 FUNDS</a:t>
            </a:r>
            <a:endParaRPr lang="en-US" b="1" u="sng" dirty="0"/>
          </a:p>
        </p:txBody>
      </p:sp>
      <p:sp>
        <p:nvSpPr>
          <p:cNvPr id="3" name="Text Placeholder 2"/>
          <p:cNvSpPr>
            <a:spLocks noGrp="1"/>
          </p:cNvSpPr>
          <p:nvPr>
            <p:ph type="body" idx="1"/>
          </p:nvPr>
        </p:nvSpPr>
        <p:spPr>
          <a:xfrm>
            <a:off x="152400" y="1447800"/>
            <a:ext cx="8839200" cy="5181600"/>
          </a:xfrm>
        </p:spPr>
        <p:txBody>
          <a:bodyPr/>
          <a:lstStyle/>
          <a:p>
            <a:pPr marL="25400" indent="0">
              <a:buNone/>
            </a:pPr>
            <a:r>
              <a:rPr lang="en-US" sz="2000" b="1" dirty="0" smtClean="0"/>
              <a:t>Outreach services 			Birth certificates</a:t>
            </a:r>
          </a:p>
          <a:p>
            <a:pPr marL="25400" indent="0">
              <a:buNone/>
            </a:pPr>
            <a:r>
              <a:rPr lang="en-US" sz="2000" b="1" dirty="0" smtClean="0"/>
              <a:t>Basic needs 				Immunizations</a:t>
            </a:r>
          </a:p>
          <a:p>
            <a:pPr marL="25400" indent="0">
              <a:buNone/>
            </a:pPr>
            <a:r>
              <a:rPr lang="en-US" sz="2000" b="1" dirty="0" smtClean="0"/>
              <a:t>Counseling services 			Food</a:t>
            </a:r>
          </a:p>
          <a:p>
            <a:pPr marL="25400" indent="0">
              <a:buNone/>
            </a:pPr>
            <a:r>
              <a:rPr lang="en-US" sz="2000" b="1" dirty="0" smtClean="0"/>
              <a:t>Supplemental instruction		                Medical and Dental services</a:t>
            </a:r>
          </a:p>
          <a:p>
            <a:pPr marL="25400" indent="0">
              <a:buNone/>
            </a:pPr>
            <a:r>
              <a:rPr lang="en-US" sz="2000" b="1" dirty="0" smtClean="0"/>
              <a:t>Local liaison(see recent change)	                Eyeglasses and hearing aids</a:t>
            </a:r>
          </a:p>
          <a:p>
            <a:pPr marL="25400" indent="0">
              <a:buNone/>
            </a:pPr>
            <a:r>
              <a:rPr lang="en-US" sz="2000" b="1" dirty="0" smtClean="0"/>
              <a:t>Parental involvement programs	                School fees for classes</a:t>
            </a:r>
          </a:p>
          <a:p>
            <a:pPr marL="25400" indent="0">
              <a:buNone/>
            </a:pPr>
            <a:r>
              <a:rPr lang="en-US" sz="2000" b="1" dirty="0" smtClean="0"/>
              <a:t>Research-based programs		Fees for AP and IB testing</a:t>
            </a:r>
          </a:p>
          <a:p>
            <a:pPr marL="25400" indent="0">
              <a:buNone/>
            </a:pPr>
            <a:r>
              <a:rPr lang="en-US" sz="2000" b="1" dirty="0" smtClean="0"/>
              <a:t>Data collection 		                                Fees for SAT and ACT  testing</a:t>
            </a:r>
          </a:p>
          <a:p>
            <a:pPr marL="25400" indent="0">
              <a:buNone/>
            </a:pPr>
            <a:r>
              <a:rPr lang="en-US" sz="2000" b="1" dirty="0" smtClean="0"/>
              <a:t>Clothing (i.e.—uniforms)			GED testing for school age students</a:t>
            </a:r>
          </a:p>
          <a:p>
            <a:pPr marL="25400" indent="0">
              <a:buNone/>
            </a:pPr>
            <a:r>
              <a:rPr lang="en-US" sz="2000" b="1" dirty="0" smtClean="0"/>
              <a:t>Clothing and shoes for PE			Transportation</a:t>
            </a:r>
          </a:p>
          <a:p>
            <a:pPr marL="25400" indent="0">
              <a:buNone/>
            </a:pPr>
            <a:r>
              <a:rPr lang="en-US" sz="2000" b="1" dirty="0" smtClean="0"/>
              <a:t>School supplies</a:t>
            </a:r>
          </a:p>
          <a:p>
            <a:pPr marL="25400" indent="0">
              <a:buNone/>
            </a:pPr>
            <a:r>
              <a:rPr lang="en-US" sz="2000" b="1" dirty="0" smtClean="0"/>
              <a:t>Before/after school, and /or summer </a:t>
            </a:r>
          </a:p>
          <a:p>
            <a:pPr marL="25400" indent="0">
              <a:buNone/>
            </a:pPr>
            <a:r>
              <a:rPr lang="en-US" sz="2000" b="1" dirty="0" smtClean="0"/>
              <a:t>programs			</a:t>
            </a:r>
            <a:endParaRPr lang="en-US" sz="2000"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34</a:t>
            </a:fld>
            <a:endParaRPr lang="en-US" dirty="0"/>
          </a:p>
        </p:txBody>
      </p:sp>
    </p:spTree>
    <p:extLst>
      <p:ext uri="{BB962C8B-B14F-4D97-AF65-F5344CB8AC3E}">
        <p14:creationId xmlns:p14="http://schemas.microsoft.com/office/powerpoint/2010/main" val="37187300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sz="4400" b="1" i="0" u="none" strike="noStrike" cap="none" dirty="0">
                <a:solidFill>
                  <a:schemeClr val="dk1"/>
                </a:solidFill>
              </a:rPr>
              <a:t>Reference Material </a:t>
            </a:r>
            <a:endParaRPr sz="4400" b="1" i="0" u="none" strike="noStrike" cap="none" dirty="0">
              <a:solidFill>
                <a:schemeClr val="dk1"/>
              </a:solidFill>
            </a:endParaRPr>
          </a:p>
        </p:txBody>
      </p:sp>
      <p:sp>
        <p:nvSpPr>
          <p:cNvPr id="161" name="Shape 16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3200"/>
              <a:buFont typeface="Arial"/>
              <a:buChar char="•"/>
            </a:pPr>
            <a:r>
              <a:rPr lang="en-US" sz="3200" b="0" i="0" u="sng" strike="noStrike" cap="none" dirty="0">
                <a:solidFill>
                  <a:schemeClr val="dk1"/>
                </a:solidFill>
                <a:latin typeface="Calibri"/>
                <a:ea typeface="Calibri"/>
                <a:cs typeface="Calibri"/>
                <a:sym typeface="Calibri"/>
              </a:rPr>
              <a:t>N</a:t>
            </a:r>
            <a:r>
              <a:rPr lang="en-US" sz="3200" b="1" i="0" u="sng" strike="noStrike" cap="none" dirty="0">
                <a:solidFill>
                  <a:schemeClr val="dk1"/>
                </a:solidFill>
              </a:rPr>
              <a:t>ational Center for Homeless Education :</a:t>
            </a:r>
            <a:endParaRPr b="1" u="sng" dirty="0"/>
          </a:p>
          <a:p>
            <a:pPr marL="342900" marR="0" lvl="0" indent="-139700" algn="l" rtl="0">
              <a:spcBef>
                <a:spcPts val="640"/>
              </a:spcBef>
              <a:spcAft>
                <a:spcPts val="0"/>
              </a:spcAft>
              <a:buClr>
                <a:schemeClr val="dk1"/>
              </a:buClr>
              <a:buSzPts val="3200"/>
              <a:buFont typeface="Arial"/>
              <a:buNone/>
            </a:pPr>
            <a:endParaRPr sz="3200" b="1" i="0" u="none" strike="noStrike" cap="none" dirty="0">
              <a:solidFill>
                <a:schemeClr val="dk1"/>
              </a:solidFill>
            </a:endParaRPr>
          </a:p>
          <a:p>
            <a:pPr marL="1143000" marR="0" lvl="2" indent="-304800" algn="l" rtl="0">
              <a:spcBef>
                <a:spcPts val="480"/>
              </a:spcBef>
              <a:spcAft>
                <a:spcPts val="0"/>
              </a:spcAft>
              <a:buClr>
                <a:schemeClr val="dk1"/>
              </a:buClr>
              <a:buSzPts val="3600"/>
              <a:buFont typeface="Arial"/>
              <a:buChar char="•"/>
            </a:pPr>
            <a:r>
              <a:rPr lang="en-US" sz="3600" b="1" i="0" u="none" strike="noStrike" cap="none" dirty="0">
                <a:solidFill>
                  <a:schemeClr val="dk1"/>
                </a:solidFill>
              </a:rPr>
              <a:t>1-800-308-2145</a:t>
            </a:r>
            <a:endParaRPr sz="3600" b="1" i="0" u="none" strike="noStrike" cap="none" dirty="0">
              <a:solidFill>
                <a:schemeClr val="dk1"/>
              </a:solidFill>
            </a:endParaRPr>
          </a:p>
          <a:p>
            <a:pPr marL="914400" marR="0" lvl="0" indent="0" algn="l" rtl="0">
              <a:spcBef>
                <a:spcPts val="480"/>
              </a:spcBef>
              <a:spcAft>
                <a:spcPts val="0"/>
              </a:spcAft>
              <a:buNone/>
            </a:pPr>
            <a:endParaRPr sz="3000" b="1" dirty="0"/>
          </a:p>
          <a:p>
            <a:pPr marL="1143000" marR="0" lvl="2" indent="-304800" algn="l" rtl="0">
              <a:spcBef>
                <a:spcPts val="480"/>
              </a:spcBef>
              <a:spcAft>
                <a:spcPts val="0"/>
              </a:spcAft>
              <a:buClr>
                <a:schemeClr val="dk1"/>
              </a:buClr>
              <a:buSzPts val="3600"/>
              <a:buFont typeface="Arial"/>
              <a:buChar char="•"/>
            </a:pPr>
            <a:r>
              <a:rPr lang="en-US" sz="3600" b="1" i="0" u="sng" strike="noStrike" cap="none" dirty="0">
                <a:solidFill>
                  <a:schemeClr val="hlink"/>
                </a:solidFill>
                <a:hlinkClick r:id="rId3"/>
              </a:rPr>
              <a:t>homeless@serve.org</a:t>
            </a:r>
            <a:endParaRPr sz="3600" b="1" dirty="0"/>
          </a:p>
          <a:p>
            <a:pPr marL="914400" marR="0" lvl="0" indent="0" algn="l" rtl="0">
              <a:spcBef>
                <a:spcPts val="480"/>
              </a:spcBef>
              <a:spcAft>
                <a:spcPts val="0"/>
              </a:spcAft>
              <a:buNone/>
            </a:pPr>
            <a:endParaRPr sz="3000" b="1" dirty="0"/>
          </a:p>
          <a:p>
            <a:pPr marL="1143000" marR="0" lvl="2" indent="-304800" algn="l" rtl="0">
              <a:spcBef>
                <a:spcPts val="480"/>
              </a:spcBef>
              <a:spcAft>
                <a:spcPts val="0"/>
              </a:spcAft>
              <a:buClr>
                <a:schemeClr val="dk1"/>
              </a:buClr>
              <a:buSzPts val="3600"/>
              <a:buFont typeface="Arial"/>
              <a:buChar char="•"/>
            </a:pPr>
            <a:r>
              <a:rPr lang="en-US" sz="3600" b="1" i="0" u="none" strike="noStrike" cap="none" dirty="0">
                <a:solidFill>
                  <a:schemeClr val="dk1"/>
                </a:solidFill>
              </a:rPr>
              <a:t>http://nche.ed.gov</a:t>
            </a:r>
            <a:endParaRPr sz="3600" b="1" i="0" u="none" strike="noStrike" cap="none" dirty="0">
              <a:solidFill>
                <a:schemeClr val="dk1"/>
              </a:solidFill>
            </a:endParaRPr>
          </a:p>
        </p:txBody>
      </p:sp>
      <p:sp>
        <p:nvSpPr>
          <p:cNvPr id="2" name="Slide Number Placeholder 1"/>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US" sz="4400" b="1" i="0" u="sng" strike="noStrike" cap="none" dirty="0">
                <a:solidFill>
                  <a:schemeClr val="dk1"/>
                </a:solidFill>
              </a:rPr>
              <a:t>Child Find – Posted</a:t>
            </a:r>
            <a:endParaRPr sz="4400" b="1" i="0" u="sng" strike="noStrike" cap="none" dirty="0">
              <a:solidFill>
                <a:schemeClr val="dk1"/>
              </a:solidFill>
            </a:endParaRPr>
          </a:p>
        </p:txBody>
      </p:sp>
      <p:sp>
        <p:nvSpPr>
          <p:cNvPr id="167" name="Shape 167"/>
          <p:cNvSpPr txBox="1">
            <a:spLocks noGrp="1"/>
          </p:cNvSpPr>
          <p:nvPr>
            <p:ph type="body" idx="1"/>
          </p:nvPr>
        </p:nvSpPr>
        <p:spPr>
          <a:xfrm>
            <a:off x="457200" y="1295400"/>
            <a:ext cx="8229600" cy="4830763"/>
          </a:xfrm>
          <a:prstGeom prst="rect">
            <a:avLst/>
          </a:prstGeom>
          <a:noFill/>
          <a:ln>
            <a:noFill/>
          </a:ln>
        </p:spPr>
        <p:txBody>
          <a:bodyPr spcFirstLastPara="1" wrap="square" lIns="91425" tIns="45700" rIns="91425" bIns="45700" anchor="t" anchorCtr="0">
            <a:noAutofit/>
          </a:bodyPr>
          <a:lstStyle/>
          <a:p>
            <a:pPr marL="342900" marR="0" lvl="0" indent="-342900" algn="l" rtl="0">
              <a:lnSpc>
                <a:spcPct val="90000"/>
              </a:lnSpc>
              <a:spcBef>
                <a:spcPts val="0"/>
              </a:spcBef>
              <a:spcAft>
                <a:spcPts val="0"/>
              </a:spcAft>
              <a:buClr>
                <a:schemeClr val="dk1"/>
              </a:buClr>
              <a:buSzPts val="2960"/>
              <a:buFont typeface="Arial"/>
              <a:buChar char="•"/>
            </a:pPr>
            <a:r>
              <a:rPr lang="en-US" sz="2960" b="1" i="0" u="none" strike="noStrike" cap="none" dirty="0">
                <a:solidFill>
                  <a:schemeClr val="dk1"/>
                </a:solidFill>
              </a:rPr>
              <a:t>Parent Information </a:t>
            </a:r>
            <a:endParaRPr b="1" dirty="0"/>
          </a:p>
          <a:p>
            <a:pPr marL="342900" marR="0" lvl="0" indent="-342900" algn="l" rtl="0">
              <a:lnSpc>
                <a:spcPct val="90000"/>
              </a:lnSpc>
              <a:spcBef>
                <a:spcPts val="592"/>
              </a:spcBef>
              <a:spcAft>
                <a:spcPts val="0"/>
              </a:spcAft>
              <a:buClr>
                <a:schemeClr val="dk1"/>
              </a:buClr>
              <a:buSzPts val="2960"/>
              <a:buFont typeface="Arial"/>
              <a:buChar char="•"/>
            </a:pPr>
            <a:r>
              <a:rPr lang="en-US" sz="2960" b="1" i="0" u="none" strike="noStrike" cap="none" dirty="0">
                <a:solidFill>
                  <a:schemeClr val="dk1"/>
                </a:solidFill>
              </a:rPr>
              <a:t>Youth Information </a:t>
            </a:r>
            <a:endParaRPr b="1" dirty="0"/>
          </a:p>
          <a:p>
            <a:pPr marL="342900" marR="0" lvl="0" indent="-342900" algn="l" rtl="0">
              <a:lnSpc>
                <a:spcPct val="90000"/>
              </a:lnSpc>
              <a:spcBef>
                <a:spcPts val="592"/>
              </a:spcBef>
              <a:spcAft>
                <a:spcPts val="0"/>
              </a:spcAft>
              <a:buClr>
                <a:schemeClr val="dk1"/>
              </a:buClr>
              <a:buSzPts val="2960"/>
              <a:buFont typeface="Arial"/>
              <a:buChar char="•"/>
            </a:pPr>
            <a:r>
              <a:rPr lang="en-US" sz="2960" b="1" i="0" u="none" strike="noStrike" cap="none" dirty="0">
                <a:solidFill>
                  <a:schemeClr val="dk1"/>
                </a:solidFill>
              </a:rPr>
              <a:t>Parent Handbook</a:t>
            </a:r>
            <a:endParaRPr b="1" dirty="0"/>
          </a:p>
          <a:p>
            <a:pPr marL="342900" marR="0" lvl="0" indent="-342900" algn="l" rtl="0">
              <a:lnSpc>
                <a:spcPct val="90000"/>
              </a:lnSpc>
              <a:spcBef>
                <a:spcPts val="592"/>
              </a:spcBef>
              <a:spcAft>
                <a:spcPts val="0"/>
              </a:spcAft>
              <a:buClr>
                <a:schemeClr val="dk1"/>
              </a:buClr>
              <a:buSzPts val="2960"/>
              <a:buFont typeface="Arial"/>
              <a:buChar char="•"/>
            </a:pPr>
            <a:r>
              <a:rPr lang="en-US" sz="2960" b="1" i="0" u="none" strike="noStrike" cap="none" dirty="0">
                <a:solidFill>
                  <a:schemeClr val="dk1"/>
                </a:solidFill>
              </a:rPr>
              <a:t>Parent Guide       </a:t>
            </a:r>
            <a:endParaRPr b="1" dirty="0"/>
          </a:p>
          <a:p>
            <a:pPr marL="0" marR="0" lvl="0" indent="0" algn="l" rtl="0">
              <a:lnSpc>
                <a:spcPct val="90000"/>
              </a:lnSpc>
              <a:spcBef>
                <a:spcPts val="814"/>
              </a:spcBef>
              <a:spcAft>
                <a:spcPts val="0"/>
              </a:spcAft>
              <a:buClr>
                <a:schemeClr val="dk1"/>
              </a:buClr>
              <a:buSzPts val="2960"/>
              <a:buFont typeface="Arial"/>
              <a:buNone/>
            </a:pPr>
            <a:r>
              <a:rPr lang="en-US" sz="2960" b="1" i="0" u="none" strike="noStrike" cap="none" dirty="0">
                <a:solidFill>
                  <a:schemeClr val="dk1"/>
                </a:solidFill>
              </a:rPr>
              <a:t>		</a:t>
            </a:r>
            <a:r>
              <a:rPr lang="en-US" sz="4070" b="1" i="0" u="sng" strike="noStrike" cap="none" dirty="0">
                <a:solidFill>
                  <a:schemeClr val="dk1"/>
                </a:solidFill>
              </a:rPr>
              <a:t>Resource – Child Find </a:t>
            </a:r>
            <a:endParaRPr b="1" dirty="0"/>
          </a:p>
          <a:p>
            <a:pPr marL="342900" marR="0" lvl="0" indent="-342900" algn="l" rtl="0">
              <a:lnSpc>
                <a:spcPct val="90000"/>
              </a:lnSpc>
              <a:spcBef>
                <a:spcPts val="592"/>
              </a:spcBef>
              <a:spcAft>
                <a:spcPts val="0"/>
              </a:spcAft>
              <a:buClr>
                <a:schemeClr val="dk1"/>
              </a:buClr>
              <a:buSzPts val="2960"/>
              <a:buFont typeface="Arial"/>
              <a:buChar char="•"/>
            </a:pPr>
            <a:r>
              <a:rPr lang="en-US" sz="2960" b="1" i="0" u="none" strike="noStrike" cap="none" dirty="0">
                <a:solidFill>
                  <a:schemeClr val="dk1"/>
                </a:solidFill>
              </a:rPr>
              <a:t>National Center for Homeless Education </a:t>
            </a:r>
            <a:endParaRPr b="1" dirty="0"/>
          </a:p>
          <a:p>
            <a:pPr marL="0" marR="0" lvl="0" indent="0" algn="l" rtl="0">
              <a:lnSpc>
                <a:spcPct val="90000"/>
              </a:lnSpc>
              <a:spcBef>
                <a:spcPts val="592"/>
              </a:spcBef>
              <a:spcAft>
                <a:spcPts val="0"/>
              </a:spcAft>
              <a:buClr>
                <a:schemeClr val="dk1"/>
              </a:buClr>
              <a:buSzPts val="2960"/>
              <a:buFont typeface="Arial"/>
              <a:buNone/>
            </a:pPr>
            <a:r>
              <a:rPr lang="en-US" sz="2960" b="1" i="0" u="none" strike="noStrike" cap="none" dirty="0">
                <a:solidFill>
                  <a:schemeClr val="dk1"/>
                </a:solidFill>
              </a:rPr>
              <a:t>     		       1-800-308-2145</a:t>
            </a:r>
            <a:endParaRPr b="1" dirty="0"/>
          </a:p>
          <a:p>
            <a:pPr marL="0" marR="0" lvl="0" indent="0" algn="l" rtl="0">
              <a:lnSpc>
                <a:spcPct val="90000"/>
              </a:lnSpc>
              <a:spcBef>
                <a:spcPts val="592"/>
              </a:spcBef>
              <a:spcAft>
                <a:spcPts val="0"/>
              </a:spcAft>
              <a:buClr>
                <a:schemeClr val="dk1"/>
              </a:buClr>
              <a:buSzPts val="2960"/>
              <a:buFont typeface="Arial"/>
              <a:buNone/>
            </a:pPr>
            <a:r>
              <a:rPr lang="en-US" sz="2960" b="1" i="0" u="none" strike="noStrike" cap="none" dirty="0">
                <a:solidFill>
                  <a:schemeClr val="dk1"/>
                </a:solidFill>
              </a:rPr>
              <a:t>                           </a:t>
            </a:r>
            <a:r>
              <a:rPr lang="en-US" sz="2960" b="1" i="0" u="sng" strike="noStrike" cap="none" dirty="0">
                <a:solidFill>
                  <a:schemeClr val="hlink"/>
                </a:solidFill>
                <a:hlinkClick r:id="rId3"/>
              </a:rPr>
              <a:t>homeless@serve.org</a:t>
            </a:r>
            <a:endParaRPr sz="2960" b="1" i="0" u="none" strike="noStrike" cap="none" dirty="0">
              <a:solidFill>
                <a:schemeClr val="dk1"/>
              </a:solidFill>
            </a:endParaRPr>
          </a:p>
          <a:p>
            <a:pPr marL="0" marR="0" lvl="0" indent="0" algn="l" rtl="0">
              <a:lnSpc>
                <a:spcPct val="90000"/>
              </a:lnSpc>
              <a:spcBef>
                <a:spcPts val="592"/>
              </a:spcBef>
              <a:spcAft>
                <a:spcPts val="0"/>
              </a:spcAft>
              <a:buClr>
                <a:schemeClr val="dk1"/>
              </a:buClr>
              <a:buSzPts val="2960"/>
              <a:buFont typeface="Arial"/>
              <a:buNone/>
            </a:pPr>
            <a:r>
              <a:rPr lang="en-US" sz="2960" b="1" i="0" u="none" strike="noStrike" cap="none" dirty="0">
                <a:solidFill>
                  <a:schemeClr val="dk1"/>
                </a:solidFill>
              </a:rPr>
              <a:t>                           www.serve.org/nche</a:t>
            </a:r>
            <a:endParaRPr sz="2960" b="1" i="0" u="none" strike="noStrike" cap="none" dirty="0">
              <a:solidFill>
                <a:schemeClr val="dk1"/>
              </a:solidFill>
            </a:endParaRPr>
          </a:p>
        </p:txBody>
      </p:sp>
      <p:sp>
        <p:nvSpPr>
          <p:cNvPr id="2" name="Slide Number Placeholder 1"/>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Not HOMELESS – DCP&amp;P</a:t>
            </a:r>
            <a:endParaRPr lang="en-US" b="1" u="sng" dirty="0"/>
          </a:p>
        </p:txBody>
      </p:sp>
      <p:sp>
        <p:nvSpPr>
          <p:cNvPr id="3" name="Text Placeholder 2"/>
          <p:cNvSpPr>
            <a:spLocks noGrp="1"/>
          </p:cNvSpPr>
          <p:nvPr>
            <p:ph type="body" idx="1"/>
          </p:nvPr>
        </p:nvSpPr>
        <p:spPr/>
        <p:txBody>
          <a:bodyPr/>
          <a:lstStyle/>
          <a:p>
            <a:pPr marL="25400" indent="0">
              <a:buNone/>
            </a:pPr>
            <a:r>
              <a:rPr lang="en-US" b="1" u="sng" dirty="0" smtClean="0"/>
              <a:t>Group Homes</a:t>
            </a:r>
          </a:p>
          <a:p>
            <a:r>
              <a:rPr lang="en-US" b="1" dirty="0" smtClean="0"/>
              <a:t>Group Home</a:t>
            </a:r>
          </a:p>
          <a:p>
            <a:r>
              <a:rPr lang="en-US" b="1" dirty="0" smtClean="0"/>
              <a:t>Supervised Transitional Living Homes</a:t>
            </a:r>
          </a:p>
          <a:p>
            <a:r>
              <a:rPr lang="en-US" b="1" dirty="0" smtClean="0"/>
              <a:t>Teaching Family Homes </a:t>
            </a:r>
          </a:p>
          <a:p>
            <a:r>
              <a:rPr lang="en-US" b="1" dirty="0" smtClean="0"/>
              <a:t>Treatment Homes</a:t>
            </a:r>
          </a:p>
          <a:p>
            <a:r>
              <a:rPr lang="en-US" b="1" dirty="0" smtClean="0"/>
              <a:t>Respite Care Homes</a:t>
            </a:r>
          </a:p>
          <a:p>
            <a:r>
              <a:rPr lang="en-US" b="1" dirty="0" smtClean="0"/>
              <a:t>Skilled Development Homes</a:t>
            </a:r>
          </a:p>
          <a:p>
            <a:endParaRPr lang="en-US"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37</a:t>
            </a:fld>
            <a:endParaRPr lang="en-US" dirty="0"/>
          </a:p>
        </p:txBody>
      </p:sp>
    </p:spTree>
    <p:extLst>
      <p:ext uri="{BB962C8B-B14F-4D97-AF65-F5344CB8AC3E}">
        <p14:creationId xmlns:p14="http://schemas.microsoft.com/office/powerpoint/2010/main" val="41288596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Not </a:t>
            </a:r>
            <a:r>
              <a:rPr lang="en-US" b="1" u="sng" dirty="0" smtClean="0"/>
              <a:t>HOMELESS – DCP&amp;P</a:t>
            </a:r>
            <a:endParaRPr lang="en-US" dirty="0"/>
          </a:p>
        </p:txBody>
      </p:sp>
      <p:sp>
        <p:nvSpPr>
          <p:cNvPr id="3" name="Text Placeholder 2"/>
          <p:cNvSpPr>
            <a:spLocks noGrp="1"/>
          </p:cNvSpPr>
          <p:nvPr>
            <p:ph type="body" idx="1"/>
          </p:nvPr>
        </p:nvSpPr>
        <p:spPr/>
        <p:txBody>
          <a:bodyPr/>
          <a:lstStyle/>
          <a:p>
            <a:pPr marL="25400" indent="0">
              <a:buNone/>
            </a:pPr>
            <a:r>
              <a:rPr lang="en-US" b="1" u="sng" dirty="0" smtClean="0"/>
              <a:t>Resource Home Care </a:t>
            </a:r>
          </a:p>
          <a:p>
            <a:r>
              <a:rPr lang="en-US" b="1" dirty="0" smtClean="0"/>
              <a:t>Family Care Homes</a:t>
            </a:r>
          </a:p>
          <a:p>
            <a:endParaRPr lang="en-US" b="1" dirty="0" smtClean="0"/>
          </a:p>
          <a:p>
            <a:r>
              <a:rPr lang="en-US" b="1" dirty="0" smtClean="0"/>
              <a:t>Independent Living Arrangements</a:t>
            </a:r>
          </a:p>
          <a:p>
            <a:endParaRPr lang="en-US" b="1" dirty="0" smtClean="0"/>
          </a:p>
          <a:p>
            <a:r>
              <a:rPr lang="en-US" b="1" dirty="0" smtClean="0"/>
              <a:t>Special Home Service Placement</a:t>
            </a:r>
          </a:p>
          <a:p>
            <a:endParaRPr lang="en-US" b="1" dirty="0" smtClean="0"/>
          </a:p>
          <a:p>
            <a:r>
              <a:rPr lang="en-US" b="1" dirty="0" smtClean="0"/>
              <a:t>Host Home</a:t>
            </a:r>
          </a:p>
          <a:p>
            <a:endParaRPr lang="en-US"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38</a:t>
            </a:fld>
            <a:endParaRPr lang="en-US" dirty="0"/>
          </a:p>
        </p:txBody>
      </p:sp>
    </p:spTree>
    <p:extLst>
      <p:ext uri="{BB962C8B-B14F-4D97-AF65-F5344CB8AC3E}">
        <p14:creationId xmlns:p14="http://schemas.microsoft.com/office/powerpoint/2010/main" val="9591214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Not </a:t>
            </a:r>
            <a:r>
              <a:rPr lang="en-US" b="1" u="sng" dirty="0" smtClean="0"/>
              <a:t>HOMELESS – DCP&amp;P</a:t>
            </a:r>
            <a:endParaRPr lang="en-US" dirty="0"/>
          </a:p>
        </p:txBody>
      </p:sp>
      <p:sp>
        <p:nvSpPr>
          <p:cNvPr id="3" name="Text Placeholder 2"/>
          <p:cNvSpPr>
            <a:spLocks noGrp="1"/>
          </p:cNvSpPr>
          <p:nvPr>
            <p:ph type="body" idx="1"/>
          </p:nvPr>
        </p:nvSpPr>
        <p:spPr/>
        <p:txBody>
          <a:bodyPr/>
          <a:lstStyle/>
          <a:p>
            <a:r>
              <a:rPr lang="en-US" b="1" u="sng" dirty="0" smtClean="0"/>
              <a:t>Residential Care Facility </a:t>
            </a:r>
          </a:p>
          <a:p>
            <a:endParaRPr lang="en-US" b="1" u="sng" dirty="0" smtClean="0"/>
          </a:p>
          <a:p>
            <a:r>
              <a:rPr lang="en-US" b="1" u="sng" dirty="0"/>
              <a:t>Children’s Shelter Facilities &amp; </a:t>
            </a:r>
            <a:r>
              <a:rPr lang="en-US" b="1" u="sng" dirty="0" smtClean="0"/>
              <a:t>Homes</a:t>
            </a:r>
          </a:p>
          <a:p>
            <a:pPr marL="25400" indent="0">
              <a:buNone/>
            </a:pPr>
            <a:endParaRPr lang="en-US" b="1" u="sng" dirty="0"/>
          </a:p>
          <a:p>
            <a:r>
              <a:rPr lang="en-US" b="1" u="sng" dirty="0" smtClean="0"/>
              <a:t>Programs </a:t>
            </a:r>
            <a:r>
              <a:rPr lang="en-US" b="1" u="sng" dirty="0"/>
              <a:t>Operated by Dept. of Corrections &amp; Human Services</a:t>
            </a:r>
          </a:p>
          <a:p>
            <a:pPr marL="25400" indent="0">
              <a:buNone/>
            </a:pPr>
            <a:endParaRPr lang="en-US" b="1" u="sng" dirty="0"/>
          </a:p>
          <a:p>
            <a:pPr marL="25400" indent="0">
              <a:buNone/>
            </a:pPr>
            <a:endParaRPr lang="en-US" b="1" u="sng"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39</a:t>
            </a:fld>
            <a:endParaRPr lang="en-US" dirty="0"/>
          </a:p>
        </p:txBody>
      </p:sp>
    </p:spTree>
    <p:extLst>
      <p:ext uri="{BB962C8B-B14F-4D97-AF65-F5344CB8AC3E}">
        <p14:creationId xmlns:p14="http://schemas.microsoft.com/office/powerpoint/2010/main" val="900577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dk1"/>
              </a:buClr>
              <a:buSzPts val="1400"/>
              <a:buFont typeface="Arial"/>
              <a:buNone/>
            </a:pPr>
            <a:fld id="{00000000-1234-1234-1234-123412341234}" type="slidenum">
              <a:rPr lang="en-US" sz="1400" b="0" i="0" u="none" strike="noStrike" cap="none">
                <a:solidFill>
                  <a:schemeClr val="dk1"/>
                </a:solidFill>
                <a:latin typeface="Arial"/>
                <a:ea typeface="Arial"/>
                <a:cs typeface="Arial"/>
                <a:sym typeface="Arial"/>
              </a:rPr>
              <a:t>4</a:t>
            </a:fld>
            <a:endParaRPr sz="1400" b="0" i="0" u="none" strike="noStrike" cap="none" dirty="0">
              <a:solidFill>
                <a:schemeClr val="dk1"/>
              </a:solidFill>
              <a:latin typeface="Arial"/>
              <a:ea typeface="Arial"/>
              <a:cs typeface="Arial"/>
              <a:sym typeface="Arial"/>
            </a:endParaRPr>
          </a:p>
        </p:txBody>
      </p:sp>
      <p:sp>
        <p:nvSpPr>
          <p:cNvPr id="122" name="Shape 122"/>
          <p:cNvSpPr txBox="1">
            <a:spLocks noGrp="1"/>
          </p:cNvSpPr>
          <p:nvPr>
            <p:ph type="title"/>
          </p:nvPr>
        </p:nvSpPr>
        <p:spPr>
          <a:xfrm>
            <a:off x="457200" y="227013"/>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0000FF"/>
              </a:buClr>
              <a:buSzPts val="3600"/>
              <a:buFont typeface="Calibri"/>
              <a:buNone/>
            </a:pPr>
            <a:r>
              <a:rPr lang="en-US" sz="3600" b="1" i="0" u="sng" strike="noStrike" cap="none" dirty="0">
                <a:solidFill>
                  <a:srgbClr val="0000FF"/>
                </a:solidFill>
                <a:latin typeface="Calibri"/>
                <a:ea typeface="Calibri"/>
                <a:cs typeface="Calibri"/>
                <a:sym typeface="Calibri"/>
              </a:rPr>
              <a:t>Determination of </a:t>
            </a:r>
            <a:br>
              <a:rPr lang="en-US" sz="3600" b="1" i="0" u="sng" strike="noStrike" cap="none" dirty="0">
                <a:solidFill>
                  <a:srgbClr val="0000FF"/>
                </a:solidFill>
                <a:latin typeface="Calibri"/>
                <a:ea typeface="Calibri"/>
                <a:cs typeface="Calibri"/>
                <a:sym typeface="Calibri"/>
              </a:rPr>
            </a:br>
            <a:r>
              <a:rPr lang="en-US" sz="3600" b="1" i="0" u="sng" strike="noStrike" cap="none" dirty="0">
                <a:solidFill>
                  <a:srgbClr val="0000FF"/>
                </a:solidFill>
                <a:latin typeface="Calibri"/>
                <a:ea typeface="Calibri"/>
                <a:cs typeface="Calibri"/>
                <a:sym typeface="Calibri"/>
              </a:rPr>
              <a:t>Homeless Status</a:t>
            </a:r>
            <a:endParaRPr u="sng" dirty="0"/>
          </a:p>
        </p:txBody>
      </p:sp>
      <p:sp>
        <p:nvSpPr>
          <p:cNvPr id="123" name="Shape 12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3200"/>
              <a:buFont typeface="Arial"/>
              <a:buChar char="•"/>
            </a:pPr>
            <a:r>
              <a:rPr lang="en-US" sz="3200" b="1" i="0" u="sng" strike="noStrike" cap="none" dirty="0">
                <a:solidFill>
                  <a:schemeClr val="dk1"/>
                </a:solidFill>
                <a:latin typeface="Calibri"/>
                <a:ea typeface="Calibri"/>
                <a:cs typeface="Calibri"/>
                <a:sym typeface="Calibri"/>
              </a:rPr>
              <a:t>Potential necessity homeless categories</a:t>
            </a:r>
            <a:r>
              <a:rPr lang="en-US" sz="3200" b="0" i="0" u="none" strike="noStrike" cap="none" dirty="0">
                <a:solidFill>
                  <a:schemeClr val="dk1"/>
                </a:solidFill>
                <a:latin typeface="Calibri"/>
                <a:ea typeface="Calibri"/>
                <a:cs typeface="Calibri"/>
                <a:sym typeface="Calibri"/>
              </a:rPr>
              <a:t>:</a:t>
            </a:r>
            <a:endParaRPr dirty="0"/>
          </a:p>
          <a:p>
            <a:pPr marL="742950" marR="0" lvl="1" indent="-285750" algn="l" rtl="0">
              <a:spcBef>
                <a:spcPts val="560"/>
              </a:spcBef>
              <a:spcAft>
                <a:spcPts val="0"/>
              </a:spcAft>
              <a:buClr>
                <a:schemeClr val="dk1"/>
              </a:buClr>
              <a:buSzPts val="2800"/>
              <a:buFont typeface="Arial"/>
              <a:buChar char="–"/>
            </a:pPr>
            <a:r>
              <a:rPr lang="en-US" sz="2800" b="1" i="0" u="none" strike="noStrike" cap="none" dirty="0">
                <a:solidFill>
                  <a:schemeClr val="dk1"/>
                </a:solidFill>
                <a:latin typeface="Calibri"/>
                <a:ea typeface="Calibri"/>
                <a:cs typeface="Calibri"/>
                <a:sym typeface="Calibri"/>
              </a:rPr>
              <a:t>Public/private not ordinarily used </a:t>
            </a:r>
            <a:endParaRPr dirty="0"/>
          </a:p>
          <a:p>
            <a:pPr marL="1143000" marR="0" lvl="2" indent="-228600" algn="l" rtl="0">
              <a:spcBef>
                <a:spcPts val="480"/>
              </a:spcBef>
              <a:spcAft>
                <a:spcPts val="0"/>
              </a:spcAft>
              <a:buClr>
                <a:schemeClr val="dk1"/>
              </a:buClr>
              <a:buSzPts val="2400"/>
              <a:buFont typeface="Arial"/>
              <a:buChar char="•"/>
            </a:pPr>
            <a:r>
              <a:rPr lang="en-US" sz="2400" b="1" i="0" u="none" strike="noStrike" cap="none" dirty="0">
                <a:solidFill>
                  <a:schemeClr val="dk1"/>
                </a:solidFill>
                <a:latin typeface="Calibri"/>
                <a:ea typeface="Calibri"/>
                <a:cs typeface="Calibri"/>
                <a:sym typeface="Calibri"/>
              </a:rPr>
              <a:t>Cars </a:t>
            </a:r>
            <a:endParaRPr dirty="0"/>
          </a:p>
          <a:p>
            <a:pPr marL="1143000" marR="0" lvl="2" indent="-228600" algn="l" rtl="0">
              <a:spcBef>
                <a:spcPts val="480"/>
              </a:spcBef>
              <a:spcAft>
                <a:spcPts val="0"/>
              </a:spcAft>
              <a:buClr>
                <a:schemeClr val="dk1"/>
              </a:buClr>
              <a:buSzPts val="2400"/>
              <a:buFont typeface="Arial"/>
              <a:buChar char="•"/>
            </a:pPr>
            <a:r>
              <a:rPr lang="en-US" sz="2400" b="1" i="0" u="none" strike="noStrike" cap="none" dirty="0">
                <a:solidFill>
                  <a:schemeClr val="dk1"/>
                </a:solidFill>
                <a:latin typeface="Calibri"/>
                <a:ea typeface="Calibri"/>
                <a:cs typeface="Calibri"/>
                <a:sym typeface="Calibri"/>
              </a:rPr>
              <a:t>Vehicles</a:t>
            </a:r>
            <a:endParaRPr dirty="0"/>
          </a:p>
          <a:p>
            <a:pPr marL="1143000" marR="0" lvl="2" indent="-228600" algn="l" rtl="0">
              <a:spcBef>
                <a:spcPts val="480"/>
              </a:spcBef>
              <a:spcAft>
                <a:spcPts val="0"/>
              </a:spcAft>
              <a:buClr>
                <a:schemeClr val="dk1"/>
              </a:buClr>
              <a:buSzPts val="2400"/>
              <a:buFont typeface="Arial"/>
              <a:buChar char="•"/>
            </a:pPr>
            <a:r>
              <a:rPr lang="en-US" sz="2400" b="1" i="0" u="none" strike="noStrike" cap="none" dirty="0">
                <a:solidFill>
                  <a:schemeClr val="dk1"/>
                </a:solidFill>
                <a:latin typeface="Calibri"/>
                <a:ea typeface="Calibri"/>
                <a:cs typeface="Calibri"/>
                <a:sym typeface="Calibri"/>
              </a:rPr>
              <a:t>Mobile homes</a:t>
            </a:r>
            <a:endParaRPr dirty="0"/>
          </a:p>
          <a:p>
            <a:pPr marL="1143000" marR="0" lvl="2" indent="-228600" algn="l" rtl="0">
              <a:spcBef>
                <a:spcPts val="480"/>
              </a:spcBef>
              <a:spcAft>
                <a:spcPts val="0"/>
              </a:spcAft>
              <a:buClr>
                <a:schemeClr val="dk1"/>
              </a:buClr>
              <a:buSzPts val="2400"/>
              <a:buFont typeface="Arial"/>
              <a:buChar char="•"/>
            </a:pPr>
            <a:r>
              <a:rPr lang="en-US" sz="2400" b="1" i="0" u="none" strike="noStrike" cap="none" dirty="0">
                <a:solidFill>
                  <a:schemeClr val="dk1"/>
                </a:solidFill>
                <a:latin typeface="Calibri"/>
                <a:ea typeface="Calibri"/>
                <a:cs typeface="Calibri"/>
                <a:sym typeface="Calibri"/>
              </a:rPr>
              <a:t>Tents/temporary shelter/campsite </a:t>
            </a:r>
            <a:endParaRPr dirty="0"/>
          </a:p>
          <a:p>
            <a:pPr marL="1143000" marR="0" lvl="2" indent="-228600" algn="l" rtl="0">
              <a:spcBef>
                <a:spcPts val="480"/>
              </a:spcBef>
              <a:spcAft>
                <a:spcPts val="0"/>
              </a:spcAft>
              <a:buClr>
                <a:schemeClr val="dk1"/>
              </a:buClr>
              <a:buSzPts val="2400"/>
              <a:buFont typeface="Arial"/>
              <a:buChar char="•"/>
            </a:pPr>
            <a:r>
              <a:rPr lang="en-US" sz="2400" b="1" i="0" u="none" strike="noStrike" cap="none" dirty="0">
                <a:solidFill>
                  <a:schemeClr val="dk1"/>
                </a:solidFill>
                <a:latin typeface="Calibri"/>
                <a:ea typeface="Calibri"/>
                <a:cs typeface="Calibri"/>
                <a:sym typeface="Calibri"/>
              </a:rPr>
              <a:t>Migrant worker temporary shelters</a:t>
            </a:r>
            <a:endParaRPr dirty="0"/>
          </a:p>
          <a:p>
            <a:pPr marL="1143000" marR="0" lvl="2" indent="-228600" algn="l" rtl="0">
              <a:spcBef>
                <a:spcPts val="480"/>
              </a:spcBef>
              <a:spcAft>
                <a:spcPts val="0"/>
              </a:spcAft>
              <a:buClr>
                <a:schemeClr val="dk1"/>
              </a:buClr>
              <a:buSzPts val="2400"/>
              <a:buFont typeface="Arial"/>
              <a:buChar char="•"/>
            </a:pPr>
            <a:r>
              <a:rPr lang="en-US" sz="2400" b="1" i="0" u="none" strike="noStrike" cap="none" dirty="0">
                <a:solidFill>
                  <a:schemeClr val="dk1"/>
                </a:solidFill>
                <a:latin typeface="Calibri"/>
                <a:ea typeface="Calibri"/>
                <a:cs typeface="Calibri"/>
                <a:sym typeface="Calibri"/>
              </a:rPr>
              <a:t>Residence of relatives/friends- necessity</a:t>
            </a:r>
            <a:endParaRP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Housing Resources </a:t>
            </a:r>
            <a:endParaRPr lang="en-US" b="1" u="sng" dirty="0"/>
          </a:p>
        </p:txBody>
      </p:sp>
      <p:sp>
        <p:nvSpPr>
          <p:cNvPr id="3" name="Text Placeholder 2"/>
          <p:cNvSpPr>
            <a:spLocks noGrp="1"/>
          </p:cNvSpPr>
          <p:nvPr>
            <p:ph type="body" idx="1"/>
          </p:nvPr>
        </p:nvSpPr>
        <p:spPr>
          <a:xfrm>
            <a:off x="457200" y="1371600"/>
            <a:ext cx="8229600" cy="5029200"/>
          </a:xfrm>
        </p:spPr>
        <p:txBody>
          <a:bodyPr/>
          <a:lstStyle/>
          <a:p>
            <a:pPr marL="25400" indent="0">
              <a:buNone/>
            </a:pPr>
            <a:r>
              <a:rPr lang="en-US" b="1" u="sng" dirty="0" smtClean="0"/>
              <a:t>Board of Social Services</a:t>
            </a:r>
          </a:p>
          <a:p>
            <a:r>
              <a:rPr lang="en-US" b="1" dirty="0" smtClean="0"/>
              <a:t>Monmouth County        732-431-6000</a:t>
            </a:r>
          </a:p>
          <a:p>
            <a:pPr marL="25400" indent="0">
              <a:buNone/>
            </a:pPr>
            <a:r>
              <a:rPr lang="en-US" b="1" dirty="0"/>
              <a:t> </a:t>
            </a:r>
            <a:r>
              <a:rPr lang="en-US" b="1" dirty="0" smtClean="0"/>
              <a:t>                                               1-800-662-3114</a:t>
            </a:r>
          </a:p>
          <a:p>
            <a:pPr marL="25400" indent="0">
              <a:buNone/>
            </a:pPr>
            <a:endParaRPr lang="en-US" b="1" dirty="0" smtClean="0"/>
          </a:p>
          <a:p>
            <a:r>
              <a:rPr lang="en-US" b="1" dirty="0" smtClean="0"/>
              <a:t>Ocean County                  732-349-1500</a:t>
            </a:r>
            <a:endParaRPr lang="en-US" b="1" dirty="0"/>
          </a:p>
          <a:p>
            <a:pPr marL="25400" indent="0">
              <a:buNone/>
            </a:pPr>
            <a:r>
              <a:rPr lang="en-US" b="1" dirty="0" smtClean="0"/>
              <a:t>     Southern Ocean              609-242-6100</a:t>
            </a:r>
          </a:p>
          <a:p>
            <a:pPr marL="25400" indent="0">
              <a:buNone/>
            </a:pPr>
            <a:endParaRPr lang="en-US" b="1" dirty="0"/>
          </a:p>
          <a:p>
            <a:r>
              <a:rPr lang="en-US" b="1" dirty="0" smtClean="0"/>
              <a:t>Middlesex County           732-754-3729</a:t>
            </a:r>
            <a:br>
              <a:rPr lang="en-US" b="1" dirty="0" smtClean="0"/>
            </a:br>
            <a:endParaRPr lang="en-US" b="1" dirty="0" smtClean="0"/>
          </a:p>
          <a:p>
            <a:pPr marL="25400" indent="0">
              <a:buNone/>
            </a:pPr>
            <a:endParaRPr lang="en-US" b="1" u="sng"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40</a:t>
            </a:fld>
            <a:endParaRPr lang="en-US" dirty="0"/>
          </a:p>
        </p:txBody>
      </p:sp>
    </p:spTree>
    <p:extLst>
      <p:ext uri="{BB962C8B-B14F-4D97-AF65-F5344CB8AC3E}">
        <p14:creationId xmlns:p14="http://schemas.microsoft.com/office/powerpoint/2010/main" val="11528445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Housing Resources </a:t>
            </a:r>
            <a:endParaRPr lang="en-US" b="1" u="sng" dirty="0"/>
          </a:p>
        </p:txBody>
      </p:sp>
      <p:sp>
        <p:nvSpPr>
          <p:cNvPr id="3" name="Text Placeholder 2"/>
          <p:cNvSpPr>
            <a:spLocks noGrp="1"/>
          </p:cNvSpPr>
          <p:nvPr>
            <p:ph type="body" idx="1"/>
          </p:nvPr>
        </p:nvSpPr>
        <p:spPr/>
        <p:txBody>
          <a:bodyPr/>
          <a:lstStyle/>
          <a:p>
            <a:pPr marL="25400" indent="0">
              <a:buNone/>
            </a:pPr>
            <a:r>
              <a:rPr lang="en-US" b="1" u="sng" dirty="0" smtClean="0"/>
              <a:t>Rapid Re-Housing Programs</a:t>
            </a:r>
          </a:p>
          <a:p>
            <a:endParaRPr lang="en-US" b="1" dirty="0" smtClean="0"/>
          </a:p>
          <a:p>
            <a:r>
              <a:rPr lang="en-US" b="1" dirty="0" smtClean="0"/>
              <a:t>Dial </a:t>
            </a:r>
            <a:r>
              <a:rPr lang="en-US" b="1" dirty="0"/>
              <a:t>2-1-1 from service </a:t>
            </a:r>
            <a:r>
              <a:rPr lang="en-US" b="1" dirty="0" smtClean="0"/>
              <a:t>area</a:t>
            </a:r>
          </a:p>
          <a:p>
            <a:pPr marL="25400" indent="0">
              <a:buNone/>
            </a:pPr>
            <a:endParaRPr lang="en-US" b="1" dirty="0"/>
          </a:p>
          <a:p>
            <a:r>
              <a:rPr lang="en-US" b="1" dirty="0"/>
              <a:t>Toll-Free </a:t>
            </a:r>
            <a:r>
              <a:rPr lang="en-US" b="1" dirty="0" smtClean="0"/>
              <a:t>Alt. Number</a:t>
            </a:r>
            <a:r>
              <a:rPr lang="en-US" b="1" dirty="0"/>
              <a:t>: (877) 652-1148</a:t>
            </a:r>
            <a:br>
              <a:rPr lang="en-US" b="1" dirty="0"/>
            </a:br>
            <a:r>
              <a:rPr lang="en-US" b="1" dirty="0" smtClean="0"/>
              <a:t>Alternative </a:t>
            </a:r>
            <a:r>
              <a:rPr lang="en-US" b="1" dirty="0"/>
              <a:t>Number: </a:t>
            </a:r>
            <a:r>
              <a:rPr lang="en-US" b="1" dirty="0" smtClean="0"/>
              <a:t>   (</a:t>
            </a:r>
            <a:r>
              <a:rPr lang="en-US" b="1" dirty="0"/>
              <a:t>973) </a:t>
            </a:r>
            <a:r>
              <a:rPr lang="en-US" b="1" dirty="0" smtClean="0"/>
              <a:t>887- 2772</a:t>
            </a:r>
          </a:p>
          <a:p>
            <a:endParaRPr lang="en-US" b="1" dirty="0"/>
          </a:p>
          <a:p>
            <a:r>
              <a:rPr lang="en-US" b="1" dirty="0" smtClean="0"/>
              <a:t>www.211.org</a:t>
            </a:r>
            <a:endParaRPr lang="en-US"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41</a:t>
            </a:fld>
            <a:endParaRPr lang="en-US" dirty="0"/>
          </a:p>
        </p:txBody>
      </p:sp>
    </p:spTree>
    <p:extLst>
      <p:ext uri="{BB962C8B-B14F-4D97-AF65-F5344CB8AC3E}">
        <p14:creationId xmlns:p14="http://schemas.microsoft.com/office/powerpoint/2010/main" val="37987055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Housing Resources </a:t>
            </a:r>
            <a:endParaRPr lang="en-US" b="1" u="sng" dirty="0"/>
          </a:p>
        </p:txBody>
      </p:sp>
      <p:sp>
        <p:nvSpPr>
          <p:cNvPr id="3" name="Text Placeholder 2"/>
          <p:cNvSpPr>
            <a:spLocks noGrp="1"/>
          </p:cNvSpPr>
          <p:nvPr>
            <p:ph type="body" idx="1"/>
          </p:nvPr>
        </p:nvSpPr>
        <p:spPr>
          <a:xfrm>
            <a:off x="457200" y="1295400"/>
            <a:ext cx="8229600" cy="5181600"/>
          </a:xfrm>
        </p:spPr>
        <p:txBody>
          <a:bodyPr/>
          <a:lstStyle/>
          <a:p>
            <a:pPr marL="25400" indent="0">
              <a:buNone/>
            </a:pPr>
            <a:r>
              <a:rPr lang="en-US" b="1" u="sng" dirty="0" smtClean="0"/>
              <a:t>NJ Homeless Prevention Program </a:t>
            </a:r>
          </a:p>
          <a:p>
            <a:pPr marL="25400" indent="0">
              <a:buNone/>
            </a:pPr>
            <a:r>
              <a:rPr lang="en-US" b="1" dirty="0" smtClean="0"/>
              <a:t>1-866-889-6270</a:t>
            </a:r>
          </a:p>
          <a:p>
            <a:pPr marL="25400" indent="0">
              <a:buNone/>
            </a:pPr>
            <a:endParaRPr lang="en-US" b="1" dirty="0"/>
          </a:p>
          <a:p>
            <a:pPr marL="25400" indent="0">
              <a:buNone/>
            </a:pPr>
            <a:r>
              <a:rPr lang="en-US" dirty="0">
                <a:hlinkClick r:id="rId2"/>
              </a:rPr>
              <a:t>http://</a:t>
            </a:r>
            <a:r>
              <a:rPr lang="en-US" dirty="0" smtClean="0">
                <a:hlinkClick r:id="rId2"/>
              </a:rPr>
              <a:t>www.monmouthresourcenet.org/</a:t>
            </a:r>
            <a:endParaRPr lang="en-US" dirty="0" smtClean="0"/>
          </a:p>
          <a:p>
            <a:pPr marL="25400" indent="0">
              <a:buNone/>
            </a:pPr>
            <a:r>
              <a:rPr lang="en-US" u="sng" dirty="0">
                <a:hlinkClick r:id="rId3"/>
              </a:rPr>
              <a:t>https://www.oceanresourcenet.org</a:t>
            </a:r>
          </a:p>
          <a:p>
            <a:pPr marL="25400" indent="0">
              <a:buNone/>
            </a:pPr>
            <a:r>
              <a:rPr lang="en-US" u="sng" dirty="0">
                <a:hlinkClick r:id="rId4"/>
              </a:rPr>
              <a:t>www.middlesexresourcenet.org</a:t>
            </a:r>
          </a:p>
          <a:p>
            <a:pPr marL="25400" indent="0">
              <a:buNone/>
            </a:pPr>
            <a:endParaRPr lang="en-US" dirty="0" smtClean="0"/>
          </a:p>
          <a:p>
            <a:pPr marL="25400" indent="0">
              <a:buNone/>
            </a:pPr>
            <a:r>
              <a:rPr lang="en-US" dirty="0" smtClean="0">
                <a:hlinkClick r:id="rId5"/>
              </a:rPr>
              <a:t>http</a:t>
            </a:r>
            <a:r>
              <a:rPr lang="en-US" dirty="0">
                <a:hlinkClick r:id="rId5"/>
              </a:rPr>
              <a:t>://www.homelesstoindependence.org/new-jersey-emergency-services/</a:t>
            </a:r>
            <a:endParaRPr lang="en-US" b="1" dirty="0"/>
          </a:p>
        </p:txBody>
      </p:sp>
      <p:sp>
        <p:nvSpPr>
          <p:cNvPr id="4" name="Slide Number Placeholder 3"/>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42</a:t>
            </a:fld>
            <a:endParaRPr lang="en-US" dirty="0"/>
          </a:p>
        </p:txBody>
      </p:sp>
    </p:spTree>
    <p:extLst>
      <p:ext uri="{BB962C8B-B14F-4D97-AF65-F5344CB8AC3E}">
        <p14:creationId xmlns:p14="http://schemas.microsoft.com/office/powerpoint/2010/main" val="34057732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Shape 57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43</a:t>
            </a:fld>
            <a:endParaRPr sz="1200" b="0" i="0" u="none" strike="noStrike" cap="none" dirty="0">
              <a:solidFill>
                <a:srgbClr val="888888"/>
              </a:solidFill>
              <a:latin typeface="Calibri"/>
              <a:ea typeface="Calibri"/>
              <a:cs typeface="Calibri"/>
              <a:sym typeface="Calibri"/>
            </a:endParaRPr>
          </a:p>
        </p:txBody>
      </p:sp>
      <p:sp>
        <p:nvSpPr>
          <p:cNvPr id="576" name="Shape 576"/>
          <p:cNvSpPr txBox="1">
            <a:spLocks noGrp="1"/>
          </p:cNvSpPr>
          <p:nvPr>
            <p:ph type="title"/>
          </p:nvPr>
        </p:nvSpPr>
        <p:spPr>
          <a:xfrm>
            <a:off x="457200" y="-838200"/>
            <a:ext cx="8229600" cy="5334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endParaRPr sz="4400" b="0" i="0" u="none" strike="noStrike" cap="none" dirty="0">
              <a:solidFill>
                <a:schemeClr val="dk1"/>
              </a:solidFill>
              <a:latin typeface="Calibri"/>
              <a:ea typeface="Calibri"/>
              <a:cs typeface="Calibri"/>
              <a:sym typeface="Calibri"/>
            </a:endParaRPr>
          </a:p>
        </p:txBody>
      </p:sp>
      <p:sp>
        <p:nvSpPr>
          <p:cNvPr id="577" name="Shape 577"/>
          <p:cNvSpPr txBox="1">
            <a:spLocks noGrp="1"/>
          </p:cNvSpPr>
          <p:nvPr>
            <p:ph type="body" idx="1"/>
          </p:nvPr>
        </p:nvSpPr>
        <p:spPr>
          <a:xfrm>
            <a:off x="457200" y="457200"/>
            <a:ext cx="8229600" cy="6019800"/>
          </a:xfrm>
          <a:prstGeom prst="rect">
            <a:avLst/>
          </a:prstGeom>
          <a:noFill/>
          <a:ln>
            <a:noFill/>
          </a:ln>
        </p:spPr>
        <p:txBody>
          <a:bodyPr spcFirstLastPara="1" wrap="square" lIns="91425" tIns="45700" rIns="91425" bIns="45700" anchor="t" anchorCtr="0">
            <a:noAutofit/>
          </a:bodyPr>
          <a:lstStyle/>
          <a:p>
            <a:pPr marL="342900" marR="0" lvl="0" indent="-342900" algn="ctr" rtl="0">
              <a:spcBef>
                <a:spcPts val="0"/>
              </a:spcBef>
              <a:spcAft>
                <a:spcPts val="0"/>
              </a:spcAft>
              <a:buClr>
                <a:schemeClr val="dk1"/>
              </a:buClr>
              <a:buSzPts val="9600"/>
              <a:buFont typeface="Arial"/>
              <a:buNone/>
            </a:pPr>
            <a:endParaRPr lang="en-US" sz="9600" b="0" i="0" u="none" strike="noStrike" cap="none" dirty="0" smtClean="0">
              <a:solidFill>
                <a:schemeClr val="dk1"/>
              </a:solidFill>
              <a:latin typeface="Quintessential"/>
              <a:ea typeface="Quintessential"/>
              <a:cs typeface="Quintessential"/>
              <a:sym typeface="Quintessential"/>
            </a:endParaRPr>
          </a:p>
          <a:p>
            <a:pPr marL="342900" marR="0" lvl="0" indent="-342900" algn="ctr" rtl="0">
              <a:spcBef>
                <a:spcPts val="0"/>
              </a:spcBef>
              <a:spcAft>
                <a:spcPts val="0"/>
              </a:spcAft>
              <a:buClr>
                <a:schemeClr val="dk1"/>
              </a:buClr>
              <a:buSzPts val="9600"/>
              <a:buFont typeface="Arial"/>
              <a:buNone/>
            </a:pPr>
            <a:r>
              <a:rPr lang="en-US" sz="9600" b="0" i="0" u="none" strike="noStrike" cap="none" dirty="0" smtClean="0">
                <a:solidFill>
                  <a:schemeClr val="dk1"/>
                </a:solidFill>
                <a:latin typeface="Quintessential"/>
                <a:ea typeface="Quintessential"/>
                <a:cs typeface="Quintessential"/>
                <a:sym typeface="Quintessential"/>
              </a:rPr>
              <a:t>Thank</a:t>
            </a:r>
            <a:endParaRPr dirty="0"/>
          </a:p>
          <a:p>
            <a:pPr marL="342900" marR="0" lvl="0" indent="-342900" algn="ctr" rtl="0">
              <a:spcBef>
                <a:spcPts val="1920"/>
              </a:spcBef>
              <a:spcAft>
                <a:spcPts val="0"/>
              </a:spcAft>
              <a:buClr>
                <a:schemeClr val="dk1"/>
              </a:buClr>
              <a:buSzPts val="9600"/>
              <a:buFont typeface="Arial"/>
              <a:buNone/>
            </a:pPr>
            <a:r>
              <a:rPr lang="en-US" sz="9600" b="0" i="0" u="none" strike="noStrike" cap="none" dirty="0">
                <a:solidFill>
                  <a:schemeClr val="dk1"/>
                </a:solidFill>
                <a:latin typeface="Quintessential"/>
                <a:ea typeface="Quintessential"/>
                <a:cs typeface="Quintessential"/>
                <a:sym typeface="Quintessential"/>
              </a:rPr>
              <a:t>You</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dk1"/>
              </a:buClr>
              <a:buSzPts val="1400"/>
              <a:buFont typeface="Arial"/>
              <a:buNone/>
            </a:pPr>
            <a:fld id="{00000000-1234-1234-1234-123412341234}" type="slidenum">
              <a:rPr lang="en-US" sz="1400" b="0" i="0" u="none" strike="noStrike" cap="none">
                <a:solidFill>
                  <a:schemeClr val="dk1"/>
                </a:solidFill>
                <a:latin typeface="Arial"/>
                <a:ea typeface="Arial"/>
                <a:cs typeface="Arial"/>
                <a:sym typeface="Arial"/>
              </a:rPr>
              <a:t>5</a:t>
            </a:fld>
            <a:endParaRPr sz="1400" b="0" i="0" u="none" strike="noStrike" cap="none" dirty="0">
              <a:solidFill>
                <a:schemeClr val="dk1"/>
              </a:solidFill>
              <a:latin typeface="Arial"/>
              <a:ea typeface="Arial"/>
              <a:cs typeface="Arial"/>
              <a:sym typeface="Arial"/>
            </a:endParaRPr>
          </a:p>
        </p:txBody>
      </p:sp>
      <p:sp>
        <p:nvSpPr>
          <p:cNvPr id="129" name="Shape 129"/>
          <p:cNvSpPr txBox="1">
            <a:spLocks noGrp="1"/>
          </p:cNvSpPr>
          <p:nvPr>
            <p:ph type="title"/>
          </p:nvPr>
        </p:nvSpPr>
        <p:spPr>
          <a:xfrm>
            <a:off x="457200" y="227013"/>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0000FF"/>
              </a:buClr>
              <a:buSzPts val="3600"/>
              <a:buFont typeface="Calibri"/>
              <a:buNone/>
            </a:pPr>
            <a:r>
              <a:rPr lang="en-US" sz="3600" b="1" i="0" u="sng" strike="noStrike" cap="none" dirty="0">
                <a:solidFill>
                  <a:srgbClr val="0000FF"/>
                </a:solidFill>
                <a:latin typeface="Calibri"/>
                <a:ea typeface="Calibri"/>
                <a:cs typeface="Calibri"/>
                <a:sym typeface="Calibri"/>
              </a:rPr>
              <a:t>Determination of </a:t>
            </a:r>
            <a:br>
              <a:rPr lang="en-US" sz="3600" b="1" i="0" u="sng" strike="noStrike" cap="none" dirty="0">
                <a:solidFill>
                  <a:srgbClr val="0000FF"/>
                </a:solidFill>
                <a:latin typeface="Calibri"/>
                <a:ea typeface="Calibri"/>
                <a:cs typeface="Calibri"/>
                <a:sym typeface="Calibri"/>
              </a:rPr>
            </a:br>
            <a:r>
              <a:rPr lang="en-US" sz="3600" b="1" i="0" u="sng" strike="noStrike" cap="none" dirty="0">
                <a:solidFill>
                  <a:srgbClr val="0000FF"/>
                </a:solidFill>
                <a:latin typeface="Calibri"/>
                <a:ea typeface="Calibri"/>
                <a:cs typeface="Calibri"/>
                <a:sym typeface="Calibri"/>
              </a:rPr>
              <a:t>Homeless Status</a:t>
            </a:r>
            <a:endParaRPr u="sng" dirty="0"/>
          </a:p>
        </p:txBody>
      </p:sp>
      <p:sp>
        <p:nvSpPr>
          <p:cNvPr id="130" name="Shape 13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3200"/>
              <a:buFont typeface="Arial"/>
              <a:buChar char="•"/>
            </a:pPr>
            <a:r>
              <a:rPr lang="en-US" sz="3200" b="1" i="0" u="sng" strike="noStrike" cap="none" dirty="0">
                <a:solidFill>
                  <a:schemeClr val="dk1"/>
                </a:solidFill>
                <a:latin typeface="Calibri"/>
                <a:ea typeface="Calibri"/>
                <a:cs typeface="Calibri"/>
                <a:sym typeface="Calibri"/>
              </a:rPr>
              <a:t>Potential necessity homeless categories</a:t>
            </a:r>
            <a:r>
              <a:rPr lang="en-US" sz="3200" b="0" i="0" u="none" strike="noStrike" cap="none" dirty="0">
                <a:solidFill>
                  <a:schemeClr val="dk1"/>
                </a:solidFill>
                <a:latin typeface="Calibri"/>
                <a:ea typeface="Calibri"/>
                <a:cs typeface="Calibri"/>
                <a:sym typeface="Calibri"/>
              </a:rPr>
              <a:t>:</a:t>
            </a:r>
            <a:endParaRPr dirty="0"/>
          </a:p>
          <a:p>
            <a:pPr marL="742950" marR="0" lvl="1" indent="-285750" algn="l" rtl="0">
              <a:spcBef>
                <a:spcPts val="560"/>
              </a:spcBef>
              <a:spcAft>
                <a:spcPts val="0"/>
              </a:spcAft>
              <a:buClr>
                <a:schemeClr val="dk1"/>
              </a:buClr>
              <a:buSzPts val="2800"/>
              <a:buFont typeface="Arial"/>
              <a:buChar char="–"/>
            </a:pPr>
            <a:r>
              <a:rPr lang="en-US" sz="2800" b="1" i="0" u="none" strike="noStrike" cap="none" dirty="0">
                <a:solidFill>
                  <a:schemeClr val="dk1"/>
                </a:solidFill>
                <a:latin typeface="Calibri"/>
                <a:ea typeface="Calibri"/>
                <a:cs typeface="Calibri"/>
                <a:sym typeface="Calibri"/>
              </a:rPr>
              <a:t>Public or private shelter</a:t>
            </a:r>
            <a:endParaRPr dirty="0"/>
          </a:p>
          <a:p>
            <a:pPr marL="742950" marR="0" lvl="1" indent="-285750" algn="l" rtl="0">
              <a:spcBef>
                <a:spcPts val="560"/>
              </a:spcBef>
              <a:spcAft>
                <a:spcPts val="0"/>
              </a:spcAft>
              <a:buClr>
                <a:schemeClr val="dk1"/>
              </a:buClr>
              <a:buSzPts val="2800"/>
              <a:buFont typeface="Arial"/>
              <a:buChar char="–"/>
            </a:pPr>
            <a:r>
              <a:rPr lang="en-US" sz="2800" b="1" i="0" u="none" strike="noStrike" cap="none" dirty="0">
                <a:solidFill>
                  <a:schemeClr val="dk1"/>
                </a:solidFill>
                <a:latin typeface="Calibri"/>
                <a:ea typeface="Calibri"/>
                <a:cs typeface="Calibri"/>
                <a:sym typeface="Calibri"/>
              </a:rPr>
              <a:t>Hotel/motel</a:t>
            </a:r>
            <a:endParaRPr dirty="0"/>
          </a:p>
          <a:p>
            <a:pPr marL="742950" marR="0" lvl="1" indent="-285750" algn="l" rtl="0">
              <a:spcBef>
                <a:spcPts val="560"/>
              </a:spcBef>
              <a:spcAft>
                <a:spcPts val="0"/>
              </a:spcAft>
              <a:buClr>
                <a:schemeClr val="dk1"/>
              </a:buClr>
              <a:buSzPts val="2800"/>
              <a:buFont typeface="Arial"/>
              <a:buChar char="–"/>
            </a:pPr>
            <a:r>
              <a:rPr lang="en-US" sz="2800" b="1" i="0" u="none" strike="noStrike" cap="none" dirty="0">
                <a:solidFill>
                  <a:schemeClr val="dk1"/>
                </a:solidFill>
                <a:latin typeface="Calibri"/>
                <a:ea typeface="Calibri"/>
                <a:cs typeface="Calibri"/>
                <a:sym typeface="Calibri"/>
              </a:rPr>
              <a:t>Congregate shelters</a:t>
            </a:r>
            <a:endParaRPr dirty="0"/>
          </a:p>
          <a:p>
            <a:pPr marL="1143000" marR="0" lvl="2" indent="-228600" algn="l" rtl="0">
              <a:spcBef>
                <a:spcPts val="480"/>
              </a:spcBef>
              <a:spcAft>
                <a:spcPts val="0"/>
              </a:spcAft>
              <a:buClr>
                <a:schemeClr val="dk1"/>
              </a:buClr>
              <a:buSzPts val="2400"/>
              <a:buFont typeface="Arial"/>
              <a:buChar char="•"/>
            </a:pPr>
            <a:r>
              <a:rPr lang="en-US" sz="2400" b="1" i="0" u="none" strike="noStrike" cap="none" dirty="0">
                <a:solidFill>
                  <a:schemeClr val="dk1"/>
                </a:solidFill>
                <a:latin typeface="Calibri"/>
                <a:ea typeface="Calibri"/>
                <a:cs typeface="Calibri"/>
                <a:sym typeface="Calibri"/>
              </a:rPr>
              <a:t>Domestic violence</a:t>
            </a:r>
            <a:endParaRPr dirty="0"/>
          </a:p>
          <a:p>
            <a:pPr marL="1143000" marR="0" lvl="2" indent="-228600" algn="l" rtl="0">
              <a:spcBef>
                <a:spcPts val="480"/>
              </a:spcBef>
              <a:spcAft>
                <a:spcPts val="0"/>
              </a:spcAft>
              <a:buClr>
                <a:schemeClr val="dk1"/>
              </a:buClr>
              <a:buSzPts val="2400"/>
              <a:buFont typeface="Arial"/>
              <a:buChar char="•"/>
            </a:pPr>
            <a:r>
              <a:rPr lang="en-US" sz="2400" b="1" i="0" u="none" strike="noStrike" cap="none" dirty="0">
                <a:solidFill>
                  <a:schemeClr val="dk1"/>
                </a:solidFill>
                <a:latin typeface="Calibri"/>
                <a:ea typeface="Calibri"/>
                <a:cs typeface="Calibri"/>
                <a:sym typeface="Calibri"/>
              </a:rPr>
              <a:t>Runaway</a:t>
            </a:r>
            <a:endParaRPr dirty="0"/>
          </a:p>
          <a:p>
            <a:pPr marL="1143000" marR="0" lvl="2" indent="-228600" algn="l" rtl="0">
              <a:spcBef>
                <a:spcPts val="480"/>
              </a:spcBef>
              <a:spcAft>
                <a:spcPts val="0"/>
              </a:spcAft>
              <a:buClr>
                <a:schemeClr val="dk1"/>
              </a:buClr>
              <a:buSzPts val="2400"/>
              <a:buFont typeface="Arial"/>
              <a:buChar char="•"/>
            </a:pPr>
            <a:r>
              <a:rPr lang="en-US" sz="2400" b="1" i="0" u="none" strike="noStrike" cap="none" dirty="0">
                <a:solidFill>
                  <a:schemeClr val="dk1"/>
                </a:solidFill>
                <a:latin typeface="Calibri"/>
                <a:ea typeface="Calibri"/>
                <a:cs typeface="Calibri"/>
                <a:sym typeface="Calibri"/>
              </a:rPr>
              <a:t>Homeless </a:t>
            </a:r>
            <a:endParaRPr dirty="0"/>
          </a:p>
          <a:p>
            <a:pPr marL="742950" marR="0" lvl="1" indent="-285750" algn="l" rtl="0">
              <a:spcBef>
                <a:spcPts val="560"/>
              </a:spcBef>
              <a:spcAft>
                <a:spcPts val="0"/>
              </a:spcAft>
              <a:buClr>
                <a:schemeClr val="dk1"/>
              </a:buClr>
              <a:buSzPts val="2800"/>
              <a:buFont typeface="Arial"/>
              <a:buChar char="–"/>
            </a:pPr>
            <a:r>
              <a:rPr lang="en-US" sz="2800" b="1" i="0" u="none" strike="noStrike" cap="none" dirty="0">
                <a:solidFill>
                  <a:schemeClr val="dk1"/>
                </a:solidFill>
                <a:latin typeface="Calibri"/>
                <a:ea typeface="Calibri"/>
                <a:cs typeface="Calibri"/>
                <a:sym typeface="Calibri"/>
              </a:rPr>
              <a:t>Transitional housing</a:t>
            </a:r>
            <a:endParaRPr dirty="0"/>
          </a:p>
          <a:p>
            <a:pPr marL="742950" marR="0" lvl="1" indent="-285750" algn="l" rtl="0">
              <a:spcBef>
                <a:spcPts val="560"/>
              </a:spcBef>
              <a:spcAft>
                <a:spcPts val="0"/>
              </a:spcAft>
              <a:buClr>
                <a:schemeClr val="dk1"/>
              </a:buClr>
              <a:buSzPts val="2800"/>
              <a:buFont typeface="Arial"/>
              <a:buChar char="–"/>
            </a:pPr>
            <a:r>
              <a:rPr lang="en-US" sz="2800" b="1" i="0" u="none" strike="noStrike" cap="none" dirty="0">
                <a:solidFill>
                  <a:schemeClr val="dk1"/>
                </a:solidFill>
                <a:latin typeface="Calibri"/>
                <a:ea typeface="Calibri"/>
                <a:cs typeface="Calibri"/>
                <a:sym typeface="Calibri"/>
              </a:rPr>
              <a:t>Homes for adolescent mothers</a:t>
            </a:r>
            <a:r>
              <a:rPr lang="en-US" sz="2800" b="0" i="0" u="none" strike="noStrike" cap="none" dirty="0">
                <a:solidFill>
                  <a:schemeClr val="dk1"/>
                </a:solidFill>
                <a:latin typeface="Calibri"/>
                <a:ea typeface="Calibri"/>
                <a:cs typeface="Calibri"/>
                <a:sym typeface="Calibri"/>
              </a:rPr>
              <a:t> </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416325" y="74356"/>
            <a:ext cx="9144000" cy="17523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0000"/>
              </a:buClr>
              <a:buSzPts val="4320"/>
              <a:buFont typeface="Calibri"/>
              <a:buNone/>
            </a:pPr>
            <a:r>
              <a:rPr lang="en-US" sz="4800" b="1" dirty="0">
                <a:solidFill>
                  <a:srgbClr val="000000"/>
                </a:solidFill>
              </a:rPr>
              <a:t>     </a:t>
            </a:r>
            <a:r>
              <a:rPr lang="en-US" sz="4800" b="1" i="0" u="sng" strike="noStrike" cap="none" dirty="0">
                <a:solidFill>
                  <a:srgbClr val="000000"/>
                </a:solidFill>
                <a:latin typeface="Calibri"/>
                <a:ea typeface="Calibri"/>
                <a:cs typeface="Calibri"/>
                <a:sym typeface="Calibri"/>
              </a:rPr>
              <a:t>Homeless Determinatio</a:t>
            </a:r>
            <a:r>
              <a:rPr lang="en-US" sz="4800" b="1" u="sng" dirty="0">
                <a:solidFill>
                  <a:srgbClr val="000000"/>
                </a:solidFill>
              </a:rPr>
              <a:t>n</a:t>
            </a:r>
            <a:endParaRPr sz="4800" b="1" u="sng" dirty="0">
              <a:solidFill>
                <a:srgbClr val="000000"/>
              </a:solidFill>
            </a:endParaRPr>
          </a:p>
          <a:p>
            <a:pPr marL="0" marR="0" lvl="0" indent="0" algn="l" rtl="0">
              <a:spcBef>
                <a:spcPts val="0"/>
              </a:spcBef>
              <a:spcAft>
                <a:spcPts val="0"/>
              </a:spcAft>
              <a:buClr>
                <a:srgbClr val="000000"/>
              </a:buClr>
              <a:buSzPts val="4320"/>
              <a:buFont typeface="Calibri"/>
              <a:buNone/>
            </a:pPr>
            <a:r>
              <a:rPr lang="en-US" sz="3600" b="1" dirty="0">
                <a:solidFill>
                  <a:srgbClr val="000000"/>
                </a:solidFill>
              </a:rPr>
              <a:t>   </a:t>
            </a:r>
            <a:r>
              <a:rPr lang="en-US" sz="3600" b="1" u="sng" dirty="0">
                <a:solidFill>
                  <a:srgbClr val="000000"/>
                </a:solidFill>
              </a:rPr>
              <a:t>Potential necessity homeless categories</a:t>
            </a:r>
            <a:endParaRPr sz="3600" b="1" u="sng" dirty="0">
              <a:solidFill>
                <a:srgbClr val="000000"/>
              </a:solidFill>
            </a:endParaRPr>
          </a:p>
        </p:txBody>
      </p:sp>
      <p:sp>
        <p:nvSpPr>
          <p:cNvPr id="136" name="Shape 136"/>
          <p:cNvSpPr txBox="1">
            <a:spLocks noGrp="1"/>
          </p:cNvSpPr>
          <p:nvPr>
            <p:ph type="body" idx="1"/>
          </p:nvPr>
        </p:nvSpPr>
        <p:spPr>
          <a:xfrm>
            <a:off x="0" y="1676400"/>
            <a:ext cx="8883900" cy="51815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400"/>
              <a:buFont typeface="Arial"/>
              <a:buNone/>
            </a:pPr>
            <a:endParaRPr sz="1400" b="1" i="0" u="none" strike="noStrike" cap="none" dirty="0">
              <a:solidFill>
                <a:srgbClr val="000000"/>
              </a:solidFill>
              <a:latin typeface="Calibri"/>
              <a:ea typeface="Calibri"/>
              <a:cs typeface="Calibri"/>
              <a:sym typeface="Calibri"/>
            </a:endParaRPr>
          </a:p>
          <a:p>
            <a:pPr marL="342900" marR="0" lvl="0" indent="-342900" algn="l" rtl="0">
              <a:spcBef>
                <a:spcPts val="800"/>
              </a:spcBef>
              <a:spcAft>
                <a:spcPts val="0"/>
              </a:spcAft>
              <a:buClr>
                <a:srgbClr val="000000"/>
              </a:buClr>
              <a:buSzPts val="4000"/>
              <a:buFont typeface="Arial"/>
              <a:buChar char="•"/>
            </a:pPr>
            <a:r>
              <a:rPr lang="en-US" sz="4000" b="1" i="0" u="none" strike="noStrike" cap="none" dirty="0">
                <a:solidFill>
                  <a:srgbClr val="000000"/>
                </a:solidFill>
                <a:latin typeface="Calibri"/>
                <a:ea typeface="Calibri"/>
                <a:cs typeface="Calibri"/>
                <a:sym typeface="Calibri"/>
              </a:rPr>
              <a:t>Abandoned/sick residing - hospital</a:t>
            </a:r>
            <a:endParaRPr dirty="0"/>
          </a:p>
          <a:p>
            <a:pPr marL="0" marR="0" lvl="0" indent="0" algn="l" rtl="0">
              <a:spcBef>
                <a:spcPts val="300"/>
              </a:spcBef>
              <a:spcAft>
                <a:spcPts val="0"/>
              </a:spcAft>
              <a:buClr>
                <a:schemeClr val="dk1"/>
              </a:buClr>
              <a:buSzPts val="1500"/>
              <a:buFont typeface="Arial"/>
              <a:buNone/>
            </a:pPr>
            <a:endParaRPr sz="1500" b="1" i="0" u="none" strike="noStrike" cap="none" dirty="0">
              <a:solidFill>
                <a:srgbClr val="000000"/>
              </a:solidFill>
              <a:latin typeface="Calibri"/>
              <a:ea typeface="Calibri"/>
              <a:cs typeface="Calibri"/>
              <a:sym typeface="Calibri"/>
            </a:endParaRPr>
          </a:p>
          <a:p>
            <a:pPr marL="342900" marR="0" lvl="0" indent="-34290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Abandoned </a:t>
            </a:r>
            <a:r>
              <a:rPr lang="en-US" sz="4000" b="1" i="0" u="none" strike="noStrike" cap="none" dirty="0" smtClean="0">
                <a:solidFill>
                  <a:schemeClr val="dk1"/>
                </a:solidFill>
                <a:latin typeface="Calibri"/>
                <a:ea typeface="Calibri"/>
                <a:cs typeface="Calibri"/>
                <a:sym typeface="Calibri"/>
              </a:rPr>
              <a:t>Building</a:t>
            </a:r>
          </a:p>
          <a:p>
            <a:pPr marL="0" marR="0" lvl="0" indent="0" algn="l" rtl="0">
              <a:spcBef>
                <a:spcPts val="800"/>
              </a:spcBef>
              <a:spcAft>
                <a:spcPts val="0"/>
              </a:spcAft>
              <a:buClr>
                <a:schemeClr val="dk1"/>
              </a:buClr>
              <a:buSzPts val="4000"/>
              <a:buNone/>
            </a:pPr>
            <a:endParaRPr sz="1400" b="1" i="0" u="none" strike="noStrike" cap="none" dirty="0">
              <a:solidFill>
                <a:schemeClr val="dk1"/>
              </a:solidFill>
              <a:latin typeface="Calibri"/>
              <a:ea typeface="Calibri"/>
              <a:cs typeface="Calibri"/>
              <a:sym typeface="Calibri"/>
            </a:endParaRPr>
          </a:p>
          <a:p>
            <a:pPr marL="342900" marR="0" lvl="0" indent="-342900" algn="l" rtl="0">
              <a:spcBef>
                <a:spcPts val="600"/>
              </a:spcBef>
              <a:spcAft>
                <a:spcPts val="0"/>
              </a:spcAft>
              <a:buClr>
                <a:schemeClr val="dk1"/>
              </a:buClr>
              <a:buSzPts val="4000"/>
              <a:buFont typeface="Arial"/>
              <a:buChar char="•"/>
            </a:pPr>
            <a:r>
              <a:rPr lang="en-US" sz="4000" b="1" dirty="0" smtClean="0"/>
              <a:t>Eviction </a:t>
            </a:r>
            <a:r>
              <a:rPr lang="en-US" sz="4000" b="1" dirty="0"/>
              <a:t>- reason irrelevant</a:t>
            </a:r>
            <a:endParaRPr sz="4000" b="1" dirty="0"/>
          </a:p>
          <a:p>
            <a:pPr marL="0" marR="0" lvl="0" indent="0" algn="l" rtl="0">
              <a:spcBef>
                <a:spcPts val="800"/>
              </a:spcBef>
              <a:spcAft>
                <a:spcPts val="0"/>
              </a:spcAft>
              <a:buNone/>
            </a:pPr>
            <a:endParaRPr sz="1600" b="1" dirty="0"/>
          </a:p>
          <a:p>
            <a:pPr marL="342900" marR="0" lvl="0" indent="-342900" algn="l" rtl="0">
              <a:spcBef>
                <a:spcPts val="800"/>
              </a:spcBef>
              <a:spcAft>
                <a:spcPts val="0"/>
              </a:spcAft>
              <a:buClr>
                <a:schemeClr val="dk1"/>
              </a:buClr>
              <a:buSzPts val="4000"/>
              <a:buFont typeface="Arial"/>
              <a:buChar char="•"/>
            </a:pPr>
            <a:r>
              <a:rPr lang="en-US" sz="4000" b="1" dirty="0"/>
              <a:t>No fixed, regular/ adequate residence</a:t>
            </a:r>
            <a:endParaRPr sz="4000" b="1" dirty="0"/>
          </a:p>
          <a:p>
            <a:pPr marL="0" marR="0" lvl="0" indent="0" algn="l" rtl="0">
              <a:spcBef>
                <a:spcPts val="800"/>
              </a:spcBef>
              <a:spcAft>
                <a:spcPts val="0"/>
              </a:spcAft>
              <a:buNone/>
            </a:pPr>
            <a:endParaRPr sz="4000" b="1" dirty="0"/>
          </a:p>
          <a:p>
            <a:pPr marL="0" marR="0" lvl="0" indent="0" algn="l" rtl="0">
              <a:spcBef>
                <a:spcPts val="800"/>
              </a:spcBef>
              <a:spcAft>
                <a:spcPts val="0"/>
              </a:spcAft>
              <a:buNone/>
            </a:pPr>
            <a:endParaRPr dirty="0"/>
          </a:p>
          <a:p>
            <a:pPr marL="0" marR="0" lvl="0" indent="0" algn="l" rtl="0">
              <a:spcBef>
                <a:spcPts val="300"/>
              </a:spcBef>
              <a:spcAft>
                <a:spcPts val="0"/>
              </a:spcAft>
              <a:buClr>
                <a:schemeClr val="dk1"/>
              </a:buClr>
              <a:buSzPts val="1500"/>
              <a:buFont typeface="Arial"/>
              <a:buNone/>
            </a:pPr>
            <a:endParaRPr sz="1500" b="1" i="0" u="none" strike="noStrike" cap="none" dirty="0">
              <a:solidFill>
                <a:schemeClr val="dk1"/>
              </a:solidFill>
              <a:latin typeface="Calibri"/>
              <a:ea typeface="Calibri"/>
              <a:cs typeface="Calibri"/>
              <a:sym typeface="Calibri"/>
            </a:endParaRPr>
          </a:p>
        </p:txBody>
      </p:sp>
      <p:sp>
        <p:nvSpPr>
          <p:cNvPr id="137" name="Shape 13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6</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457200" y="293238"/>
            <a:ext cx="8229600" cy="6399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59"/>
              <a:buFont typeface="Calibri"/>
              <a:buNone/>
            </a:pPr>
            <a:r>
              <a:rPr lang="en-US" sz="3959" b="0" i="0" u="sng" strike="noStrike" cap="none" dirty="0">
                <a:solidFill>
                  <a:schemeClr val="dk1"/>
                </a:solidFill>
                <a:latin typeface="Calibri"/>
                <a:ea typeface="Calibri"/>
                <a:cs typeface="Calibri"/>
                <a:sym typeface="Calibri"/>
              </a:rPr>
              <a:t>Fixed, Regular, and Adequate</a:t>
            </a:r>
            <a:endParaRPr sz="3959" b="0" i="0" u="sng" strike="noStrike" cap="none" dirty="0">
              <a:solidFill>
                <a:schemeClr val="dk1"/>
              </a:solidFill>
              <a:latin typeface="Calibri"/>
              <a:ea typeface="Calibri"/>
              <a:cs typeface="Calibri"/>
              <a:sym typeface="Calibri"/>
            </a:endParaRPr>
          </a:p>
        </p:txBody>
      </p:sp>
      <p:sp>
        <p:nvSpPr>
          <p:cNvPr id="143" name="Shape 143"/>
          <p:cNvSpPr txBox="1">
            <a:spLocks noGrp="1"/>
          </p:cNvSpPr>
          <p:nvPr>
            <p:ph type="body" idx="1"/>
          </p:nvPr>
        </p:nvSpPr>
        <p:spPr>
          <a:xfrm>
            <a:off x="680225" y="1143000"/>
            <a:ext cx="8229600" cy="57150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80000"/>
              </a:lnSpc>
              <a:spcBef>
                <a:spcPts val="0"/>
              </a:spcBef>
              <a:spcAft>
                <a:spcPts val="0"/>
              </a:spcAft>
              <a:buClr>
                <a:schemeClr val="dk1"/>
              </a:buClr>
              <a:buSzPts val="2960"/>
              <a:buFont typeface="Arial"/>
              <a:buChar char="•"/>
            </a:pPr>
            <a:r>
              <a:rPr lang="en-US" sz="2960" b="1" i="0" u="sng" strike="noStrike" cap="none" dirty="0">
                <a:solidFill>
                  <a:schemeClr val="dk1"/>
                </a:solidFill>
                <a:latin typeface="Calibri"/>
                <a:ea typeface="Calibri"/>
                <a:cs typeface="Calibri"/>
                <a:sym typeface="Calibri"/>
              </a:rPr>
              <a:t>Fixed: </a:t>
            </a:r>
            <a:r>
              <a:rPr lang="en-US" sz="2960" b="1" i="0" strike="noStrike" cap="none" dirty="0">
                <a:solidFill>
                  <a:schemeClr val="dk1"/>
                </a:solidFill>
                <a:latin typeface="Calibri"/>
                <a:ea typeface="Calibri"/>
                <a:cs typeface="Calibri"/>
                <a:sym typeface="Calibri"/>
              </a:rPr>
              <a:t> 	</a:t>
            </a:r>
            <a:r>
              <a:rPr lang="en-US" sz="2960" b="1" i="0" u="none" strike="noStrike" cap="none" dirty="0">
                <a:solidFill>
                  <a:schemeClr val="dk1"/>
                </a:solidFill>
                <a:latin typeface="Calibri"/>
                <a:ea typeface="Calibri"/>
                <a:cs typeface="Calibri"/>
                <a:sym typeface="Calibri"/>
              </a:rPr>
              <a:t>							</a:t>
            </a:r>
            <a:endParaRPr sz="2960" b="1" dirty="0"/>
          </a:p>
          <a:p>
            <a:pPr marL="0" marR="0" lvl="0" indent="0" algn="l" rtl="0">
              <a:lnSpc>
                <a:spcPct val="80000"/>
              </a:lnSpc>
              <a:spcBef>
                <a:spcPts val="0"/>
              </a:spcBef>
              <a:spcAft>
                <a:spcPts val="0"/>
              </a:spcAft>
              <a:buNone/>
            </a:pPr>
            <a:r>
              <a:rPr lang="en-US" sz="2590" dirty="0"/>
              <a:t>    </a:t>
            </a:r>
            <a:r>
              <a:rPr lang="en-US" sz="2590" b="0" i="0" u="none" strike="noStrike" cap="none" dirty="0">
                <a:solidFill>
                  <a:schemeClr val="dk1"/>
                </a:solidFill>
                <a:latin typeface="Calibri"/>
                <a:ea typeface="Calibri"/>
                <a:cs typeface="Calibri"/>
                <a:sym typeface="Calibri"/>
              </a:rPr>
              <a:t> </a:t>
            </a:r>
            <a:r>
              <a:rPr lang="en-US" sz="2590" b="0" i="0" u="none" strike="noStrike" cap="none" dirty="0" smtClean="0">
                <a:solidFill>
                  <a:schemeClr val="dk1"/>
                </a:solidFill>
                <a:latin typeface="Calibri"/>
                <a:ea typeface="Calibri"/>
                <a:cs typeface="Calibri"/>
                <a:sym typeface="Calibri"/>
              </a:rPr>
              <a:t>      </a:t>
            </a:r>
            <a:r>
              <a:rPr lang="en-US" sz="2590" b="1" i="0" u="none" strike="noStrike" cap="none" dirty="0" smtClean="0">
                <a:solidFill>
                  <a:schemeClr val="dk1"/>
                </a:solidFill>
              </a:rPr>
              <a:t>Stationary</a:t>
            </a:r>
            <a:r>
              <a:rPr lang="en-US" sz="2590" b="1" i="0" u="none" strike="noStrike" cap="none" dirty="0">
                <a:solidFill>
                  <a:schemeClr val="dk1"/>
                </a:solidFill>
              </a:rPr>
              <a:t>, permanent, not	</a:t>
            </a:r>
            <a:r>
              <a:rPr lang="en-US" sz="2590" b="1" i="0" u="none" strike="noStrike" cap="none" dirty="0" smtClean="0">
                <a:solidFill>
                  <a:schemeClr val="dk1"/>
                </a:solidFill>
              </a:rPr>
              <a:t>chang</a:t>
            </a:r>
            <a:r>
              <a:rPr lang="en-US" sz="2590" b="1" dirty="0" smtClean="0"/>
              <a:t>ing</a:t>
            </a:r>
          </a:p>
          <a:p>
            <a:pPr marL="0" marR="0" lvl="0" indent="0" algn="l" rtl="0">
              <a:lnSpc>
                <a:spcPct val="80000"/>
              </a:lnSpc>
              <a:spcBef>
                <a:spcPts val="0"/>
              </a:spcBef>
              <a:spcAft>
                <a:spcPts val="0"/>
              </a:spcAft>
              <a:buNone/>
            </a:pPr>
            <a:endParaRPr dirty="0"/>
          </a:p>
          <a:p>
            <a:pPr marL="342900" marR="0" lvl="0" indent="-342900" algn="l" rtl="0">
              <a:lnSpc>
                <a:spcPct val="80000"/>
              </a:lnSpc>
              <a:spcBef>
                <a:spcPts val="592"/>
              </a:spcBef>
              <a:spcAft>
                <a:spcPts val="0"/>
              </a:spcAft>
              <a:buClr>
                <a:schemeClr val="dk1"/>
              </a:buClr>
              <a:buSzPts val="2960"/>
              <a:buFont typeface="Arial"/>
              <a:buChar char="•"/>
            </a:pPr>
            <a:r>
              <a:rPr lang="en-US" sz="2960" b="1" i="0" u="sng" strike="noStrike" cap="none" dirty="0">
                <a:solidFill>
                  <a:schemeClr val="dk1"/>
                </a:solidFill>
                <a:latin typeface="Calibri"/>
                <a:ea typeface="Calibri"/>
                <a:cs typeface="Calibri"/>
                <a:sym typeface="Calibri"/>
              </a:rPr>
              <a:t>Regular:</a:t>
            </a:r>
            <a:r>
              <a:rPr lang="en-US" sz="2960" b="1" i="0" u="none" strike="noStrike" cap="none" dirty="0">
                <a:solidFill>
                  <a:schemeClr val="dk1"/>
                </a:solidFill>
                <a:latin typeface="Calibri"/>
                <a:ea typeface="Calibri"/>
                <a:cs typeface="Calibri"/>
                <a:sym typeface="Calibri"/>
              </a:rPr>
              <a:t>								</a:t>
            </a:r>
            <a:r>
              <a:rPr lang="en-US" sz="2590" b="1" dirty="0" smtClean="0"/>
              <a:t>P</a:t>
            </a:r>
            <a:r>
              <a:rPr lang="en-US" sz="2590" b="1" i="0" u="none" strike="noStrike" cap="none" dirty="0" smtClean="0">
                <a:solidFill>
                  <a:schemeClr val="dk1"/>
                </a:solidFill>
              </a:rPr>
              <a:t>redictable</a:t>
            </a:r>
            <a:r>
              <a:rPr lang="en-US" sz="2590" b="1" i="0" u="none" strike="noStrike" cap="none" dirty="0">
                <a:solidFill>
                  <a:schemeClr val="dk1"/>
                </a:solidFill>
              </a:rPr>
              <a:t>, routine, consistent   	  </a:t>
            </a:r>
            <a:endParaRPr b="1" dirty="0"/>
          </a:p>
          <a:p>
            <a:pPr marL="0" marR="0" lvl="0" indent="0" algn="l" rtl="0">
              <a:lnSpc>
                <a:spcPct val="80000"/>
              </a:lnSpc>
              <a:spcBef>
                <a:spcPts val="518"/>
              </a:spcBef>
              <a:spcAft>
                <a:spcPts val="0"/>
              </a:spcAft>
              <a:buClr>
                <a:schemeClr val="dk1"/>
              </a:buClr>
              <a:buSzPts val="2590"/>
              <a:buFont typeface="Arial"/>
              <a:buNone/>
            </a:pPr>
            <a:r>
              <a:rPr lang="en-US" sz="2590" b="1" i="0" u="none" strike="noStrike" cap="none" dirty="0">
                <a:solidFill>
                  <a:schemeClr val="dk1"/>
                </a:solidFill>
                <a:latin typeface="Calibri"/>
                <a:ea typeface="Calibri"/>
                <a:cs typeface="Calibri"/>
                <a:sym typeface="Calibri"/>
              </a:rPr>
              <a:t>          </a:t>
            </a:r>
            <a:r>
              <a:rPr lang="en-US" sz="2590" b="1" i="0" u="none" strike="noStrike" cap="none" dirty="0" smtClean="0">
                <a:solidFill>
                  <a:schemeClr val="dk1"/>
                </a:solidFill>
                <a:latin typeface="Calibri"/>
                <a:ea typeface="Calibri"/>
                <a:cs typeface="Calibri"/>
                <a:sym typeface="Calibri"/>
              </a:rPr>
              <a:t>     </a:t>
            </a:r>
            <a:endParaRPr dirty="0"/>
          </a:p>
          <a:p>
            <a:pPr marL="342900" marR="0" lvl="0" indent="-342900" algn="l" rtl="0">
              <a:lnSpc>
                <a:spcPct val="80000"/>
              </a:lnSpc>
              <a:spcBef>
                <a:spcPts val="592"/>
              </a:spcBef>
              <a:spcAft>
                <a:spcPts val="0"/>
              </a:spcAft>
              <a:buClr>
                <a:schemeClr val="dk1"/>
              </a:buClr>
              <a:buSzPts val="2960"/>
              <a:buFont typeface="Arial"/>
              <a:buChar char="•"/>
            </a:pPr>
            <a:r>
              <a:rPr lang="en-US" sz="2960" b="1" i="0" u="sng" strike="noStrike" cap="none" dirty="0">
                <a:solidFill>
                  <a:schemeClr val="dk1"/>
                </a:solidFill>
                <a:latin typeface="Calibri"/>
                <a:ea typeface="Calibri"/>
                <a:cs typeface="Calibri"/>
                <a:sym typeface="Calibri"/>
              </a:rPr>
              <a:t>Adequate</a:t>
            </a:r>
            <a:r>
              <a:rPr lang="en-US" sz="2960" b="1" i="0" u="none" strike="noStrike" cap="none" dirty="0">
                <a:solidFill>
                  <a:schemeClr val="dk1"/>
                </a:solidFill>
                <a:latin typeface="Calibri"/>
                <a:ea typeface="Calibri"/>
                <a:cs typeface="Calibri"/>
                <a:sym typeface="Calibri"/>
              </a:rPr>
              <a:t>:</a:t>
            </a:r>
            <a:endParaRPr dirty="0"/>
          </a:p>
          <a:p>
            <a:pPr marL="0" marR="0" lvl="0" indent="0" algn="l" rtl="0">
              <a:lnSpc>
                <a:spcPct val="80000"/>
              </a:lnSpc>
              <a:spcBef>
                <a:spcPts val="592"/>
              </a:spcBef>
              <a:spcAft>
                <a:spcPts val="0"/>
              </a:spcAft>
              <a:buClr>
                <a:schemeClr val="dk1"/>
              </a:buClr>
              <a:buSzPts val="2960"/>
              <a:buFont typeface="Arial"/>
              <a:buNone/>
            </a:pPr>
            <a:r>
              <a:rPr lang="en-US" sz="2960" b="1" i="0" u="none" strike="noStrike" cap="none" dirty="0">
                <a:solidFill>
                  <a:schemeClr val="dk1"/>
                </a:solidFill>
                <a:latin typeface="Calibri"/>
                <a:ea typeface="Calibri"/>
                <a:cs typeface="Calibri"/>
                <a:sym typeface="Calibri"/>
              </a:rPr>
              <a:t>           </a:t>
            </a:r>
            <a:r>
              <a:rPr lang="en-US" sz="2590" b="1" i="0" u="none" strike="noStrike" cap="none" dirty="0" smtClean="0">
                <a:solidFill>
                  <a:schemeClr val="dk1"/>
                </a:solidFill>
              </a:rPr>
              <a:t>Lawfully </a:t>
            </a:r>
            <a:r>
              <a:rPr lang="en-US" sz="2590" b="1" dirty="0"/>
              <a:t>/</a:t>
            </a:r>
            <a:r>
              <a:rPr lang="en-US" sz="2590" b="1" i="0" u="none" strike="noStrike" cap="none" dirty="0" smtClean="0">
                <a:solidFill>
                  <a:schemeClr val="dk1"/>
                </a:solidFill>
              </a:rPr>
              <a:t> </a:t>
            </a:r>
            <a:r>
              <a:rPr lang="en-US" sz="2590" b="1" i="0" u="none" strike="noStrike" cap="none" dirty="0">
                <a:solidFill>
                  <a:schemeClr val="dk1"/>
                </a:solidFill>
              </a:rPr>
              <a:t>reasonably sufficient</a:t>
            </a:r>
            <a:endParaRPr b="1" dirty="0"/>
          </a:p>
          <a:p>
            <a:pPr marL="0" marR="0" lvl="0" indent="0" algn="l" rtl="0">
              <a:lnSpc>
                <a:spcPct val="80000"/>
              </a:lnSpc>
              <a:spcBef>
                <a:spcPts val="592"/>
              </a:spcBef>
              <a:spcAft>
                <a:spcPts val="0"/>
              </a:spcAft>
              <a:buClr>
                <a:schemeClr val="dk1"/>
              </a:buClr>
              <a:buSzPts val="2960"/>
              <a:buFont typeface="Arial"/>
              <a:buNone/>
            </a:pPr>
            <a:r>
              <a:rPr lang="en-US" sz="2960" b="1" i="0" u="none" strike="noStrike" cap="none" dirty="0">
                <a:solidFill>
                  <a:schemeClr val="dk1"/>
                </a:solidFill>
                <a:latin typeface="Calibri"/>
                <a:ea typeface="Calibri"/>
                <a:cs typeface="Calibri"/>
                <a:sym typeface="Calibri"/>
              </a:rPr>
              <a:t>           </a:t>
            </a:r>
            <a:r>
              <a:rPr lang="en-US" sz="2960" b="1" dirty="0" smtClean="0"/>
              <a:t>Physical/psychological </a:t>
            </a:r>
            <a:r>
              <a:rPr lang="en-US" sz="2960" b="1" dirty="0"/>
              <a:t>needs met</a:t>
            </a:r>
            <a:r>
              <a:rPr lang="en-US" sz="2590" b="1" i="0" u="none" strike="noStrike" cap="none" dirty="0">
                <a:solidFill>
                  <a:schemeClr val="dk1"/>
                </a:solidFill>
              </a:rPr>
              <a:t>    	               </a:t>
            </a:r>
            <a:r>
              <a:rPr lang="en-US" sz="2590" b="1" dirty="0"/>
              <a:t>    </a:t>
            </a:r>
            <a:r>
              <a:rPr lang="en-US" sz="2590" b="1" i="0" u="none" strike="noStrike" cap="none" dirty="0">
                <a:solidFill>
                  <a:schemeClr val="dk1"/>
                </a:solidFill>
              </a:rPr>
              <a:t>   	     </a:t>
            </a:r>
            <a:r>
              <a:rPr lang="en-US" sz="2960" b="1" i="0" u="none" strike="noStrike" cap="none" dirty="0">
                <a:solidFill>
                  <a:schemeClr val="dk1"/>
                </a:solidFill>
              </a:rPr>
              <a:t>     </a:t>
            </a:r>
            <a:endParaRPr b="1" dirty="0"/>
          </a:p>
          <a:p>
            <a:pPr marL="0" marR="0" lvl="0" indent="0" algn="l" rtl="0">
              <a:lnSpc>
                <a:spcPct val="80000"/>
              </a:lnSpc>
              <a:spcBef>
                <a:spcPts val="592"/>
              </a:spcBef>
              <a:spcAft>
                <a:spcPts val="0"/>
              </a:spcAft>
              <a:buClr>
                <a:schemeClr val="dk1"/>
              </a:buClr>
              <a:buSzPts val="2960"/>
              <a:buFont typeface="Arial"/>
              <a:buNone/>
            </a:pPr>
            <a:r>
              <a:rPr lang="en-US" sz="2960" b="0" i="0" u="none" strike="noStrike" cap="none" dirty="0">
                <a:solidFill>
                  <a:schemeClr val="dk1"/>
                </a:solidFill>
                <a:latin typeface="Calibri"/>
                <a:ea typeface="Calibri"/>
                <a:cs typeface="Calibri"/>
                <a:sym typeface="Calibri"/>
              </a:rPr>
              <a:t>     </a:t>
            </a:r>
            <a:r>
              <a:rPr lang="en-US" sz="2960" b="1" i="0" u="sng" strike="noStrike" cap="none" dirty="0">
                <a:solidFill>
                  <a:schemeClr val="dk1"/>
                </a:solidFill>
              </a:rPr>
              <a:t> </a:t>
            </a:r>
            <a:r>
              <a:rPr lang="en-US" sz="2220" b="1" i="1" u="sng" strike="noStrike" cap="none" dirty="0">
                <a:solidFill>
                  <a:schemeClr val="dk1"/>
                </a:solidFill>
                <a:latin typeface="Calibri"/>
                <a:ea typeface="Calibri"/>
                <a:cs typeface="Calibri"/>
                <a:sym typeface="Calibri"/>
              </a:rPr>
              <a:t>SAME PLACE</a:t>
            </a:r>
            <a:r>
              <a:rPr lang="en-US" sz="2400" b="1" i="1" u="none" strike="noStrike" cap="none" dirty="0">
                <a:solidFill>
                  <a:schemeClr val="dk1"/>
                </a:solidFill>
                <a:latin typeface="Calibri"/>
                <a:ea typeface="Calibri"/>
                <a:cs typeface="Calibri"/>
                <a:sym typeface="Calibri"/>
              </a:rPr>
              <a:t> </a:t>
            </a:r>
            <a:r>
              <a:rPr lang="en-US" sz="2400" b="1" i="1" u="none" strike="noStrike" cap="none" dirty="0">
                <a:solidFill>
                  <a:srgbClr val="FF0000"/>
                </a:solidFill>
                <a:latin typeface="Calibri"/>
                <a:ea typeface="Calibri"/>
                <a:cs typeface="Calibri"/>
                <a:sym typeface="Calibri"/>
              </a:rPr>
              <a:t>(fixed)</a:t>
            </a:r>
            <a:r>
              <a:rPr lang="en-US" sz="2220" b="1" i="1" u="none" strike="noStrike" cap="none" dirty="0">
                <a:solidFill>
                  <a:srgbClr val="FF0000"/>
                </a:solidFill>
                <a:latin typeface="Calibri"/>
                <a:ea typeface="Calibri"/>
                <a:cs typeface="Calibri"/>
                <a:sym typeface="Calibri"/>
              </a:rPr>
              <a:t> </a:t>
            </a:r>
            <a:r>
              <a:rPr lang="en-US" sz="2220" b="1" i="1" u="none" strike="noStrike" cap="none" dirty="0" smtClean="0">
                <a:solidFill>
                  <a:srgbClr val="FF0000"/>
                </a:solidFill>
                <a:latin typeface="Calibri"/>
                <a:ea typeface="Calibri"/>
                <a:cs typeface="Calibri"/>
                <a:sym typeface="Calibri"/>
              </a:rPr>
              <a:t>       </a:t>
            </a:r>
            <a:r>
              <a:rPr lang="en-US" sz="2220" b="1" i="1" u="sng" dirty="0" smtClean="0"/>
              <a:t>EVERY</a:t>
            </a:r>
            <a:r>
              <a:rPr lang="en-US" sz="2220" b="1" i="1" u="sng" strike="noStrike" cap="none" dirty="0" smtClean="0">
                <a:solidFill>
                  <a:schemeClr val="dk1"/>
                </a:solidFill>
              </a:rPr>
              <a:t> </a:t>
            </a:r>
            <a:r>
              <a:rPr lang="en-US" sz="2220" b="1" i="1" u="sng" dirty="0"/>
              <a:t>NIGHT</a:t>
            </a:r>
            <a:r>
              <a:rPr lang="en-US" sz="2220" b="1" i="1" u="none" strike="noStrike" cap="none" dirty="0">
                <a:solidFill>
                  <a:schemeClr val="dk1"/>
                </a:solidFill>
              </a:rPr>
              <a:t> </a:t>
            </a:r>
            <a:r>
              <a:rPr lang="en-US" sz="2220" b="1" i="1" u="none" strike="noStrike" cap="none" dirty="0">
                <a:solidFill>
                  <a:srgbClr val="FF0000"/>
                </a:solidFill>
              </a:rPr>
              <a:t>(</a:t>
            </a:r>
            <a:r>
              <a:rPr lang="en-US" sz="2400" b="1" i="1" u="none" strike="noStrike" cap="none" dirty="0">
                <a:solidFill>
                  <a:srgbClr val="FF0000"/>
                </a:solidFill>
              </a:rPr>
              <a:t>regular)  </a:t>
            </a:r>
            <a:r>
              <a:rPr lang="en-US" sz="2400" b="1" i="1" u="none" strike="noStrike" cap="none" dirty="0">
                <a:solidFill>
                  <a:srgbClr val="FF0000"/>
                </a:solidFill>
                <a:latin typeface="Calibri"/>
                <a:ea typeface="Calibri"/>
                <a:cs typeface="Calibri"/>
                <a:sym typeface="Calibri"/>
              </a:rPr>
              <a:t> </a:t>
            </a:r>
            <a:r>
              <a:rPr lang="en-US" sz="2220" b="1" i="1" u="none" strike="noStrike" cap="none" dirty="0">
                <a:solidFill>
                  <a:srgbClr val="FF0000"/>
                </a:solidFill>
                <a:sym typeface="Calibri"/>
              </a:rPr>
              <a:t>     </a:t>
            </a:r>
            <a:endParaRPr dirty="0">
              <a:solidFill>
                <a:srgbClr val="FF0000"/>
              </a:solidFill>
            </a:endParaRPr>
          </a:p>
          <a:p>
            <a:pPr marL="0" marR="0" lvl="0" indent="0" algn="l" rtl="0">
              <a:lnSpc>
                <a:spcPct val="80000"/>
              </a:lnSpc>
              <a:spcBef>
                <a:spcPts val="444"/>
              </a:spcBef>
              <a:spcAft>
                <a:spcPts val="0"/>
              </a:spcAft>
              <a:buClr>
                <a:schemeClr val="dk1"/>
              </a:buClr>
              <a:buSzPts val="2220"/>
              <a:buFont typeface="Arial"/>
              <a:buNone/>
            </a:pPr>
            <a:r>
              <a:rPr lang="en-US" sz="2220" b="1" i="1" u="none" strike="noStrike" cap="none" dirty="0">
                <a:solidFill>
                  <a:schemeClr val="dk1"/>
                </a:solidFill>
                <a:latin typeface="Calibri"/>
                <a:ea typeface="Calibri"/>
                <a:cs typeface="Calibri"/>
                <a:sym typeface="Calibri"/>
              </a:rPr>
              <a:t>      </a:t>
            </a:r>
            <a:r>
              <a:rPr lang="en-US" sz="2220" b="1" i="1" u="none" strike="noStrike" cap="none" dirty="0">
                <a:solidFill>
                  <a:schemeClr val="dk1"/>
                </a:solidFill>
              </a:rPr>
              <a:t>  </a:t>
            </a:r>
            <a:r>
              <a:rPr lang="en-US" sz="2220" b="1" i="1" u="sng" strike="noStrike" cap="none" dirty="0">
                <a:solidFill>
                  <a:schemeClr val="dk1"/>
                </a:solidFill>
              </a:rPr>
              <a:t> SLEEP </a:t>
            </a:r>
            <a:r>
              <a:rPr lang="en-US" sz="2220" b="1" i="1" u="sng" dirty="0"/>
              <a:t> in  SAFE/</a:t>
            </a:r>
            <a:r>
              <a:rPr lang="en-US" sz="2220" b="1" i="1" u="sng" strike="noStrike" cap="none" dirty="0">
                <a:solidFill>
                  <a:schemeClr val="dk1"/>
                </a:solidFill>
              </a:rPr>
              <a:t> </a:t>
            </a:r>
            <a:r>
              <a:rPr lang="en-US" sz="2220" b="1" i="1" u="sng" dirty="0"/>
              <a:t>SUFFICIENT</a:t>
            </a:r>
            <a:r>
              <a:rPr lang="en-US" sz="2220" b="1" i="1" u="sng" strike="noStrike" cap="none" dirty="0">
                <a:solidFill>
                  <a:schemeClr val="dk1"/>
                </a:solidFill>
              </a:rPr>
              <a:t> </a:t>
            </a:r>
            <a:r>
              <a:rPr lang="en-US" sz="2220" b="1" i="1" u="sng" dirty="0"/>
              <a:t>SPACE</a:t>
            </a:r>
            <a:r>
              <a:rPr lang="en-US" sz="2220" b="1" i="1" u="none" strike="noStrike" cap="none" dirty="0">
                <a:solidFill>
                  <a:schemeClr val="dk1"/>
                </a:solidFill>
              </a:rPr>
              <a:t> </a:t>
            </a:r>
            <a:r>
              <a:rPr lang="en-US" sz="2400" b="1" i="1" u="none" strike="noStrike" cap="none" dirty="0">
                <a:solidFill>
                  <a:srgbClr val="FF0000"/>
                </a:solidFill>
                <a:latin typeface="Calibri"/>
                <a:ea typeface="Calibri"/>
                <a:cs typeface="Calibri"/>
                <a:sym typeface="Calibri"/>
              </a:rPr>
              <a:t>(adequate) </a:t>
            </a:r>
            <a:r>
              <a:rPr lang="en-US" sz="2400" b="0" i="0" u="none" strike="noStrike" cap="none" dirty="0">
                <a:solidFill>
                  <a:srgbClr val="FF0000"/>
                </a:solidFill>
                <a:latin typeface="Calibri"/>
                <a:ea typeface="Calibri"/>
                <a:cs typeface="Calibri"/>
                <a:sym typeface="Calibri"/>
              </a:rPr>
              <a:t> </a:t>
            </a:r>
            <a:r>
              <a:rPr lang="en-US" sz="1942" b="0" i="0" u="none" strike="noStrike" cap="none" dirty="0">
                <a:solidFill>
                  <a:srgbClr val="FF0000"/>
                </a:solidFill>
                <a:latin typeface="Calibri"/>
                <a:ea typeface="Calibri"/>
                <a:cs typeface="Calibri"/>
                <a:sym typeface="Calibri"/>
              </a:rPr>
              <a:t>                                                      </a:t>
            </a:r>
            <a:endParaRPr sz="1942" b="0" i="0" u="none" strike="noStrike" cap="none" dirty="0">
              <a:solidFill>
                <a:srgbClr val="FF0000"/>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title"/>
          </p:nvPr>
        </p:nvSpPr>
        <p:spPr>
          <a:xfrm>
            <a:off x="457200" y="-762000"/>
            <a:ext cx="8229600" cy="457201"/>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60"/>
              <a:buFont typeface="Calibri"/>
              <a:buNone/>
            </a:pPr>
            <a:endParaRPr sz="3959" b="0" i="0" u="none" strike="noStrike" cap="none" dirty="0">
              <a:solidFill>
                <a:schemeClr val="dk1"/>
              </a:solidFill>
              <a:latin typeface="Calibri"/>
              <a:ea typeface="Calibri"/>
              <a:cs typeface="Calibri"/>
              <a:sym typeface="Calibri"/>
            </a:endParaRPr>
          </a:p>
        </p:txBody>
      </p:sp>
      <p:sp>
        <p:nvSpPr>
          <p:cNvPr id="202" name="Shape 202"/>
          <p:cNvSpPr txBox="1">
            <a:spLocks noGrp="1"/>
          </p:cNvSpPr>
          <p:nvPr>
            <p:ph type="body" idx="1"/>
          </p:nvPr>
        </p:nvSpPr>
        <p:spPr>
          <a:xfrm>
            <a:off x="533400" y="533400"/>
            <a:ext cx="8229600" cy="594360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4400"/>
              <a:buFont typeface="Arial"/>
              <a:buChar char="•"/>
            </a:pPr>
            <a:r>
              <a:rPr lang="en-US" sz="4400" b="1" i="0" u="sng" strike="noStrike" cap="none" dirty="0">
                <a:solidFill>
                  <a:schemeClr val="dk1"/>
                </a:solidFill>
                <a:latin typeface="Calibri"/>
                <a:ea typeface="Calibri"/>
                <a:cs typeface="Calibri"/>
                <a:sym typeface="Calibri"/>
              </a:rPr>
              <a:t>Liaison responsibilities</a:t>
            </a:r>
            <a:endParaRPr sz="4400" b="1" i="0" u="sng" strike="noStrike" cap="none"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4400" b="1" dirty="0"/>
              <a:t> </a:t>
            </a:r>
            <a:r>
              <a:rPr lang="en-US" sz="4400" b="1" dirty="0" smtClean="0"/>
              <a:t>  </a:t>
            </a:r>
            <a:r>
              <a:rPr lang="en-US" sz="4400" b="1" u="sng" dirty="0"/>
              <a:t>Child Find</a:t>
            </a:r>
            <a:endParaRPr sz="4400" b="1" u="sng" dirty="0"/>
          </a:p>
          <a:p>
            <a:pPr marL="0" marR="0" lvl="0" indent="0" algn="l" rtl="0">
              <a:spcBef>
                <a:spcPts val="320"/>
              </a:spcBef>
              <a:spcAft>
                <a:spcPts val="0"/>
              </a:spcAft>
              <a:buClr>
                <a:schemeClr val="dk1"/>
              </a:buClr>
              <a:buSzPts val="1600"/>
              <a:buFont typeface="Arial"/>
              <a:buNone/>
            </a:pPr>
            <a:endParaRPr sz="1600" b="1" i="0" u="sng" strike="noStrike" cap="none" dirty="0">
              <a:solidFill>
                <a:schemeClr val="dk1"/>
              </a:solidFill>
              <a:latin typeface="Calibri"/>
              <a:ea typeface="Calibri"/>
              <a:cs typeface="Calibri"/>
              <a:sym typeface="Calibri"/>
            </a:endParaRPr>
          </a:p>
          <a:p>
            <a:pPr marL="742950" marR="0" lvl="1" indent="-285750" algn="l" rtl="0">
              <a:spcBef>
                <a:spcPts val="640"/>
              </a:spcBef>
              <a:spcAft>
                <a:spcPts val="0"/>
              </a:spcAft>
              <a:buClr>
                <a:schemeClr val="dk1"/>
              </a:buClr>
              <a:buSzPts val="3200"/>
              <a:buFont typeface="Arial"/>
              <a:buChar char="–"/>
            </a:pPr>
            <a:r>
              <a:rPr lang="en-US" sz="3200" b="1" i="0" u="none" strike="noStrike" cap="none" dirty="0">
                <a:solidFill>
                  <a:schemeClr val="dk1"/>
                </a:solidFill>
                <a:latin typeface="Calibri"/>
                <a:ea typeface="Calibri"/>
                <a:cs typeface="Calibri"/>
                <a:sym typeface="Calibri"/>
              </a:rPr>
              <a:t>Written notice – parental rights</a:t>
            </a:r>
            <a:endParaRPr dirty="0"/>
          </a:p>
          <a:p>
            <a:pPr marL="457200" marR="0" lvl="1" indent="0" algn="l" rtl="0">
              <a:spcBef>
                <a:spcPts val="240"/>
              </a:spcBef>
              <a:spcAft>
                <a:spcPts val="0"/>
              </a:spcAft>
              <a:buClr>
                <a:schemeClr val="dk1"/>
              </a:buClr>
              <a:buSzPts val="1200"/>
              <a:buFont typeface="Arial"/>
              <a:buNone/>
            </a:pPr>
            <a:endParaRPr sz="1200" b="1" i="0" u="none" strike="noStrike" cap="none" dirty="0">
              <a:solidFill>
                <a:schemeClr val="dk1"/>
              </a:solidFill>
              <a:latin typeface="Calibri"/>
              <a:ea typeface="Calibri"/>
              <a:cs typeface="Calibri"/>
              <a:sym typeface="Calibri"/>
            </a:endParaRPr>
          </a:p>
          <a:p>
            <a:pPr marL="742950" marR="0" lvl="1" indent="-285750" algn="l" rtl="0">
              <a:spcBef>
                <a:spcPts val="640"/>
              </a:spcBef>
              <a:spcAft>
                <a:spcPts val="0"/>
              </a:spcAft>
              <a:buClr>
                <a:schemeClr val="dk1"/>
              </a:buClr>
              <a:buSzPts val="3200"/>
              <a:buFont typeface="Arial"/>
              <a:buChar char="–"/>
            </a:pPr>
            <a:r>
              <a:rPr lang="en-US" sz="3200" b="1" i="0" u="sng" strike="noStrike" cap="none" dirty="0">
                <a:solidFill>
                  <a:schemeClr val="dk1"/>
                </a:solidFill>
                <a:latin typeface="Calibri"/>
                <a:ea typeface="Calibri"/>
                <a:cs typeface="Calibri"/>
                <a:sym typeface="Calibri"/>
              </a:rPr>
              <a:t>Immediate</a:t>
            </a:r>
            <a:r>
              <a:rPr lang="en-US" sz="3200" b="1" i="0" u="none" strike="noStrike" cap="none" dirty="0">
                <a:solidFill>
                  <a:schemeClr val="dk1"/>
                </a:solidFill>
                <a:latin typeface="Calibri"/>
                <a:ea typeface="Calibri"/>
                <a:cs typeface="Calibri"/>
                <a:sym typeface="Calibri"/>
              </a:rPr>
              <a:t> school attendance</a:t>
            </a:r>
            <a:endParaRPr dirty="0"/>
          </a:p>
          <a:p>
            <a:pPr marL="457200" marR="0" lvl="1" indent="0" algn="l" rtl="0">
              <a:spcBef>
                <a:spcPts val="240"/>
              </a:spcBef>
              <a:spcAft>
                <a:spcPts val="0"/>
              </a:spcAft>
              <a:buClr>
                <a:schemeClr val="dk1"/>
              </a:buClr>
              <a:buSzPts val="1200"/>
              <a:buFont typeface="Arial"/>
              <a:buNone/>
            </a:pPr>
            <a:endParaRPr sz="1200" b="1" i="0" u="none" strike="noStrike" cap="none" dirty="0">
              <a:solidFill>
                <a:schemeClr val="dk1"/>
              </a:solidFill>
              <a:latin typeface="Calibri"/>
              <a:ea typeface="Calibri"/>
              <a:cs typeface="Calibri"/>
              <a:sym typeface="Calibri"/>
            </a:endParaRPr>
          </a:p>
          <a:p>
            <a:pPr marL="742950" marR="0" lvl="1" indent="-285750" algn="l" rtl="0">
              <a:spcBef>
                <a:spcPts val="640"/>
              </a:spcBef>
              <a:spcAft>
                <a:spcPts val="0"/>
              </a:spcAft>
              <a:buClr>
                <a:schemeClr val="dk1"/>
              </a:buClr>
              <a:buSzPts val="3200"/>
              <a:buFont typeface="Arial"/>
              <a:buChar char="–"/>
            </a:pPr>
            <a:r>
              <a:rPr lang="en-US" sz="3200" b="1" i="0" u="none" strike="noStrike" cap="none" dirty="0">
                <a:solidFill>
                  <a:schemeClr val="dk1"/>
                </a:solidFill>
                <a:latin typeface="Calibri"/>
                <a:ea typeface="Calibri"/>
                <a:cs typeface="Calibri"/>
                <a:sym typeface="Calibri"/>
              </a:rPr>
              <a:t>Refer to support services</a:t>
            </a:r>
            <a:endParaRPr dirty="0"/>
          </a:p>
          <a:p>
            <a:pPr marL="457200" marR="0" lvl="1" indent="0" algn="l" rtl="0">
              <a:spcBef>
                <a:spcPts val="240"/>
              </a:spcBef>
              <a:spcAft>
                <a:spcPts val="0"/>
              </a:spcAft>
              <a:buClr>
                <a:schemeClr val="dk1"/>
              </a:buClr>
              <a:buSzPts val="1200"/>
              <a:buFont typeface="Arial"/>
              <a:buNone/>
            </a:pPr>
            <a:endParaRPr sz="1200" b="1" i="0" u="none" strike="noStrike" cap="none" dirty="0">
              <a:solidFill>
                <a:schemeClr val="dk1"/>
              </a:solidFill>
              <a:latin typeface="Calibri"/>
              <a:ea typeface="Calibri"/>
              <a:cs typeface="Calibri"/>
              <a:sym typeface="Calibri"/>
            </a:endParaRPr>
          </a:p>
          <a:p>
            <a:pPr marL="742950" marR="0" lvl="1" indent="-285750" algn="l" rtl="0">
              <a:spcBef>
                <a:spcPts val="640"/>
              </a:spcBef>
              <a:spcAft>
                <a:spcPts val="0"/>
              </a:spcAft>
              <a:buClr>
                <a:schemeClr val="dk1"/>
              </a:buClr>
              <a:buSzPts val="3200"/>
              <a:buFont typeface="Arial"/>
              <a:buChar char="–"/>
            </a:pPr>
            <a:r>
              <a:rPr lang="en-US" sz="3200" b="1" i="0" u="sng" strike="noStrike" cap="none" dirty="0">
                <a:solidFill>
                  <a:schemeClr val="dk1"/>
                </a:solidFill>
                <a:latin typeface="Calibri"/>
                <a:ea typeface="Calibri"/>
                <a:cs typeface="Calibri"/>
                <a:sym typeface="Calibri"/>
              </a:rPr>
              <a:t>District of origin communication - 24 hours</a:t>
            </a:r>
            <a:endParaRPr dirty="0"/>
          </a:p>
          <a:p>
            <a:pPr marL="914400" marR="0" lvl="2" indent="0" algn="l" rtl="0">
              <a:spcBef>
                <a:spcPts val="240"/>
              </a:spcBef>
              <a:spcAft>
                <a:spcPts val="0"/>
              </a:spcAft>
              <a:buClr>
                <a:schemeClr val="dk1"/>
              </a:buClr>
              <a:buSzPts val="1200"/>
              <a:buFont typeface="Arial"/>
              <a:buNone/>
            </a:pPr>
            <a:endParaRPr sz="1200" b="1" i="0" u="sng" strike="noStrike" cap="none" dirty="0">
              <a:solidFill>
                <a:schemeClr val="dk1"/>
              </a:solidFill>
              <a:latin typeface="Calibri"/>
              <a:ea typeface="Calibri"/>
              <a:cs typeface="Calibri"/>
              <a:sym typeface="Calibri"/>
            </a:endParaRPr>
          </a:p>
          <a:p>
            <a:pPr marL="742950" marR="0" lvl="1" indent="-285750" algn="l" rtl="0">
              <a:spcBef>
                <a:spcPts val="640"/>
              </a:spcBef>
              <a:spcAft>
                <a:spcPts val="0"/>
              </a:spcAft>
              <a:buClr>
                <a:schemeClr val="dk1"/>
              </a:buClr>
              <a:buSzPts val="3200"/>
              <a:buFont typeface="Arial"/>
              <a:buChar char="–"/>
            </a:pPr>
            <a:r>
              <a:rPr lang="en-US" sz="3200" b="1" i="0" u="none" strike="noStrike" cap="none" dirty="0">
                <a:solidFill>
                  <a:schemeClr val="dk1"/>
                </a:solidFill>
                <a:latin typeface="Calibri"/>
                <a:ea typeface="Calibri"/>
                <a:cs typeface="Calibri"/>
                <a:sym typeface="Calibri"/>
              </a:rPr>
              <a:t>Facilitate transportation</a:t>
            </a:r>
            <a:endParaRPr dirty="0"/>
          </a:p>
        </p:txBody>
      </p:sp>
      <p:sp>
        <p:nvSpPr>
          <p:cNvPr id="203" name="Shape 20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8</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title"/>
          </p:nvPr>
        </p:nvSpPr>
        <p:spPr>
          <a:xfrm>
            <a:off x="457200" y="-609600"/>
            <a:ext cx="8229600" cy="381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60"/>
              <a:buFont typeface="Calibri"/>
              <a:buNone/>
            </a:pPr>
            <a:endParaRPr sz="3959" b="0" i="0" u="none" strike="noStrike" cap="none" dirty="0">
              <a:solidFill>
                <a:schemeClr val="dk1"/>
              </a:solidFill>
              <a:latin typeface="Calibri"/>
              <a:ea typeface="Calibri"/>
              <a:cs typeface="Calibri"/>
              <a:sym typeface="Calibri"/>
            </a:endParaRPr>
          </a:p>
        </p:txBody>
      </p:sp>
      <p:sp>
        <p:nvSpPr>
          <p:cNvPr id="216" name="Shape 216"/>
          <p:cNvSpPr txBox="1">
            <a:spLocks noGrp="1"/>
          </p:cNvSpPr>
          <p:nvPr>
            <p:ph type="body" idx="1"/>
          </p:nvPr>
        </p:nvSpPr>
        <p:spPr>
          <a:xfrm>
            <a:off x="457200" y="914400"/>
            <a:ext cx="8229600" cy="52117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4800"/>
              <a:buFont typeface="Arial"/>
              <a:buChar char="•"/>
            </a:pPr>
            <a:r>
              <a:rPr lang="en-US" sz="4800" b="1" i="0" u="sng" strike="noStrike" cap="none" dirty="0">
                <a:solidFill>
                  <a:schemeClr val="dk1"/>
                </a:solidFill>
                <a:latin typeface="Calibri"/>
                <a:ea typeface="Calibri"/>
                <a:cs typeface="Calibri"/>
                <a:sym typeface="Calibri"/>
              </a:rPr>
              <a:t>District of origin responsibility</a:t>
            </a:r>
            <a:endParaRPr dirty="0"/>
          </a:p>
          <a:p>
            <a:pPr marL="0" marR="0" lvl="0" indent="0" algn="l" rtl="0">
              <a:spcBef>
                <a:spcPts val="560"/>
              </a:spcBef>
              <a:spcAft>
                <a:spcPts val="0"/>
              </a:spcAft>
              <a:buClr>
                <a:schemeClr val="dk1"/>
              </a:buClr>
              <a:buSzPts val="2800"/>
              <a:buFont typeface="Arial"/>
              <a:buNone/>
            </a:pPr>
            <a:endParaRPr sz="2800" b="1" i="0" u="sng"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Education – homeless child</a:t>
            </a:r>
            <a:endParaRPr dirty="0"/>
          </a:p>
          <a:p>
            <a:pPr marL="457200" marR="0" lvl="1" indent="0" algn="l" rtl="0">
              <a:spcBef>
                <a:spcPts val="240"/>
              </a:spcBef>
              <a:spcAft>
                <a:spcPts val="0"/>
              </a:spcAft>
              <a:buClr>
                <a:schemeClr val="dk1"/>
              </a:buClr>
              <a:buSzPts val="1200"/>
              <a:buFont typeface="Arial"/>
              <a:buNone/>
            </a:pPr>
            <a:endParaRPr sz="1200" b="1" i="0" u="none"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Placement determination</a:t>
            </a:r>
            <a:endParaRPr dirty="0"/>
          </a:p>
          <a:p>
            <a:pPr marL="457200" marR="0" lvl="1" indent="0" algn="l" rtl="0">
              <a:spcBef>
                <a:spcPts val="240"/>
              </a:spcBef>
              <a:spcAft>
                <a:spcPts val="0"/>
              </a:spcAft>
              <a:buClr>
                <a:schemeClr val="dk1"/>
              </a:buClr>
              <a:buSzPts val="1200"/>
              <a:buFont typeface="Arial"/>
              <a:buNone/>
            </a:pPr>
            <a:endParaRPr sz="1200" b="1" i="0" u="none" strike="noStrike" cap="none" dirty="0">
              <a:solidFill>
                <a:schemeClr val="dk1"/>
              </a:solidFill>
              <a:latin typeface="Calibri"/>
              <a:ea typeface="Calibri"/>
              <a:cs typeface="Calibri"/>
              <a:sym typeface="Calibri"/>
            </a:endParaRPr>
          </a:p>
          <a:p>
            <a:pPr marL="742950" marR="0" lvl="1" indent="-285750" algn="l" rtl="0">
              <a:spcBef>
                <a:spcPts val="800"/>
              </a:spcBef>
              <a:spcAft>
                <a:spcPts val="0"/>
              </a:spcAft>
              <a:buClr>
                <a:schemeClr val="dk1"/>
              </a:buClr>
              <a:buSzPts val="4000"/>
              <a:buFont typeface="Arial"/>
              <a:buChar char="–"/>
            </a:pPr>
            <a:r>
              <a:rPr lang="en-US" sz="4000" b="1" i="0" u="none" strike="noStrike" cap="none" dirty="0">
                <a:solidFill>
                  <a:schemeClr val="dk1"/>
                </a:solidFill>
                <a:latin typeface="Calibri"/>
                <a:ea typeface="Calibri"/>
                <a:cs typeface="Calibri"/>
                <a:sym typeface="Calibri"/>
              </a:rPr>
              <a:t>Cost – tuition and transportation</a:t>
            </a:r>
            <a:endParaRPr sz="4000" b="1" i="0" u="none" strike="noStrike" cap="none" dirty="0">
              <a:solidFill>
                <a:schemeClr val="dk1"/>
              </a:solidFill>
              <a:latin typeface="Calibri"/>
              <a:ea typeface="Calibri"/>
              <a:cs typeface="Calibri"/>
              <a:sym typeface="Calibri"/>
            </a:endParaRPr>
          </a:p>
        </p:txBody>
      </p:sp>
      <p:sp>
        <p:nvSpPr>
          <p:cNvPr id="217" name="Shape 2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88888"/>
                </a:solidFill>
                <a:latin typeface="Calibri"/>
                <a:ea typeface="Calibri"/>
                <a:cs typeface="Calibri"/>
                <a:sym typeface="Calibri"/>
              </a:rPr>
              <a:t>9</a:t>
            </a:fld>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1006</TotalTime>
  <Words>1123</Words>
  <Application>Microsoft Office PowerPoint</Application>
  <PresentationFormat>On-screen Show (4:3)</PresentationFormat>
  <Paragraphs>380</Paragraphs>
  <Slides>43</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Quintessential</vt:lpstr>
      <vt:lpstr>Algerian</vt:lpstr>
      <vt:lpstr>Office Theme</vt:lpstr>
      <vt:lpstr>Welcome</vt:lpstr>
      <vt:lpstr>PowerPoint Presentation</vt:lpstr>
      <vt:lpstr>Chapter 17</vt:lpstr>
      <vt:lpstr>Determination of  Homeless Status</vt:lpstr>
      <vt:lpstr>Determination of  Homeless Status</vt:lpstr>
      <vt:lpstr>     Homeless Determination    Potential necessity homeless categories</vt:lpstr>
      <vt:lpstr>Fixed, Regular, and Adequate</vt:lpstr>
      <vt:lpstr>PowerPoint Presentation</vt:lpstr>
      <vt:lpstr>PowerPoint Presentation</vt:lpstr>
      <vt:lpstr>PowerPoint Presentation</vt:lpstr>
      <vt:lpstr>1 Year Domicile</vt:lpstr>
      <vt:lpstr>1 Year Domicile</vt:lpstr>
      <vt:lpstr>1 Year Domicile</vt:lpstr>
      <vt:lpstr>Shelters/Transitional Living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Must LEAs provide transportation to and from extracurricular activities for homeless student’s? </vt:lpstr>
      <vt:lpstr>Can schools or anyone affiliated with the school contact the landlord, leaseholder, housing authority, or anyone else to discuss a student’s or family’s living situation?</vt:lpstr>
      <vt:lpstr>Summer School Transportation</vt:lpstr>
      <vt:lpstr>Out Of Country</vt:lpstr>
      <vt:lpstr>Unaccompanied Youth </vt:lpstr>
      <vt:lpstr>CST Classified/Homeless </vt:lpstr>
      <vt:lpstr>Pre School </vt:lpstr>
      <vt:lpstr>Mandatory Reporting  and District Funding</vt:lpstr>
      <vt:lpstr>Free and Reduced Meals</vt:lpstr>
      <vt:lpstr>Title 1</vt:lpstr>
      <vt:lpstr>USE OF TITLE 1 FUNDS</vt:lpstr>
      <vt:lpstr>Reference Material </vt:lpstr>
      <vt:lpstr>Child Find – Posted</vt:lpstr>
      <vt:lpstr>Not HOMELESS – DCP&amp;P</vt:lpstr>
      <vt:lpstr>Not HOMELESS – DCP&amp;P</vt:lpstr>
      <vt:lpstr>Not HOMELESS – DCP&amp;P</vt:lpstr>
      <vt:lpstr>Housing Resources </vt:lpstr>
      <vt:lpstr>Housing Resources </vt:lpstr>
      <vt:lpstr>Housing Resources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Alan Ferraro</dc:creator>
  <cp:lastModifiedBy>Potter, Sally</cp:lastModifiedBy>
  <cp:revision>127</cp:revision>
  <cp:lastPrinted>2019-10-08T12:42:31Z</cp:lastPrinted>
  <dcterms:modified xsi:type="dcterms:W3CDTF">2019-10-08T12:46:37Z</dcterms:modified>
</cp:coreProperties>
</file>